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4"/>
  </p:notesMasterIdLst>
  <p:sldIdLst>
    <p:sldId id="519" r:id="rId2"/>
    <p:sldId id="511" r:id="rId3"/>
    <p:sldId id="797" r:id="rId4"/>
    <p:sldId id="798" r:id="rId5"/>
    <p:sldId id="494" r:id="rId6"/>
    <p:sldId id="495" r:id="rId7"/>
    <p:sldId id="799" r:id="rId8"/>
    <p:sldId id="800" r:id="rId9"/>
    <p:sldId id="801" r:id="rId10"/>
    <p:sldId id="802" r:id="rId11"/>
    <p:sldId id="803" r:id="rId12"/>
    <p:sldId id="793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FE9"/>
    <a:srgbClr val="FBCEFD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1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92" y="2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康一郎 桑田" userId="4df855aef7cffa4d" providerId="LiveId" clId="{B1901C87-FDE7-784F-9938-764539C3682D}"/>
    <pc:docChg chg="custSel modSld">
      <pc:chgData name="康一郎 桑田" userId="4df855aef7cffa4d" providerId="LiveId" clId="{B1901C87-FDE7-784F-9938-764539C3682D}" dt="2024-05-31T07:28:41.656" v="0" actId="478"/>
      <pc:docMkLst>
        <pc:docMk/>
      </pc:docMkLst>
      <pc:sldChg chg="delSp">
        <pc:chgData name="康一郎 桑田" userId="4df855aef7cffa4d" providerId="LiveId" clId="{B1901C87-FDE7-784F-9938-764539C3682D}" dt="2024-05-31T07:28:41.656" v="0" actId="478"/>
        <pc:sldMkLst>
          <pc:docMk/>
          <pc:sldMk cId="346094449" sldId="802"/>
        </pc:sldMkLst>
        <pc:spChg chg="del">
          <ac:chgData name="康一郎 桑田" userId="4df855aef7cffa4d" providerId="LiveId" clId="{B1901C87-FDE7-784F-9938-764539C3682D}" dt="2024-05-31T07:28:41.656" v="0" actId="478"/>
          <ac:spMkLst>
            <pc:docMk/>
            <pc:sldMk cId="346094449" sldId="802"/>
            <ac:spMk id="1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5/31/24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5/31/24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5/31/24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5/31/24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5/31/24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5/31/24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5/31/24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5/31/24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5/31/24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5/31/24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5/31/24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5/31/24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5" y="1649673"/>
            <a:ext cx="116776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ローマ共和政②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</a:t>
            </a:r>
            <a:r>
              <a:rPr lang="ja-JP" altLang="en-US" sz="8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身分闘争）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ローマ②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5009334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ローマ共和政はギリシア民主政と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何が違ったのか？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875884" y="1412180"/>
            <a:ext cx="3423401" cy="274272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1429337" y="738887"/>
            <a:ext cx="2316496" cy="6732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コンスル</a:t>
            </a:r>
          </a:p>
        </p:txBody>
      </p:sp>
      <p:sp>
        <p:nvSpPr>
          <p:cNvPr id="5" name="楕円 4"/>
          <p:cNvSpPr/>
          <p:nvPr/>
        </p:nvSpPr>
        <p:spPr>
          <a:xfrm>
            <a:off x="3769895" y="1652335"/>
            <a:ext cx="1058779" cy="9304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7722685" y="1412180"/>
            <a:ext cx="3423401" cy="274272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平民会</a:t>
            </a:r>
            <a:endParaRPr kumimoji="1" lang="ja-JP" altLang="en-US" sz="4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8276138" y="738887"/>
            <a:ext cx="2316496" cy="6732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護民官</a:t>
            </a:r>
          </a:p>
        </p:txBody>
      </p:sp>
      <p:sp>
        <p:nvSpPr>
          <p:cNvPr id="8" name="左矢印 7"/>
          <p:cNvSpPr/>
          <p:nvPr/>
        </p:nvSpPr>
        <p:spPr>
          <a:xfrm rot="20681155">
            <a:off x="4906795" y="970991"/>
            <a:ext cx="3137619" cy="1226954"/>
          </a:xfrm>
          <a:prstGeom prst="lef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拒否権</a:t>
            </a:r>
          </a:p>
        </p:txBody>
      </p:sp>
      <p:sp>
        <p:nvSpPr>
          <p:cNvPr id="9" name="下矢印 8"/>
          <p:cNvSpPr/>
          <p:nvPr/>
        </p:nvSpPr>
        <p:spPr>
          <a:xfrm>
            <a:off x="1881731" y="4250682"/>
            <a:ext cx="1411705" cy="57751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>
            <a:off x="8728532" y="4250682"/>
            <a:ext cx="1411705" cy="57751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/>
          <p:cNvSpPr/>
          <p:nvPr/>
        </p:nvSpPr>
        <p:spPr>
          <a:xfrm>
            <a:off x="2058193" y="5197640"/>
            <a:ext cx="1058779" cy="9304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楕円 11"/>
          <p:cNvSpPr/>
          <p:nvPr/>
        </p:nvSpPr>
        <p:spPr>
          <a:xfrm>
            <a:off x="8904994" y="5197639"/>
            <a:ext cx="1058779" cy="9304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左右矢印吹き出し 12"/>
          <p:cNvSpPr/>
          <p:nvPr/>
        </p:nvSpPr>
        <p:spPr>
          <a:xfrm>
            <a:off x="3853320" y="5197638"/>
            <a:ext cx="4315326" cy="930443"/>
          </a:xfrm>
          <a:prstGeom prst="leftRightArrowCallout">
            <a:avLst>
              <a:gd name="adj1" fmla="val 31897"/>
              <a:gd name="adj2" fmla="val 35345"/>
              <a:gd name="adj3" fmla="val 30173"/>
              <a:gd name="adj4" fmla="val 741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権利同等</a:t>
            </a:r>
          </a:p>
        </p:txBody>
      </p:sp>
      <p:sp>
        <p:nvSpPr>
          <p:cNvPr id="15" name="四角形吹き出し 14"/>
          <p:cNvSpPr/>
          <p:nvPr/>
        </p:nvSpPr>
        <p:spPr>
          <a:xfrm>
            <a:off x="3990348" y="282162"/>
            <a:ext cx="3240504" cy="705853"/>
          </a:xfrm>
          <a:prstGeom prst="wedgeRectCallout">
            <a:avLst>
              <a:gd name="adj1" fmla="val -56971"/>
              <a:gd name="adj2" fmla="val 2613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平民から</a:t>
            </a:r>
            <a:r>
              <a:rPr kumimoji="1"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人選出</a:t>
            </a:r>
          </a:p>
        </p:txBody>
      </p:sp>
    </p:spTree>
    <p:extLst>
      <p:ext uri="{BB962C8B-B14F-4D97-AF65-F5344CB8AC3E}">
        <p14:creationId xmlns:p14="http://schemas.microsoft.com/office/powerpoint/2010/main" val="346094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113884" y="216434"/>
            <a:ext cx="4313738" cy="3127260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コンスルなどの官職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24" y="1083286"/>
            <a:ext cx="1321219" cy="139355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56" y="911658"/>
            <a:ext cx="1695951" cy="165651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36256" y="2507996"/>
            <a:ext cx="1695951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無報酬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696" y="971831"/>
            <a:ext cx="1278857" cy="153616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2462148" y="2507996"/>
            <a:ext cx="1695951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出費大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4515543" y="1282759"/>
            <a:ext cx="545431" cy="99461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5152089" y="216434"/>
            <a:ext cx="5953274" cy="3127260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就けたのは、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平民の中で裕福層のみ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879" y="1282759"/>
            <a:ext cx="1714500" cy="17145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5387925" y="2577965"/>
            <a:ext cx="2060408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裕福平民</a:t>
            </a:r>
          </a:p>
        </p:txBody>
      </p:sp>
      <p:sp>
        <p:nvSpPr>
          <p:cNvPr id="12" name="下矢印 11"/>
          <p:cNvSpPr/>
          <p:nvPr/>
        </p:nvSpPr>
        <p:spPr>
          <a:xfrm>
            <a:off x="7001627" y="3417921"/>
            <a:ext cx="1165559" cy="49730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1955598" y="3989453"/>
            <a:ext cx="9149765" cy="2844992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左矢印吹き出し 13"/>
          <p:cNvSpPr/>
          <p:nvPr/>
        </p:nvSpPr>
        <p:spPr>
          <a:xfrm>
            <a:off x="7584406" y="1508197"/>
            <a:ext cx="3384884" cy="145272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311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次第に官職を独占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1963309" y="3989452"/>
            <a:ext cx="4529639" cy="69522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新貴族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（ノビレス）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170" y="4754450"/>
            <a:ext cx="1714500" cy="171450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2215216" y="6049656"/>
            <a:ext cx="2060408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裕福平民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6665214" y="4268909"/>
            <a:ext cx="2215093" cy="23574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7132076" y="4456458"/>
            <a:ext cx="1281363" cy="575227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6881840" y="5867543"/>
            <a:ext cx="1781833" cy="575227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新貴族</a:t>
            </a:r>
            <a:endParaRPr kumimoji="1" lang="ja-JP" altLang="en-US" sz="36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加算 21"/>
          <p:cNvSpPr/>
          <p:nvPr/>
        </p:nvSpPr>
        <p:spPr>
          <a:xfrm>
            <a:off x="7363682" y="5100886"/>
            <a:ext cx="818147" cy="69345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>
            <a:off x="4397129" y="5515745"/>
            <a:ext cx="2358032" cy="1278822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貴族化</a:t>
            </a:r>
          </a:p>
        </p:txBody>
      </p:sp>
      <p:sp>
        <p:nvSpPr>
          <p:cNvPr id="23" name="左矢印吹き出し 22"/>
          <p:cNvSpPr/>
          <p:nvPr/>
        </p:nvSpPr>
        <p:spPr>
          <a:xfrm>
            <a:off x="8985240" y="4981562"/>
            <a:ext cx="1911576" cy="126027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925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政権独占</a:t>
            </a:r>
          </a:p>
        </p:txBody>
      </p:sp>
    </p:spTree>
    <p:extLst>
      <p:ext uri="{BB962C8B-B14F-4D97-AF65-F5344CB8AC3E}">
        <p14:creationId xmlns:p14="http://schemas.microsoft.com/office/powerpoint/2010/main" val="1613720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3" y="60661"/>
            <a:ext cx="616571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ローマ共和政②（身分闘争）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5363" y="1436978"/>
            <a:ext cx="1020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・聖山事件　→　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平民会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：平民だけが参加する議会　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01910" y="1956897"/>
            <a:ext cx="6709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護民官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：元老院などに拒否権行使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左中かっこ 1"/>
          <p:cNvSpPr/>
          <p:nvPr/>
        </p:nvSpPr>
        <p:spPr>
          <a:xfrm>
            <a:off x="3329050" y="1436978"/>
            <a:ext cx="401052" cy="953296"/>
          </a:xfrm>
          <a:prstGeom prst="leftBrace">
            <a:avLst>
              <a:gd name="adj1" fmla="val 8333"/>
              <a:gd name="adj2" fmla="val 2980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5363" y="2574828"/>
            <a:ext cx="11497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十二表法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・・・貴族の慣習法を成文化、法の下の平等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5090" y="3192759"/>
            <a:ext cx="11497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リキニウス＝セクスティウス法</a:t>
            </a:r>
            <a:endParaRPr lang="en-US" altLang="ja-JP" sz="32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・コンスルの</a:t>
            </a:r>
            <a:r>
              <a:rPr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人を平民から選出　・公有地制限</a:t>
            </a:r>
            <a:endParaRPr lang="en-US" altLang="ja-JP" sz="32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5363" y="4207955"/>
            <a:ext cx="11497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ホルテンシウス法</a:t>
            </a:r>
            <a:endParaRPr lang="en-US" altLang="ja-JP" sz="32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・元老院に承認なしに平民会の決議が国法に</a:t>
            </a:r>
            <a:endParaRPr lang="en-US" altLang="ja-JP" sz="32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2" y="790941"/>
            <a:ext cx="1829428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身分闘争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1" y="5281707"/>
            <a:ext cx="2759871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共和政の実態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5363" y="5898540"/>
            <a:ext cx="11497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新貴族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（ノビレス）・・・裕福平民が貴族化、政権独占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4893232" y="4722500"/>
            <a:ext cx="1028699" cy="500384"/>
          </a:xfrm>
          <a:prstGeom prst="wedgeRectCallout">
            <a:avLst>
              <a:gd name="adj1" fmla="val 70615"/>
              <a:gd name="adj2" fmla="val 3494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6215866" y="4972692"/>
            <a:ext cx="1530849" cy="890183"/>
          </a:xfrm>
          <a:prstGeom prst="frame">
            <a:avLst>
              <a:gd name="adj1" fmla="val 61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8F61483-FE62-467D-8F36-EAAB35C37067}"/>
              </a:ext>
            </a:extLst>
          </p:cNvPr>
          <p:cNvSpPr/>
          <p:nvPr/>
        </p:nvSpPr>
        <p:spPr>
          <a:xfrm>
            <a:off x="0" y="916118"/>
            <a:ext cx="6889898" cy="2233863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E5AFBFF-0087-4F8E-8695-078D8F46C97E}"/>
              </a:ext>
            </a:extLst>
          </p:cNvPr>
          <p:cNvSpPr txBox="1"/>
          <p:nvPr/>
        </p:nvSpPr>
        <p:spPr>
          <a:xfrm>
            <a:off x="0" y="146678"/>
            <a:ext cx="4784651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コンスル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（執政官）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A1559E9-2258-40AF-BA3F-BD47C2A67651}"/>
              </a:ext>
            </a:extLst>
          </p:cNvPr>
          <p:cNvSpPr txBox="1"/>
          <p:nvPr/>
        </p:nvSpPr>
        <p:spPr>
          <a:xfrm>
            <a:off x="0" y="3429000"/>
            <a:ext cx="203082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1B6EE06-3A25-46C1-8AC9-1E1C48FFC85D}"/>
              </a:ext>
            </a:extLst>
          </p:cNvPr>
          <p:cNvSpPr txBox="1"/>
          <p:nvPr/>
        </p:nvSpPr>
        <p:spPr>
          <a:xfrm>
            <a:off x="0" y="1009971"/>
            <a:ext cx="422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・行政の最高官職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113ACE-8627-4C4D-889C-28B6457DE211}"/>
              </a:ext>
            </a:extLst>
          </p:cNvPr>
          <p:cNvSpPr txBox="1"/>
          <p:nvPr/>
        </p:nvSpPr>
        <p:spPr>
          <a:xfrm>
            <a:off x="13697" y="1650033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・任期１年、２名選出</a:t>
            </a:r>
          </a:p>
        </p:txBody>
      </p:sp>
      <p:sp>
        <p:nvSpPr>
          <p:cNvPr id="21" name="吹き出し: 上矢印 20">
            <a:extLst>
              <a:ext uri="{FF2B5EF4-FFF2-40B4-BE49-F238E27FC236}">
                <a16:creationId xmlns:a16="http://schemas.microsoft.com/office/drawing/2014/main" id="{D08BF8AF-20D7-4045-9498-41811DEB9ADA}"/>
              </a:ext>
            </a:extLst>
          </p:cNvPr>
          <p:cNvSpPr/>
          <p:nvPr/>
        </p:nvSpPr>
        <p:spPr>
          <a:xfrm>
            <a:off x="628850" y="2212840"/>
            <a:ext cx="3526950" cy="872259"/>
          </a:xfrm>
          <a:prstGeom prst="up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独裁者出現を防止</a:t>
            </a:r>
            <a:endParaRPr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A091E1-7D5F-4B65-B073-C05B6EF9DEF8}"/>
              </a:ext>
            </a:extLst>
          </p:cNvPr>
          <p:cNvSpPr/>
          <p:nvPr/>
        </p:nvSpPr>
        <p:spPr>
          <a:xfrm>
            <a:off x="0" y="4198441"/>
            <a:ext cx="9654364" cy="2659559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ja-JP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E5D5288-8D78-465D-B156-1FEECBAFA4C2}"/>
              </a:ext>
            </a:extLst>
          </p:cNvPr>
          <p:cNvSpPr txBox="1"/>
          <p:nvPr/>
        </p:nvSpPr>
        <p:spPr>
          <a:xfrm>
            <a:off x="13697" y="4225854"/>
            <a:ext cx="628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・貴族の会議（議員終身制）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EFC5797-F6EC-4337-B62B-BCEA9B036C87}"/>
              </a:ext>
            </a:extLst>
          </p:cNvPr>
          <p:cNvSpPr txBox="1"/>
          <p:nvPr/>
        </p:nvSpPr>
        <p:spPr>
          <a:xfrm>
            <a:off x="13697" y="4828038"/>
            <a:ext cx="388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・行政の諮問機関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58D8EEA-B4E7-47DE-8902-3FDE568C47BB}"/>
              </a:ext>
            </a:extLst>
          </p:cNvPr>
          <p:cNvSpPr txBox="1"/>
          <p:nvPr/>
        </p:nvSpPr>
        <p:spPr>
          <a:xfrm>
            <a:off x="13697" y="5446266"/>
            <a:ext cx="4038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・実質的な支配権</a:t>
            </a:r>
          </a:p>
        </p:txBody>
      </p:sp>
      <p:sp>
        <p:nvSpPr>
          <p:cNvPr id="26" name="吹き出し: 上矢印 25">
            <a:extLst>
              <a:ext uri="{FF2B5EF4-FFF2-40B4-BE49-F238E27FC236}">
                <a16:creationId xmlns:a16="http://schemas.microsoft.com/office/drawing/2014/main" id="{FCF1158C-E003-4826-9114-363BDEB844F5}"/>
              </a:ext>
            </a:extLst>
          </p:cNvPr>
          <p:cNvSpPr/>
          <p:nvPr/>
        </p:nvSpPr>
        <p:spPr>
          <a:xfrm>
            <a:off x="0" y="5965674"/>
            <a:ext cx="5504601" cy="872259"/>
          </a:xfrm>
          <a:prstGeom prst="up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コンスルを指導、助言、牽制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B1ADB27-C86E-46BA-BB8F-C6A698B07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668" y="1290191"/>
            <a:ext cx="1547039" cy="1647977"/>
          </a:xfrm>
          <a:prstGeom prst="rect">
            <a:avLst/>
          </a:prstGeom>
        </p:spPr>
      </p:pic>
      <p:pic>
        <p:nvPicPr>
          <p:cNvPr id="9" name="図 2">
            <a:extLst>
              <a:ext uri="{FF2B5EF4-FFF2-40B4-BE49-F238E27FC236}">
                <a16:creationId xmlns:a16="http://schemas.microsoft.com/office/drawing/2014/main" id="{0FDD574E-F840-47F3-87E9-180F47D17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84" y="4415529"/>
            <a:ext cx="3569907" cy="2225381"/>
          </a:xfrm>
          <a:prstGeom prst="rect">
            <a:avLst/>
          </a:prstGeom>
        </p:spPr>
      </p:pic>
      <p:sp>
        <p:nvSpPr>
          <p:cNvPr id="28" name="吹き出し: 四角形 27">
            <a:extLst>
              <a:ext uri="{FF2B5EF4-FFF2-40B4-BE49-F238E27FC236}">
                <a16:creationId xmlns:a16="http://schemas.microsoft.com/office/drawing/2014/main" id="{BCBCB821-E9CF-4C07-ACE7-8EB2786561E0}"/>
              </a:ext>
            </a:extLst>
          </p:cNvPr>
          <p:cNvSpPr/>
          <p:nvPr/>
        </p:nvSpPr>
        <p:spPr>
          <a:xfrm>
            <a:off x="7518748" y="1637104"/>
            <a:ext cx="4461124" cy="2302604"/>
          </a:xfrm>
          <a:prstGeom prst="wedgeRectCallout">
            <a:avLst>
              <a:gd name="adj1" fmla="val -34754"/>
              <a:gd name="adj2" fmla="val 681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議員はコンスルより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経験豊富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実質的な最高権力に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6912C4F5-1F95-4A68-B6B7-EAD77EC00FFA}"/>
              </a:ext>
            </a:extLst>
          </p:cNvPr>
          <p:cNvSpPr/>
          <p:nvPr/>
        </p:nvSpPr>
        <p:spPr>
          <a:xfrm>
            <a:off x="8390600" y="2439456"/>
            <a:ext cx="835421" cy="69789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264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69C9AAF-D63C-42A1-8557-2FE23D22ADC0}"/>
              </a:ext>
            </a:extLst>
          </p:cNvPr>
          <p:cNvSpPr/>
          <p:nvPr/>
        </p:nvSpPr>
        <p:spPr>
          <a:xfrm>
            <a:off x="123289" y="3652464"/>
            <a:ext cx="6770671" cy="3059981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781FAF-BC1E-4BE0-BD44-41E9B58BB99A}"/>
              </a:ext>
            </a:extLst>
          </p:cNvPr>
          <p:cNvSpPr txBox="1"/>
          <p:nvPr/>
        </p:nvSpPr>
        <p:spPr>
          <a:xfrm>
            <a:off x="123290" y="3652464"/>
            <a:ext cx="2219218" cy="70788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中小農民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D0E57EE-223D-4A37-90E2-50FE0F447FB3}"/>
              </a:ext>
            </a:extLst>
          </p:cNvPr>
          <p:cNvSpPr/>
          <p:nvPr/>
        </p:nvSpPr>
        <p:spPr>
          <a:xfrm>
            <a:off x="123290" y="145555"/>
            <a:ext cx="5609690" cy="3059981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BCC8BE-8F62-4041-9D4E-5B73EA4C286E}"/>
              </a:ext>
            </a:extLst>
          </p:cNvPr>
          <p:cNvSpPr txBox="1"/>
          <p:nvPr/>
        </p:nvSpPr>
        <p:spPr>
          <a:xfrm>
            <a:off x="123290" y="145555"/>
            <a:ext cx="135618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政権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C7ED7F7-045A-451C-9264-69268B8BEBDA}"/>
              </a:ext>
            </a:extLst>
          </p:cNvPr>
          <p:cNvSpPr/>
          <p:nvPr/>
        </p:nvSpPr>
        <p:spPr>
          <a:xfrm>
            <a:off x="342901" y="947774"/>
            <a:ext cx="2461944" cy="20211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DC0C1B4-EAA2-4CC0-86A8-F6CA8A4A79FF}"/>
              </a:ext>
            </a:extLst>
          </p:cNvPr>
          <p:cNvSpPr txBox="1"/>
          <p:nvPr/>
        </p:nvSpPr>
        <p:spPr>
          <a:xfrm>
            <a:off x="544528" y="1198183"/>
            <a:ext cx="20651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コンスル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01A83A-11C3-4BBD-BDDB-CFB930646160}"/>
              </a:ext>
            </a:extLst>
          </p:cNvPr>
          <p:cNvSpPr txBox="1"/>
          <p:nvPr/>
        </p:nvSpPr>
        <p:spPr>
          <a:xfrm>
            <a:off x="544529" y="2116564"/>
            <a:ext cx="20651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吹き出し: 左矢印 10">
            <a:extLst>
              <a:ext uri="{FF2B5EF4-FFF2-40B4-BE49-F238E27FC236}">
                <a16:creationId xmlns:a16="http://schemas.microsoft.com/office/drawing/2014/main" id="{47DCED4C-BF5F-4EFA-A667-62B4B4D8BE50}"/>
              </a:ext>
            </a:extLst>
          </p:cNvPr>
          <p:cNvSpPr/>
          <p:nvPr/>
        </p:nvSpPr>
        <p:spPr>
          <a:xfrm>
            <a:off x="3037940" y="1267682"/>
            <a:ext cx="2461944" cy="138131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91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貴族が独占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DE4D34E-A08D-40DE-BC4B-05B355FFF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28" y="4538468"/>
            <a:ext cx="1733122" cy="128797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6B988F3-0DE7-445E-90F7-D695AD449608}"/>
              </a:ext>
            </a:extLst>
          </p:cNvPr>
          <p:cNvSpPr txBox="1"/>
          <p:nvPr/>
        </p:nvSpPr>
        <p:spPr>
          <a:xfrm>
            <a:off x="378537" y="5743366"/>
            <a:ext cx="20651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経済発展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600102B8-98F2-44FB-B282-2438B0246970}"/>
              </a:ext>
            </a:extLst>
          </p:cNvPr>
          <p:cNvSpPr/>
          <p:nvPr/>
        </p:nvSpPr>
        <p:spPr>
          <a:xfrm>
            <a:off x="2624722" y="4921259"/>
            <a:ext cx="523985" cy="8221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30EF7B3-5B40-4E26-822F-7E54A8D74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7" y="4323975"/>
            <a:ext cx="1944924" cy="194492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BE9436E-6363-4223-93CA-C257861B1856}"/>
              </a:ext>
            </a:extLst>
          </p:cNvPr>
          <p:cNvSpPr txBox="1"/>
          <p:nvPr/>
        </p:nvSpPr>
        <p:spPr>
          <a:xfrm>
            <a:off x="3236359" y="5743365"/>
            <a:ext cx="20651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国防参加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6B8C8DE1-E7F4-461E-B83E-E441320DF229}"/>
              </a:ext>
            </a:extLst>
          </p:cNvPr>
          <p:cNvSpPr/>
          <p:nvPr/>
        </p:nvSpPr>
        <p:spPr>
          <a:xfrm>
            <a:off x="4456737" y="3773078"/>
            <a:ext cx="2219218" cy="707886"/>
          </a:xfrm>
          <a:prstGeom prst="wedgeRectCallout">
            <a:avLst>
              <a:gd name="adj1" fmla="val -38457"/>
              <a:gd name="adj2" fmla="val 7688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重装歩兵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矢印: 左カーブ 18">
            <a:extLst>
              <a:ext uri="{FF2B5EF4-FFF2-40B4-BE49-F238E27FC236}">
                <a16:creationId xmlns:a16="http://schemas.microsoft.com/office/drawing/2014/main" id="{EF1A0F6F-8EE1-4946-8645-03A2ADB8876A}"/>
              </a:ext>
            </a:extLst>
          </p:cNvPr>
          <p:cNvSpPr/>
          <p:nvPr/>
        </p:nvSpPr>
        <p:spPr>
          <a:xfrm rot="20448757" flipV="1">
            <a:off x="6391143" y="644529"/>
            <a:ext cx="2075113" cy="4889924"/>
          </a:xfrm>
          <a:prstGeom prst="curved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5C78E1F-6AC7-493C-B419-4F1F46F7BCFA}"/>
              </a:ext>
            </a:extLst>
          </p:cNvPr>
          <p:cNvSpPr txBox="1"/>
          <p:nvPr/>
        </p:nvSpPr>
        <p:spPr>
          <a:xfrm>
            <a:off x="7210694" y="2649001"/>
            <a:ext cx="230563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政権独占に不満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506E715F-2C18-4370-ABB7-6679B4CC1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889" y="3840167"/>
            <a:ext cx="1165111" cy="1396602"/>
          </a:xfrm>
          <a:prstGeom prst="rect">
            <a:avLst/>
          </a:prstGeom>
        </p:spPr>
      </p:pic>
      <p:sp>
        <p:nvSpPr>
          <p:cNvPr id="22" name="矢印: 右 21">
            <a:extLst>
              <a:ext uri="{FF2B5EF4-FFF2-40B4-BE49-F238E27FC236}">
                <a16:creationId xmlns:a16="http://schemas.microsoft.com/office/drawing/2014/main" id="{A0F75A4E-56E2-41C3-AB94-5EDD0E8505F9}"/>
              </a:ext>
            </a:extLst>
          </p:cNvPr>
          <p:cNvSpPr/>
          <p:nvPr/>
        </p:nvSpPr>
        <p:spPr>
          <a:xfrm>
            <a:off x="9636730" y="2899667"/>
            <a:ext cx="523985" cy="82210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497A1E4-AC04-40C9-A4B9-D84C8B6D49F6}"/>
              </a:ext>
            </a:extLst>
          </p:cNvPr>
          <p:cNvSpPr txBox="1"/>
          <p:nvPr/>
        </p:nvSpPr>
        <p:spPr>
          <a:xfrm>
            <a:off x="10374329" y="1571782"/>
            <a:ext cx="763932" cy="34778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身分闘争へ</a:t>
            </a:r>
            <a:endParaRPr kumimoji="1" lang="ja-JP" altLang="en-US" sz="4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4625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6F560245-5A43-43EC-8034-CD2E62593E24}"/>
              </a:ext>
            </a:extLst>
          </p:cNvPr>
          <p:cNvSpPr/>
          <p:nvPr/>
        </p:nvSpPr>
        <p:spPr>
          <a:xfrm>
            <a:off x="6923526" y="3159628"/>
            <a:ext cx="5265916" cy="36983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78209" y="3458371"/>
            <a:ext cx="6141858" cy="277887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73132" y="74393"/>
            <a:ext cx="6775706" cy="294625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23526" y="3189308"/>
            <a:ext cx="2843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平民会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設置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2">
            <a:extLst>
              <a:ext uri="{FF2B5EF4-FFF2-40B4-BE49-F238E27FC236}">
                <a16:creationId xmlns:a16="http://schemas.microsoft.com/office/drawing/2014/main" id="{C3160572-E16B-024B-861F-9500427274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8" y="3729810"/>
            <a:ext cx="2593724" cy="161685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CD70FF5-88BA-59DE-250C-C023F8D8FAA3}"/>
              </a:ext>
            </a:extLst>
          </p:cNvPr>
          <p:cNvSpPr txBox="1"/>
          <p:nvPr/>
        </p:nvSpPr>
        <p:spPr>
          <a:xfrm>
            <a:off x="736815" y="5020303"/>
            <a:ext cx="165676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6" y="753838"/>
            <a:ext cx="1661850" cy="1915677"/>
          </a:xfrm>
          <a:prstGeom prst="rect">
            <a:avLst/>
          </a:prstGeom>
        </p:spPr>
      </p:pic>
      <p:sp>
        <p:nvSpPr>
          <p:cNvPr id="21" name="四角形吹き出し 20"/>
          <p:cNvSpPr/>
          <p:nvPr/>
        </p:nvSpPr>
        <p:spPr>
          <a:xfrm>
            <a:off x="1526552" y="1022556"/>
            <a:ext cx="2271599" cy="1163191"/>
          </a:xfrm>
          <a:prstGeom prst="wedgeRectCallout">
            <a:avLst>
              <a:gd name="adj1" fmla="val -60028"/>
              <a:gd name="adj2" fmla="val -203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要求を呑むまで戻らん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CD70FF5-88BA-59DE-250C-C023F8D8FAA3}"/>
              </a:ext>
            </a:extLst>
          </p:cNvPr>
          <p:cNvSpPr txBox="1"/>
          <p:nvPr/>
        </p:nvSpPr>
        <p:spPr>
          <a:xfrm>
            <a:off x="209950" y="2271430"/>
            <a:ext cx="123883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CD70FF5-88BA-59DE-250C-C023F8D8FAA3}"/>
              </a:ext>
            </a:extLst>
          </p:cNvPr>
          <p:cNvSpPr txBox="1"/>
          <p:nvPr/>
        </p:nvSpPr>
        <p:spPr>
          <a:xfrm>
            <a:off x="73132" y="85326"/>
            <a:ext cx="212835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聖山事件</a:t>
            </a:r>
          </a:p>
        </p:txBody>
      </p:sp>
      <p:sp>
        <p:nvSpPr>
          <p:cNvPr id="26" name="下矢印 25"/>
          <p:cNvSpPr/>
          <p:nvPr/>
        </p:nvSpPr>
        <p:spPr>
          <a:xfrm>
            <a:off x="2662351" y="2798133"/>
            <a:ext cx="1116171" cy="849356"/>
          </a:xfrm>
          <a:prstGeom prst="downArrow">
            <a:avLst>
              <a:gd name="adj1" fmla="val 44251"/>
              <a:gd name="adj2" fmla="val 537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四角形吹き出し 26"/>
          <p:cNvSpPr/>
          <p:nvPr/>
        </p:nvSpPr>
        <p:spPr>
          <a:xfrm>
            <a:off x="2978404" y="3729810"/>
            <a:ext cx="2936446" cy="1163191"/>
          </a:xfrm>
          <a:prstGeom prst="wedgeRectCallout">
            <a:avLst>
              <a:gd name="adj1" fmla="val -60028"/>
              <a:gd name="adj2" fmla="val -20326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平民の要求を呑もう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257249" y="3835508"/>
            <a:ext cx="3752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平民のみで構成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180" y="3189308"/>
            <a:ext cx="1236778" cy="1236778"/>
          </a:xfrm>
          <a:prstGeom prst="rect">
            <a:avLst/>
          </a:prstGeom>
        </p:spPr>
      </p:pic>
      <p:sp>
        <p:nvSpPr>
          <p:cNvPr id="31" name="上矢印吹き出し 30"/>
          <p:cNvSpPr/>
          <p:nvPr/>
        </p:nvSpPr>
        <p:spPr>
          <a:xfrm>
            <a:off x="7706044" y="4357649"/>
            <a:ext cx="4350914" cy="2374053"/>
          </a:xfrm>
          <a:prstGeom prst="upArrowCallout">
            <a:avLst>
              <a:gd name="adj1" fmla="val 25000"/>
              <a:gd name="adj2" fmla="val 19242"/>
              <a:gd name="adj3" fmla="val 16362"/>
              <a:gd name="adj4" fmla="val 7673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護民官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コンスルや元老院に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対して拒否権行使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907" y="4402625"/>
            <a:ext cx="974105" cy="1168341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470C737-B026-4CCB-96B7-19322B32F4C3}"/>
              </a:ext>
            </a:extLst>
          </p:cNvPr>
          <p:cNvSpPr txBox="1"/>
          <p:nvPr/>
        </p:nvSpPr>
        <p:spPr>
          <a:xfrm>
            <a:off x="3957952" y="620754"/>
            <a:ext cx="249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・土地配分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C915A0C-FF74-4027-8858-1A60F36AFC1D}"/>
              </a:ext>
            </a:extLst>
          </p:cNvPr>
          <p:cNvSpPr txBox="1"/>
          <p:nvPr/>
        </p:nvSpPr>
        <p:spPr>
          <a:xfrm>
            <a:off x="3957951" y="1260862"/>
            <a:ext cx="296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・債務帳消し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4130081-5070-4687-99C2-4B94EBC3BA32}"/>
              </a:ext>
            </a:extLst>
          </p:cNvPr>
          <p:cNvSpPr txBox="1"/>
          <p:nvPr/>
        </p:nvSpPr>
        <p:spPr>
          <a:xfrm>
            <a:off x="3957951" y="1907193"/>
            <a:ext cx="296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・政治参加</a:t>
            </a:r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E467EA91-665A-4CB9-8F4C-95338D776343}"/>
              </a:ext>
            </a:extLst>
          </p:cNvPr>
          <p:cNvSpPr/>
          <p:nvPr/>
        </p:nvSpPr>
        <p:spPr>
          <a:xfrm>
            <a:off x="3872839" y="583425"/>
            <a:ext cx="411002" cy="204145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2BDA7C0-49A7-4400-BCDF-CF2563451316}"/>
              </a:ext>
            </a:extLst>
          </p:cNvPr>
          <p:cNvSpPr txBox="1"/>
          <p:nvPr/>
        </p:nvSpPr>
        <p:spPr>
          <a:xfrm>
            <a:off x="3330539" y="4996973"/>
            <a:ext cx="2587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異民族対策のため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AC8CC014-3E37-4D56-A4B1-212D880A2E0A}"/>
              </a:ext>
            </a:extLst>
          </p:cNvPr>
          <p:cNvSpPr/>
          <p:nvPr/>
        </p:nvSpPr>
        <p:spPr>
          <a:xfrm>
            <a:off x="6298897" y="4387339"/>
            <a:ext cx="599230" cy="101132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767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62716" y="458099"/>
            <a:ext cx="4647507" cy="310850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20" y="1203296"/>
            <a:ext cx="1405063" cy="202531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65133CF-F929-1CC7-A676-15699F00C444}"/>
              </a:ext>
            </a:extLst>
          </p:cNvPr>
          <p:cNvSpPr/>
          <p:nvPr/>
        </p:nvSpPr>
        <p:spPr>
          <a:xfrm>
            <a:off x="247731" y="2638063"/>
            <a:ext cx="1186239" cy="71888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神官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四角形吹き出し 9"/>
          <p:cNvSpPr/>
          <p:nvPr/>
        </p:nvSpPr>
        <p:spPr>
          <a:xfrm>
            <a:off x="1617869" y="1288025"/>
            <a:ext cx="2730847" cy="1154362"/>
          </a:xfrm>
          <a:prstGeom prst="wedgeRectCallout">
            <a:avLst>
              <a:gd name="adj1" fmla="val -63258"/>
              <a:gd name="adj2" fmla="val -1890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法は私たち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しか知らんよ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716" y="451775"/>
            <a:ext cx="176463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慣習法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232" y="916435"/>
            <a:ext cx="1619269" cy="137626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65133CF-F929-1CC7-A676-15699F00C444}"/>
              </a:ext>
            </a:extLst>
          </p:cNvPr>
          <p:cNvSpPr/>
          <p:nvPr/>
        </p:nvSpPr>
        <p:spPr>
          <a:xfrm>
            <a:off x="6340203" y="2200172"/>
            <a:ext cx="1186239" cy="71888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左矢印 15"/>
          <p:cNvSpPr/>
          <p:nvPr/>
        </p:nvSpPr>
        <p:spPr>
          <a:xfrm>
            <a:off x="4577239" y="1551906"/>
            <a:ext cx="1619269" cy="129653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不満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62716" y="4266621"/>
            <a:ext cx="5466222" cy="245718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2">
            <a:extLst>
              <a:ext uri="{FF2B5EF4-FFF2-40B4-BE49-F238E27FC236}">
                <a16:creationId xmlns:a16="http://schemas.microsoft.com/office/drawing/2014/main" id="{C3160572-E16B-024B-861F-9500427274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3" y="4665936"/>
            <a:ext cx="2593724" cy="161685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D70FF5-88BA-59DE-250C-C023F8D8FAA3}"/>
              </a:ext>
            </a:extLst>
          </p:cNvPr>
          <p:cNvSpPr txBox="1"/>
          <p:nvPr/>
        </p:nvSpPr>
        <p:spPr>
          <a:xfrm>
            <a:off x="584166" y="5925527"/>
            <a:ext cx="165676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</a:t>
            </a:r>
          </a:p>
        </p:txBody>
      </p:sp>
      <p:sp>
        <p:nvSpPr>
          <p:cNvPr id="20" name="下矢印 19"/>
          <p:cNvSpPr/>
          <p:nvPr/>
        </p:nvSpPr>
        <p:spPr>
          <a:xfrm>
            <a:off x="1769701" y="3599661"/>
            <a:ext cx="933945" cy="644891"/>
          </a:xfrm>
          <a:prstGeom prst="downArrow">
            <a:avLst>
              <a:gd name="adj1" fmla="val 44251"/>
              <a:gd name="adj2" fmla="val 537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四角形吹き出し 20"/>
          <p:cNvSpPr/>
          <p:nvPr/>
        </p:nvSpPr>
        <p:spPr>
          <a:xfrm>
            <a:off x="3053505" y="4703072"/>
            <a:ext cx="2299712" cy="1031846"/>
          </a:xfrm>
          <a:prstGeom prst="wedgeRectCallout">
            <a:avLst>
              <a:gd name="adj1" fmla="val -66037"/>
              <a:gd name="adj2" fmla="val -203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平民の要求を呑もう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下矢印吹き出し 27"/>
          <p:cNvSpPr/>
          <p:nvPr/>
        </p:nvSpPr>
        <p:spPr>
          <a:xfrm>
            <a:off x="8213181" y="1798120"/>
            <a:ext cx="3864830" cy="2414523"/>
          </a:xfrm>
          <a:prstGeom prst="downArrowCallout">
            <a:avLst>
              <a:gd name="adj1" fmla="val 18109"/>
              <a:gd name="adj2" fmla="val 17247"/>
              <a:gd name="adj3" fmla="val 17916"/>
              <a:gd name="adj4" fmla="val 74241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「神のお告げ」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から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</a:t>
            </a:r>
            <a:r>
              <a:rPr kumimoji="1" lang="ja-JP" altLang="en-US" sz="3600" u="heavy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法の下の平等</a:t>
            </a:r>
            <a:r>
              <a:rPr kumimoji="1" lang="ja-JP" altLang="en-US" sz="36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</a:p>
        </p:txBody>
      </p:sp>
      <p:sp>
        <p:nvSpPr>
          <p:cNvPr id="6" name="吹き出し: 左矢印 5">
            <a:extLst>
              <a:ext uri="{FF2B5EF4-FFF2-40B4-BE49-F238E27FC236}">
                <a16:creationId xmlns:a16="http://schemas.microsoft.com/office/drawing/2014/main" id="{68CEF71D-6D8C-4207-8228-5163BAAD1AA6}"/>
              </a:ext>
            </a:extLst>
          </p:cNvPr>
          <p:cNvSpPr/>
          <p:nvPr/>
        </p:nvSpPr>
        <p:spPr>
          <a:xfrm>
            <a:off x="1502155" y="2626411"/>
            <a:ext cx="2943592" cy="71888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61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貴族が独占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2FDE20D-D2FC-4273-B982-7B2F900A5754}"/>
              </a:ext>
            </a:extLst>
          </p:cNvPr>
          <p:cNvSpPr/>
          <p:nvPr/>
        </p:nvSpPr>
        <p:spPr>
          <a:xfrm>
            <a:off x="6323691" y="4266621"/>
            <a:ext cx="5466222" cy="242247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D728805-83C8-493E-BA21-37AC4A69C0CB}"/>
              </a:ext>
            </a:extLst>
          </p:cNvPr>
          <p:cNvSpPr/>
          <p:nvPr/>
        </p:nvSpPr>
        <p:spPr>
          <a:xfrm>
            <a:off x="6323691" y="4266621"/>
            <a:ext cx="223651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十二表法</a:t>
            </a:r>
            <a:endParaRPr lang="ja-JP" altLang="en-US" sz="4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355762" y="5082463"/>
            <a:ext cx="5341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ギリシアで法律を調査し、成文化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64F4D746-2FA9-4534-9019-738584C3F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77" y="5551237"/>
            <a:ext cx="1172572" cy="1172572"/>
          </a:xfrm>
          <a:prstGeom prst="rect">
            <a:avLst/>
          </a:prstGeom>
        </p:spPr>
      </p:pic>
      <p:sp>
        <p:nvSpPr>
          <p:cNvPr id="29" name="矢印: 右 28">
            <a:extLst>
              <a:ext uri="{FF2B5EF4-FFF2-40B4-BE49-F238E27FC236}">
                <a16:creationId xmlns:a16="http://schemas.microsoft.com/office/drawing/2014/main" id="{A0213C9C-70BE-4E7E-84FF-78839CF01AD8}"/>
              </a:ext>
            </a:extLst>
          </p:cNvPr>
          <p:cNvSpPr/>
          <p:nvPr/>
        </p:nvSpPr>
        <p:spPr>
          <a:xfrm>
            <a:off x="5641934" y="4930241"/>
            <a:ext cx="599230" cy="101132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3E08D33F-A4F6-45B1-BF50-93A3811BA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1879" y="701435"/>
            <a:ext cx="2001801" cy="104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77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161190" y="182880"/>
            <a:ext cx="4647507" cy="326370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四角形吹き出し 2"/>
          <p:cNvSpPr/>
          <p:nvPr/>
        </p:nvSpPr>
        <p:spPr>
          <a:xfrm>
            <a:off x="2320890" y="801155"/>
            <a:ext cx="2236763" cy="1209846"/>
          </a:xfrm>
          <a:prstGeom prst="wedgeRectCallout">
            <a:avLst>
              <a:gd name="adj1" fmla="val -68289"/>
              <a:gd name="adj2" fmla="val -13094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貴族の特権反対！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3447" y="344425"/>
            <a:ext cx="155506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護民官</a:t>
            </a:r>
            <a:endParaRPr kumimoji="1" lang="ja-JP" altLang="en-US" sz="36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4" y="1129157"/>
            <a:ext cx="1394952" cy="148596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01867" y="2265685"/>
            <a:ext cx="310251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リキニウス</a:t>
            </a:r>
            <a:endParaRPr kumimoji="1" lang="en-US" altLang="ja-JP" sz="32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セクスティウス</a:t>
            </a:r>
            <a:endParaRPr kumimoji="1" lang="ja-JP" altLang="en-US" sz="32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62716" y="4266621"/>
            <a:ext cx="5466222" cy="245718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2">
            <a:extLst>
              <a:ext uri="{FF2B5EF4-FFF2-40B4-BE49-F238E27FC236}">
                <a16:creationId xmlns:a16="http://schemas.microsoft.com/office/drawing/2014/main" id="{C3160572-E16B-024B-861F-9500427274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3" y="4665936"/>
            <a:ext cx="2593724" cy="161685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D70FF5-88BA-59DE-250C-C023F8D8FAA3}"/>
              </a:ext>
            </a:extLst>
          </p:cNvPr>
          <p:cNvSpPr txBox="1"/>
          <p:nvPr/>
        </p:nvSpPr>
        <p:spPr>
          <a:xfrm>
            <a:off x="584166" y="5925527"/>
            <a:ext cx="165676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</a:t>
            </a:r>
          </a:p>
        </p:txBody>
      </p:sp>
      <p:sp>
        <p:nvSpPr>
          <p:cNvPr id="11" name="下矢印 10"/>
          <p:cNvSpPr/>
          <p:nvPr/>
        </p:nvSpPr>
        <p:spPr>
          <a:xfrm>
            <a:off x="2017970" y="3534157"/>
            <a:ext cx="933945" cy="644891"/>
          </a:xfrm>
          <a:prstGeom prst="downArrow">
            <a:avLst>
              <a:gd name="adj1" fmla="val 44251"/>
              <a:gd name="adj2" fmla="val 537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吹き出し 11"/>
          <p:cNvSpPr/>
          <p:nvPr/>
        </p:nvSpPr>
        <p:spPr>
          <a:xfrm>
            <a:off x="3053505" y="4703072"/>
            <a:ext cx="2299712" cy="1031846"/>
          </a:xfrm>
          <a:prstGeom prst="wedgeRectCallout">
            <a:avLst>
              <a:gd name="adj1" fmla="val -66037"/>
              <a:gd name="adj2" fmla="val -203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可決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法律化！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320467" y="5822491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年間議論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2FDE20D-D2FC-4273-B982-7B2F900A5754}"/>
              </a:ext>
            </a:extLst>
          </p:cNvPr>
          <p:cNvSpPr/>
          <p:nvPr/>
        </p:nvSpPr>
        <p:spPr>
          <a:xfrm>
            <a:off x="6323691" y="2615125"/>
            <a:ext cx="5466222" cy="4073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D728805-83C8-493E-BA21-37AC4A69C0CB}"/>
              </a:ext>
            </a:extLst>
          </p:cNvPr>
          <p:cNvSpPr/>
          <p:nvPr/>
        </p:nvSpPr>
        <p:spPr>
          <a:xfrm>
            <a:off x="6323691" y="2615124"/>
            <a:ext cx="5466222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リキニウス</a:t>
            </a:r>
            <a:endParaRPr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＝セクスティウス法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85809" y="4065771"/>
            <a:ext cx="5404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u="heavy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コンスルの</a:t>
            </a:r>
            <a:r>
              <a:rPr lang="en-US" altLang="ja-JP" sz="3600" u="heavy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3600" u="heavy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人を</a:t>
            </a:r>
            <a:endParaRPr lang="en-US" altLang="ja-JP" sz="3600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</a:t>
            </a:r>
            <a:r>
              <a:rPr lang="ja-JP" altLang="en-US" sz="3600" u="heavy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平民から選出</a:t>
            </a:r>
            <a:endParaRPr lang="en-US" altLang="ja-JP" sz="3600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矢印: 右 28">
            <a:extLst>
              <a:ext uri="{FF2B5EF4-FFF2-40B4-BE49-F238E27FC236}">
                <a16:creationId xmlns:a16="http://schemas.microsoft.com/office/drawing/2014/main" id="{A0213C9C-70BE-4E7E-84FF-78839CF01AD8}"/>
              </a:ext>
            </a:extLst>
          </p:cNvPr>
          <p:cNvSpPr/>
          <p:nvPr/>
        </p:nvSpPr>
        <p:spPr>
          <a:xfrm>
            <a:off x="5641934" y="4930241"/>
            <a:ext cx="599230" cy="101132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23691" y="5206937"/>
            <a:ext cx="540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・土地所有を制限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323691" y="5853268"/>
            <a:ext cx="445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・負債は分割払い可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下矢印吹き出し 20"/>
          <p:cNvSpPr/>
          <p:nvPr/>
        </p:nvSpPr>
        <p:spPr>
          <a:xfrm>
            <a:off x="5641934" y="657726"/>
            <a:ext cx="6147979" cy="1878316"/>
          </a:xfrm>
          <a:prstGeom prst="downArrowCallout">
            <a:avLst>
              <a:gd name="adj1" fmla="val 27661"/>
              <a:gd name="adj2" fmla="val 28497"/>
              <a:gd name="adj3" fmla="val 17916"/>
              <a:gd name="adj4" fmla="val 67431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36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貴族と平民の地位の平等化</a:t>
            </a:r>
            <a:endParaRPr kumimoji="1" lang="en-US" altLang="ja-JP" sz="3600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・平民の没落を防止</a:t>
            </a:r>
            <a:endParaRPr kumimoji="1" lang="en-US" altLang="ja-JP" sz="3600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4369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153986" y="3627524"/>
            <a:ext cx="5405421" cy="306157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15" y="4426899"/>
            <a:ext cx="1593034" cy="159303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76243" y="5850261"/>
            <a:ext cx="3482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ホルテンシウス</a:t>
            </a:r>
            <a:endParaRPr kumimoji="1" lang="ja-JP" altLang="en-US" sz="36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66461" y="3780568"/>
            <a:ext cx="157369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独裁官</a:t>
            </a:r>
            <a:endParaRPr kumimoji="1" lang="ja-JP" altLang="en-US" sz="36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四角形吹き出し 5"/>
          <p:cNvSpPr/>
          <p:nvPr/>
        </p:nvSpPr>
        <p:spPr>
          <a:xfrm>
            <a:off x="2643078" y="4103733"/>
            <a:ext cx="2722993" cy="1608163"/>
          </a:xfrm>
          <a:prstGeom prst="wedgeRectCallout">
            <a:avLst>
              <a:gd name="adj1" fmla="val -64165"/>
              <a:gd name="adj2" fmla="val -1473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平民の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離脱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・反抗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を抑えよう！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2FDE20D-D2FC-4273-B982-7B2F900A5754}"/>
              </a:ext>
            </a:extLst>
          </p:cNvPr>
          <p:cNvSpPr/>
          <p:nvPr/>
        </p:nvSpPr>
        <p:spPr>
          <a:xfrm>
            <a:off x="6286634" y="2257332"/>
            <a:ext cx="5691846" cy="44317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D728805-83C8-493E-BA21-37AC4A69C0CB}"/>
              </a:ext>
            </a:extLst>
          </p:cNvPr>
          <p:cNvSpPr/>
          <p:nvPr/>
        </p:nvSpPr>
        <p:spPr>
          <a:xfrm>
            <a:off x="6286634" y="2264594"/>
            <a:ext cx="426409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ホルテンシウス法</a:t>
            </a:r>
          </a:p>
        </p:txBody>
      </p:sp>
      <p:sp>
        <p:nvSpPr>
          <p:cNvPr id="9" name="矢印: 右 28">
            <a:extLst>
              <a:ext uri="{FF2B5EF4-FFF2-40B4-BE49-F238E27FC236}">
                <a16:creationId xmlns:a16="http://schemas.microsoft.com/office/drawing/2014/main" id="{A0213C9C-70BE-4E7E-84FF-78839CF01AD8}"/>
              </a:ext>
            </a:extLst>
          </p:cNvPr>
          <p:cNvSpPr/>
          <p:nvPr/>
        </p:nvSpPr>
        <p:spPr>
          <a:xfrm>
            <a:off x="5641934" y="4930241"/>
            <a:ext cx="599230" cy="101132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153987" y="64644"/>
            <a:ext cx="5405421" cy="306157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3634" y="198375"/>
            <a:ext cx="491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新領土が裕福層に分配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下矢印 11"/>
          <p:cNvSpPr/>
          <p:nvPr/>
        </p:nvSpPr>
        <p:spPr>
          <a:xfrm rot="10800000">
            <a:off x="2414179" y="842421"/>
            <a:ext cx="885035" cy="41919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3633" y="1345858"/>
            <a:ext cx="5458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平民がローマを離脱してストライキ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544" y="1859718"/>
            <a:ext cx="1025102" cy="1181673"/>
          </a:xfrm>
          <a:prstGeom prst="rect">
            <a:avLst/>
          </a:prstGeom>
        </p:spPr>
      </p:pic>
      <p:sp>
        <p:nvSpPr>
          <p:cNvPr id="16" name="下矢印 15"/>
          <p:cNvSpPr/>
          <p:nvPr/>
        </p:nvSpPr>
        <p:spPr>
          <a:xfrm>
            <a:off x="2327164" y="3142896"/>
            <a:ext cx="1059063" cy="46184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86633" y="3094835"/>
            <a:ext cx="5691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元老院の承認なしに平民会の決議がローマの国法に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B1ADB27-C86E-46BA-BB8F-C6A698B07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433" y="4458397"/>
            <a:ext cx="1280271" cy="136380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6562691" y="5930697"/>
            <a:ext cx="222838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民会の決議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等号 19"/>
          <p:cNvSpPr/>
          <p:nvPr/>
        </p:nvSpPr>
        <p:spPr>
          <a:xfrm>
            <a:off x="8791075" y="5121139"/>
            <a:ext cx="721893" cy="790399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4F4D746-2FA9-4534-9019-738584C3F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809" y="4649099"/>
            <a:ext cx="1292152" cy="129215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9951043" y="5930697"/>
            <a:ext cx="158368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国法</a:t>
            </a:r>
          </a:p>
        </p:txBody>
      </p:sp>
      <p:sp>
        <p:nvSpPr>
          <p:cNvPr id="23" name="下矢印吹き出し 22"/>
          <p:cNvSpPr/>
          <p:nvPr/>
        </p:nvSpPr>
        <p:spPr>
          <a:xfrm>
            <a:off x="6515249" y="1102902"/>
            <a:ext cx="5234613" cy="1049007"/>
          </a:xfrm>
          <a:prstGeom prst="downArrowCallout">
            <a:avLst>
              <a:gd name="adj1" fmla="val 27661"/>
              <a:gd name="adj2" fmla="val 28497"/>
              <a:gd name="adj3" fmla="val 17916"/>
              <a:gd name="adj4" fmla="val 67431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貴族と平民の法的平等化</a:t>
            </a:r>
            <a:endParaRPr kumimoji="1" lang="en-US" altLang="ja-JP" sz="3600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7606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E5AFBFF-0087-4F8E-8695-078D8F46C97E}"/>
              </a:ext>
            </a:extLst>
          </p:cNvPr>
          <p:cNvSpPr txBox="1"/>
          <p:nvPr/>
        </p:nvSpPr>
        <p:spPr>
          <a:xfrm>
            <a:off x="0" y="0"/>
            <a:ext cx="4784651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身分闘争の時代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E5AFBFF-0087-4F8E-8695-078D8F46C97E}"/>
              </a:ext>
            </a:extLst>
          </p:cNvPr>
          <p:cNvSpPr txBox="1"/>
          <p:nvPr/>
        </p:nvSpPr>
        <p:spPr>
          <a:xfrm>
            <a:off x="128337" y="1090863"/>
            <a:ext cx="298383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前５世紀前半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4463" y="1090863"/>
            <a:ext cx="4892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平民会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護民官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設置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8422104" y="527866"/>
            <a:ext cx="2550691" cy="1125993"/>
          </a:xfrm>
          <a:prstGeom prst="wedgeRectCallout">
            <a:avLst>
              <a:gd name="adj1" fmla="val -62085"/>
              <a:gd name="adj2" fmla="val 2515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元老院に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拒否権行使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5AFBFF-0087-4F8E-8695-078D8F46C97E}"/>
              </a:ext>
            </a:extLst>
          </p:cNvPr>
          <p:cNvSpPr txBox="1"/>
          <p:nvPr/>
        </p:nvSpPr>
        <p:spPr>
          <a:xfrm>
            <a:off x="128338" y="2300770"/>
            <a:ext cx="298383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前５世紀半ば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24465" y="2300770"/>
            <a:ext cx="2486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十二表法</a:t>
            </a:r>
            <a:endParaRPr lang="en-US" altLang="ja-JP" sz="40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四角形吹き出し 7"/>
          <p:cNvSpPr/>
          <p:nvPr/>
        </p:nvSpPr>
        <p:spPr>
          <a:xfrm>
            <a:off x="5935583" y="2259647"/>
            <a:ext cx="5791198" cy="728575"/>
          </a:xfrm>
          <a:prstGeom prst="wedgeRectCallout">
            <a:avLst>
              <a:gd name="adj1" fmla="val -57930"/>
              <a:gd name="adj2" fmla="val -1447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法の成文化、法の下の平等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5AFBFF-0087-4F8E-8695-078D8F46C97E}"/>
              </a:ext>
            </a:extLst>
          </p:cNvPr>
          <p:cNvSpPr txBox="1"/>
          <p:nvPr/>
        </p:nvSpPr>
        <p:spPr>
          <a:xfrm>
            <a:off x="128337" y="3510677"/>
            <a:ext cx="298383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３６７年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24462" y="3513796"/>
            <a:ext cx="7443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リキニウス＝セクスティウス法</a:t>
            </a:r>
            <a:endParaRPr lang="en-US" altLang="ja-JP" sz="40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8117304" y="4157008"/>
            <a:ext cx="3946359" cy="1779721"/>
          </a:xfrm>
          <a:prstGeom prst="wedgeRectCallout">
            <a:avLst>
              <a:gd name="adj1" fmla="val -62550"/>
              <a:gd name="adj2" fmla="val -4077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コンスルの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人を平民から選出、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地位の対等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5AFBFF-0087-4F8E-8695-078D8F46C97E}"/>
              </a:ext>
            </a:extLst>
          </p:cNvPr>
          <p:cNvSpPr txBox="1"/>
          <p:nvPr/>
        </p:nvSpPr>
        <p:spPr>
          <a:xfrm>
            <a:off x="128336" y="4720584"/>
            <a:ext cx="298383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２８７年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24463" y="4689806"/>
            <a:ext cx="4379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ホルテンシウス法</a:t>
            </a:r>
            <a:endParaRPr lang="en-US" altLang="ja-JP" sz="40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四角形吹き出し 14"/>
          <p:cNvSpPr/>
          <p:nvPr/>
        </p:nvSpPr>
        <p:spPr>
          <a:xfrm>
            <a:off x="3224462" y="5629183"/>
            <a:ext cx="4792581" cy="1228817"/>
          </a:xfrm>
          <a:prstGeom prst="wedgeRectCallout">
            <a:avLst>
              <a:gd name="adj1" fmla="val -32601"/>
              <a:gd name="adj2" fmla="val -7452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平民会の決議を国法化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法的に平等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8755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5586</TotalTime>
  <Words>521</Words>
  <Application>Microsoft Office PowerPoint</Application>
  <PresentationFormat>ワイド画面</PresentationFormat>
  <Paragraphs>138</Paragraphs>
  <Slides>12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3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桑田 康一郎</cp:lastModifiedBy>
  <cp:revision>585</cp:revision>
  <dcterms:created xsi:type="dcterms:W3CDTF">2019-06-25T21:59:19Z</dcterms:created>
  <dcterms:modified xsi:type="dcterms:W3CDTF">2024-05-31T07:28:51Z</dcterms:modified>
</cp:coreProperties>
</file>