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3"/>
  </p:notesMasterIdLst>
  <p:sldIdLst>
    <p:sldId id="519" r:id="rId2"/>
    <p:sldId id="511" r:id="rId3"/>
    <p:sldId id="798" r:id="rId4"/>
    <p:sldId id="807" r:id="rId5"/>
    <p:sldId id="808" r:id="rId6"/>
    <p:sldId id="809" r:id="rId7"/>
    <p:sldId id="810" r:id="rId8"/>
    <p:sldId id="811" r:id="rId9"/>
    <p:sldId id="812" r:id="rId10"/>
    <p:sldId id="802" r:id="rId11"/>
    <p:sldId id="793" r:id="rId12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CEFD"/>
    <a:srgbClr val="000000"/>
    <a:srgbClr val="E91FE9"/>
    <a:srgbClr val="FF0066"/>
    <a:srgbClr val="ED49E1"/>
    <a:srgbClr val="ED49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591" autoAdjust="0"/>
    <p:restoredTop sz="94660"/>
  </p:normalViewPr>
  <p:slideViewPr>
    <p:cSldViewPr snapToGrid="0" showGuides="1">
      <p:cViewPr>
        <p:scale>
          <a:sx n="60" d="100"/>
          <a:sy n="60" d="100"/>
        </p:scale>
        <p:origin x="828" y="240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2024/5/23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11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5/23/24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257175" y="2396464"/>
            <a:ext cx="11677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96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ヘレニズム文化</a:t>
            </a:r>
            <a:endParaRPr lang="en-US" altLang="ja-JP" sz="9600" dirty="0"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-1" y="114806"/>
            <a:ext cx="109823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ギリシア文明⑭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510558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ヘレニズム文化は周辺文化に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どんな影響を与えたのか？</a:t>
            </a: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4710B92-54D1-439F-9985-7DF88434C839}"/>
              </a:ext>
            </a:extLst>
          </p:cNvPr>
          <p:cNvSpPr/>
          <p:nvPr/>
        </p:nvSpPr>
        <p:spPr>
          <a:xfrm>
            <a:off x="135986" y="124750"/>
            <a:ext cx="11420671" cy="150930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幾何学の大成　→　ユークリッド幾何学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4A8F6FE-55B9-4953-84BE-8B300823EEB8}"/>
              </a:ext>
            </a:extLst>
          </p:cNvPr>
          <p:cNvSpPr/>
          <p:nvPr/>
        </p:nvSpPr>
        <p:spPr>
          <a:xfrm>
            <a:off x="135986" y="124749"/>
            <a:ext cx="3924718" cy="669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エウクレイデス</a:t>
            </a:r>
            <a:endParaRPr lang="en-US" altLang="ja-JP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4" name="図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1526" y="166485"/>
            <a:ext cx="1205130" cy="1467571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5962" y="154267"/>
            <a:ext cx="1332438" cy="1450272"/>
          </a:xfrm>
          <a:prstGeom prst="rect">
            <a:avLst/>
          </a:prstGeom>
        </p:spPr>
      </p:pic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44710B92-54D1-439F-9985-7DF88434C839}"/>
              </a:ext>
            </a:extLst>
          </p:cNvPr>
          <p:cNvSpPr/>
          <p:nvPr/>
        </p:nvSpPr>
        <p:spPr>
          <a:xfrm>
            <a:off x="135986" y="1804129"/>
            <a:ext cx="11420671" cy="150930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「アルキメデスの原理」、「てこ」の仕組み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4A8F6FE-55B9-4953-84BE-8B300823EEB8}"/>
              </a:ext>
            </a:extLst>
          </p:cNvPr>
          <p:cNvSpPr/>
          <p:nvPr/>
        </p:nvSpPr>
        <p:spPr>
          <a:xfrm>
            <a:off x="135986" y="1804128"/>
            <a:ext cx="3924718" cy="669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アルキメデス</a:t>
            </a:r>
            <a:endParaRPr lang="en-US" altLang="ja-JP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51526" y="1801810"/>
            <a:ext cx="1205130" cy="1536421"/>
          </a:xfrm>
          <a:prstGeom prst="rect">
            <a:avLst/>
          </a:prstGeom>
        </p:spPr>
      </p:pic>
      <p:sp>
        <p:nvSpPr>
          <p:cNvPr id="20" name="吹き出し: 四角形 10">
            <a:extLst>
              <a:ext uri="{FF2B5EF4-FFF2-40B4-BE49-F238E27FC236}">
                <a16:creationId xmlns:a16="http://schemas.microsoft.com/office/drawing/2014/main" id="{523C6E14-5039-4D0F-B8A5-F43471FFAB8A}"/>
              </a:ext>
            </a:extLst>
          </p:cNvPr>
          <p:cNvSpPr/>
          <p:nvPr/>
        </p:nvSpPr>
        <p:spPr>
          <a:xfrm>
            <a:off x="4487012" y="1971882"/>
            <a:ext cx="2298800" cy="586900"/>
          </a:xfrm>
          <a:prstGeom prst="wedgeRectCallout">
            <a:avLst>
              <a:gd name="adj1" fmla="val -37406"/>
              <a:gd name="adj2" fmla="val 8080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浮体の原理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44710B92-54D1-439F-9985-7DF88434C839}"/>
              </a:ext>
            </a:extLst>
          </p:cNvPr>
          <p:cNvSpPr/>
          <p:nvPr/>
        </p:nvSpPr>
        <p:spPr>
          <a:xfrm>
            <a:off x="135986" y="3481188"/>
            <a:ext cx="11420671" cy="150930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「太陽中心説（地動説）」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E4A8F6FE-55B9-4953-84BE-8B300823EEB8}"/>
              </a:ext>
            </a:extLst>
          </p:cNvPr>
          <p:cNvSpPr/>
          <p:nvPr/>
        </p:nvSpPr>
        <p:spPr>
          <a:xfrm>
            <a:off x="135986" y="3481187"/>
            <a:ext cx="3924718" cy="669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アリスタルコス</a:t>
            </a:r>
            <a:endParaRPr lang="en-US" altLang="ja-JP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3" name="図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61828" y="3492260"/>
            <a:ext cx="994827" cy="1498234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5418" y="1841832"/>
            <a:ext cx="1061286" cy="989334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635" y="3532219"/>
            <a:ext cx="2381765" cy="1458831"/>
          </a:xfrm>
          <a:prstGeom prst="rect">
            <a:avLst/>
          </a:prstGeom>
        </p:spPr>
      </p:pic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44710B92-54D1-439F-9985-7DF88434C839}"/>
              </a:ext>
            </a:extLst>
          </p:cNvPr>
          <p:cNvSpPr/>
          <p:nvPr/>
        </p:nvSpPr>
        <p:spPr>
          <a:xfrm>
            <a:off x="135984" y="5158247"/>
            <a:ext cx="11420671" cy="1509306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地球の外周測定、図書館の館長</a:t>
            </a:r>
            <a:endParaRPr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E4A8F6FE-55B9-4953-84BE-8B300823EEB8}"/>
              </a:ext>
            </a:extLst>
          </p:cNvPr>
          <p:cNvSpPr/>
          <p:nvPr/>
        </p:nvSpPr>
        <p:spPr>
          <a:xfrm>
            <a:off x="135984" y="5158246"/>
            <a:ext cx="3924718" cy="669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エラトステネス</a:t>
            </a:r>
            <a:endParaRPr lang="en-US" altLang="ja-JP" sz="40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1791" y="5190814"/>
            <a:ext cx="1444171" cy="1444171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8465" y="5253282"/>
            <a:ext cx="1118104" cy="1148598"/>
          </a:xfrm>
          <a:prstGeom prst="rect">
            <a:avLst/>
          </a:prstGeom>
        </p:spPr>
      </p:pic>
      <p:pic>
        <p:nvPicPr>
          <p:cNvPr id="31" name="図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8399" y="5205963"/>
            <a:ext cx="1444611" cy="142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830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90333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3" y="60661"/>
            <a:ext cx="3398169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ヘレニズム文化</a:t>
            </a: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DF98A698-7325-4C38-879B-F9ABFE89C03E}"/>
              </a:ext>
            </a:extLst>
          </p:cNvPr>
          <p:cNvSpPr txBox="1"/>
          <p:nvPr/>
        </p:nvSpPr>
        <p:spPr>
          <a:xfrm>
            <a:off x="381407" y="851787"/>
            <a:ext cx="271471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世界市民主義</a:t>
            </a: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2904960" y="892009"/>
            <a:ext cx="46558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コスモポリタニズム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461300" y="66957"/>
            <a:ext cx="754358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：ギリシアが文化が各地の影響をうけた独自の文化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1406" y="1489873"/>
            <a:ext cx="100299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・ポリスの枠にとらわれない生き方を理想とする考え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1406" y="2009448"/>
            <a:ext cx="108801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・代表的哲学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ストア派　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ゼノン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、禁欲主義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　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エピクロス派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エピクロス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、快楽主義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" name="左中かっこ 1"/>
          <p:cNvSpPr/>
          <p:nvPr/>
        </p:nvSpPr>
        <p:spPr>
          <a:xfrm>
            <a:off x="2904960" y="2074648"/>
            <a:ext cx="399714" cy="893141"/>
          </a:xfrm>
          <a:prstGeom prst="leftBrace">
            <a:avLst>
              <a:gd name="adj1" fmla="val 8333"/>
              <a:gd name="adj2" fmla="val 2305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F98A698-7325-4C38-879B-F9ABFE89C03E}"/>
              </a:ext>
            </a:extLst>
          </p:cNvPr>
          <p:cNvSpPr txBox="1"/>
          <p:nvPr/>
        </p:nvSpPr>
        <p:spPr>
          <a:xfrm>
            <a:off x="381405" y="2708437"/>
            <a:ext cx="104634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美術</a:t>
            </a: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1403" y="3331868"/>
            <a:ext cx="110084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・ミロのヴィーナス　・ラオコーン　・サモトラケのニケ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DF98A698-7325-4C38-879B-F9ABFE89C03E}"/>
              </a:ext>
            </a:extLst>
          </p:cNvPr>
          <p:cNvSpPr txBox="1"/>
          <p:nvPr/>
        </p:nvSpPr>
        <p:spPr>
          <a:xfrm>
            <a:off x="381405" y="3976766"/>
            <a:ext cx="1880529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自然科学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2220697" y="4002838"/>
            <a:ext cx="72015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：実験や検証などの科学的アプローチ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1404" y="4589920"/>
            <a:ext cx="770381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コイネー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（ギリシア語）が共通言語化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381403" y="5064603"/>
            <a:ext cx="1134537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ムセイオン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：アレクサンドリアの大研究所、図書館も併設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1251282" y="5599766"/>
            <a:ext cx="75397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エウクレイデス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：ユークリッド幾何学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49A8126-7007-4B61-B1B1-7E44C98D495E}"/>
              </a:ext>
            </a:extLst>
          </p:cNvPr>
          <p:cNvSpPr/>
          <p:nvPr/>
        </p:nvSpPr>
        <p:spPr>
          <a:xfrm>
            <a:off x="1251282" y="6106801"/>
            <a:ext cx="95129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アルキメデス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：「アルキメデスの原理」　など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0" name="左中かっこ 19"/>
          <p:cNvSpPr/>
          <p:nvPr/>
        </p:nvSpPr>
        <p:spPr>
          <a:xfrm>
            <a:off x="1121812" y="5627878"/>
            <a:ext cx="399714" cy="893141"/>
          </a:xfrm>
          <a:prstGeom prst="leftBrace">
            <a:avLst>
              <a:gd name="adj1" fmla="val 8333"/>
              <a:gd name="adj2" fmla="val 46408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2">
            <a:extLst>
              <a:ext uri="{FF2B5EF4-FFF2-40B4-BE49-F238E27FC236}">
                <a16:creationId xmlns:a16="http://schemas.microsoft.com/office/drawing/2014/main" id="{662BF26B-52E2-B196-E464-10433B0AC8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125"/>
            <a:ext cx="12201684" cy="4867750"/>
          </a:xfrm>
          <a:prstGeom prst="rect">
            <a:avLst/>
          </a:prstGeom>
        </p:spPr>
      </p:pic>
      <p:sp>
        <p:nvSpPr>
          <p:cNvPr id="7" name="吹き出し: 四角形 6">
            <a:extLst>
              <a:ext uri="{FF2B5EF4-FFF2-40B4-BE49-F238E27FC236}">
                <a16:creationId xmlns:a16="http://schemas.microsoft.com/office/drawing/2014/main" id="{AAD09AF2-3EFA-B1AC-40D3-04F640207D6B}"/>
              </a:ext>
            </a:extLst>
          </p:cNvPr>
          <p:cNvSpPr/>
          <p:nvPr/>
        </p:nvSpPr>
        <p:spPr>
          <a:xfrm>
            <a:off x="5581650" y="3511193"/>
            <a:ext cx="1028699" cy="500384"/>
          </a:xfrm>
          <a:prstGeom prst="wedgeRectCallout">
            <a:avLst>
              <a:gd name="adj1" fmla="val 73611"/>
              <a:gd name="adj2" fmla="val -26653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ja-JP" altLang="en-US" sz="32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ここ</a:t>
            </a:r>
            <a:endParaRPr lang="ja-JP" altLang="en-US" sz="3200" dirty="0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89B2CEE2-A119-45DD-A9CD-4FAD345C6C33}"/>
              </a:ext>
            </a:extLst>
          </p:cNvPr>
          <p:cNvSpPr txBox="1"/>
          <p:nvPr/>
        </p:nvSpPr>
        <p:spPr>
          <a:xfrm>
            <a:off x="8040650" y="5862875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sp>
        <p:nvSpPr>
          <p:cNvPr id="3" name="フレーム 2">
            <a:extLst>
              <a:ext uri="{FF2B5EF4-FFF2-40B4-BE49-F238E27FC236}">
                <a16:creationId xmlns:a16="http://schemas.microsoft.com/office/drawing/2014/main" id="{1140DEB7-E073-426C-BB8E-70D4CB672700}"/>
              </a:ext>
            </a:extLst>
          </p:cNvPr>
          <p:cNvSpPr/>
          <p:nvPr/>
        </p:nvSpPr>
        <p:spPr>
          <a:xfrm>
            <a:off x="6832315" y="1343024"/>
            <a:ext cx="1208335" cy="3300895"/>
          </a:xfrm>
          <a:prstGeom prst="frame">
            <a:avLst>
              <a:gd name="adj1" fmla="val 6110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19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47565A5-AB99-4E96-B2AF-E43DA9683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181" y="0"/>
            <a:ext cx="11715030" cy="6838507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E7B5B34-E689-407F-AFFB-9912372D22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9048" y="1325658"/>
            <a:ext cx="1709122" cy="1709122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556A0B7-9A2F-4600-8292-B03678DE428A}"/>
              </a:ext>
            </a:extLst>
          </p:cNvPr>
          <p:cNvSpPr/>
          <p:nvPr/>
        </p:nvSpPr>
        <p:spPr>
          <a:xfrm>
            <a:off x="255181" y="2779161"/>
            <a:ext cx="3536857" cy="98450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rgbClr val="00B0F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アレクサンドロス大王</a:t>
            </a:r>
            <a:endParaRPr lang="en-US" altLang="ja-JP" sz="3200" dirty="0">
              <a:solidFill>
                <a:srgbClr val="00B0F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矢印: 右 5">
            <a:extLst>
              <a:ext uri="{FF2B5EF4-FFF2-40B4-BE49-F238E27FC236}">
                <a16:creationId xmlns:a16="http://schemas.microsoft.com/office/drawing/2014/main" id="{60B95E1D-645F-4C4C-B671-10C40648B5B9}"/>
              </a:ext>
            </a:extLst>
          </p:cNvPr>
          <p:cNvSpPr/>
          <p:nvPr/>
        </p:nvSpPr>
        <p:spPr>
          <a:xfrm rot="1103667">
            <a:off x="3683214" y="2687825"/>
            <a:ext cx="1808251" cy="2352782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東方遠征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73FBB329-5BE2-4F6D-8682-0C5EA8A6D255}"/>
              </a:ext>
            </a:extLst>
          </p:cNvPr>
          <p:cNvSpPr/>
          <p:nvPr/>
        </p:nvSpPr>
        <p:spPr>
          <a:xfrm>
            <a:off x="5501208" y="2796115"/>
            <a:ext cx="6054775" cy="2803178"/>
          </a:xfrm>
          <a:prstGeom prst="rect">
            <a:avLst/>
          </a:prstGeom>
          <a:solidFill>
            <a:schemeClr val="tx1">
              <a:lumMod val="95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6AA671D-E85F-4B61-A2D9-D6F43E549361}"/>
              </a:ext>
            </a:extLst>
          </p:cNvPr>
          <p:cNvSpPr txBox="1"/>
          <p:nvPr/>
        </p:nvSpPr>
        <p:spPr>
          <a:xfrm>
            <a:off x="5581312" y="3559757"/>
            <a:ext cx="305925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ギリシア文化</a:t>
            </a:r>
          </a:p>
        </p:txBody>
      </p:sp>
      <p:sp>
        <p:nvSpPr>
          <p:cNvPr id="9" name="加算記号 8">
            <a:extLst>
              <a:ext uri="{FF2B5EF4-FFF2-40B4-BE49-F238E27FC236}">
                <a16:creationId xmlns:a16="http://schemas.microsoft.com/office/drawing/2014/main" id="{FA5808E4-FB27-4B83-B43E-F75523CC8A87}"/>
              </a:ext>
            </a:extLst>
          </p:cNvPr>
          <p:cNvSpPr/>
          <p:nvPr/>
        </p:nvSpPr>
        <p:spPr>
          <a:xfrm>
            <a:off x="6725658" y="4212395"/>
            <a:ext cx="770561" cy="695315"/>
          </a:xfrm>
          <a:prstGeom prst="mathPlus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2F9FB1-F16C-4CF6-90F8-5B96A829968B}"/>
              </a:ext>
            </a:extLst>
          </p:cNvPr>
          <p:cNvSpPr txBox="1"/>
          <p:nvPr/>
        </p:nvSpPr>
        <p:spPr>
          <a:xfrm>
            <a:off x="5807342" y="4882729"/>
            <a:ext cx="26071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各地の文化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B626C14-7950-4816-99C9-6FB05D9A6B3C}"/>
              </a:ext>
            </a:extLst>
          </p:cNvPr>
          <p:cNvSpPr txBox="1"/>
          <p:nvPr/>
        </p:nvSpPr>
        <p:spPr>
          <a:xfrm>
            <a:off x="8363163" y="4973418"/>
            <a:ext cx="3192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オリエント </a:t>
            </a:r>
            <a:r>
              <a:rPr lang="en-US" altLang="ja-JP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etc.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9B2EB40-34D8-4E4A-B214-B93EB02736EF}"/>
              </a:ext>
            </a:extLst>
          </p:cNvPr>
          <p:cNvSpPr txBox="1"/>
          <p:nvPr/>
        </p:nvSpPr>
        <p:spPr>
          <a:xfrm>
            <a:off x="5501208" y="2793339"/>
            <a:ext cx="344925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ヘレニズム</a:t>
            </a:r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文化</a:t>
            </a:r>
          </a:p>
        </p:txBody>
      </p:sp>
    </p:spTree>
    <p:extLst>
      <p:ext uri="{BB962C8B-B14F-4D97-AF65-F5344CB8AC3E}">
        <p14:creationId xmlns:p14="http://schemas.microsoft.com/office/powerpoint/2010/main" val="374828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94C1D07-3F62-491E-929E-4162112C49EC}"/>
              </a:ext>
            </a:extLst>
          </p:cNvPr>
          <p:cNvSpPr txBox="1"/>
          <p:nvPr/>
        </p:nvSpPr>
        <p:spPr>
          <a:xfrm>
            <a:off x="144848" y="102263"/>
            <a:ext cx="370413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世界市民主義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C22095B-15AB-4F78-9002-83BA35613E81}"/>
              </a:ext>
            </a:extLst>
          </p:cNvPr>
          <p:cNvSpPr/>
          <p:nvPr/>
        </p:nvSpPr>
        <p:spPr>
          <a:xfrm>
            <a:off x="3632327" y="225373"/>
            <a:ext cx="52564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（コスモポリタニズム）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B654594F-ADEA-4BD5-88B9-F2EBD8BE7BE5}"/>
              </a:ext>
            </a:extLst>
          </p:cNvPr>
          <p:cNvSpPr/>
          <p:nvPr/>
        </p:nvSpPr>
        <p:spPr>
          <a:xfrm>
            <a:off x="144848" y="994814"/>
            <a:ext cx="8541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ポリスの枠にとらわれない生き方が理想</a:t>
            </a:r>
            <a:endParaRPr lang="en-US" altLang="ja-JP" sz="36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D56BF11-1223-4F4B-A21C-DEC5EF2668E9}"/>
              </a:ext>
            </a:extLst>
          </p:cNvPr>
          <p:cNvSpPr/>
          <p:nvPr/>
        </p:nvSpPr>
        <p:spPr>
          <a:xfrm>
            <a:off x="144848" y="1764255"/>
            <a:ext cx="3919239" cy="486837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E6B80D4-0E3C-4B65-93A6-A713C0627416}"/>
              </a:ext>
            </a:extLst>
          </p:cNvPr>
          <p:cNvSpPr txBox="1"/>
          <p:nvPr/>
        </p:nvSpPr>
        <p:spPr>
          <a:xfrm>
            <a:off x="144848" y="1764255"/>
            <a:ext cx="29811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ポリス全盛期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244EAD3-3B49-40C1-884B-F9E515543CE5}"/>
              </a:ext>
            </a:extLst>
          </p:cNvPr>
          <p:cNvSpPr/>
          <p:nvPr/>
        </p:nvSpPr>
        <p:spPr>
          <a:xfrm>
            <a:off x="4208676" y="1764255"/>
            <a:ext cx="3919239" cy="486837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B6606E8F-4AFA-407F-B249-1627AA35C516}"/>
              </a:ext>
            </a:extLst>
          </p:cNvPr>
          <p:cNvSpPr/>
          <p:nvPr/>
        </p:nvSpPr>
        <p:spPr>
          <a:xfrm>
            <a:off x="8272761" y="1764255"/>
            <a:ext cx="3919239" cy="4868372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C95F9939-A0F5-4947-9891-92B07DD8F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337" y="4204647"/>
            <a:ext cx="1493683" cy="1778194"/>
          </a:xfrm>
          <a:prstGeom prst="rect">
            <a:avLst/>
          </a:prstGeom>
        </p:spPr>
      </p:pic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E28D3645-8658-47EB-A709-9267ED55E349}"/>
              </a:ext>
            </a:extLst>
          </p:cNvPr>
          <p:cNvSpPr/>
          <p:nvPr/>
        </p:nvSpPr>
        <p:spPr>
          <a:xfrm>
            <a:off x="286269" y="2558162"/>
            <a:ext cx="3475709" cy="1243727"/>
          </a:xfrm>
          <a:prstGeom prst="wedgeRectCallout">
            <a:avLst>
              <a:gd name="adj1" fmla="val -26923"/>
              <a:gd name="adj2" fmla="val 73525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ポリスの一員と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してどう生きるか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08C8186-2276-479B-AF22-14B35F6742E6}"/>
              </a:ext>
            </a:extLst>
          </p:cNvPr>
          <p:cNvSpPr txBox="1"/>
          <p:nvPr/>
        </p:nvSpPr>
        <p:spPr>
          <a:xfrm>
            <a:off x="235783" y="5863186"/>
            <a:ext cx="16307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知識人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DF1B63D5-0722-43F9-B7F8-5E17416210C9}"/>
              </a:ext>
            </a:extLst>
          </p:cNvPr>
          <p:cNvSpPr txBox="1"/>
          <p:nvPr/>
        </p:nvSpPr>
        <p:spPr>
          <a:xfrm>
            <a:off x="4208676" y="1764254"/>
            <a:ext cx="298112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ポリスの衰退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42EB95A-4ABA-4FC8-B93E-E273823EF71C}"/>
              </a:ext>
            </a:extLst>
          </p:cNvPr>
          <p:cNvSpPr/>
          <p:nvPr/>
        </p:nvSpPr>
        <p:spPr>
          <a:xfrm>
            <a:off x="4208675" y="3875275"/>
            <a:ext cx="3457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・民主政の後退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9FE196C5-2827-47F2-87A4-10ACFD632604}"/>
              </a:ext>
            </a:extLst>
          </p:cNvPr>
          <p:cNvSpPr/>
          <p:nvPr/>
        </p:nvSpPr>
        <p:spPr>
          <a:xfrm>
            <a:off x="4208677" y="2533695"/>
            <a:ext cx="34573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・戦争の長期化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B838C534-287B-48AD-832E-57D9F39DA0B4}"/>
              </a:ext>
            </a:extLst>
          </p:cNvPr>
          <p:cNvSpPr/>
          <p:nvPr/>
        </p:nvSpPr>
        <p:spPr>
          <a:xfrm>
            <a:off x="4208675" y="3186350"/>
            <a:ext cx="34573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・市民の没落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AC6E7722-08EA-4509-AF00-4B0D89854B49}"/>
              </a:ext>
            </a:extLst>
          </p:cNvPr>
          <p:cNvSpPr/>
          <p:nvPr/>
        </p:nvSpPr>
        <p:spPr>
          <a:xfrm>
            <a:off x="4223576" y="4602121"/>
            <a:ext cx="39043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・統一国家の登場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A7A00477-2E6D-45AD-91E5-374EF81D38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424" y="5248451"/>
            <a:ext cx="1261066" cy="126106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22F2F40F-47D0-4618-ADF2-41E4BF2AF5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4673" y="5248451"/>
            <a:ext cx="1291327" cy="1362878"/>
          </a:xfrm>
          <a:prstGeom prst="rect">
            <a:avLst/>
          </a:prstGeom>
        </p:spPr>
      </p:pic>
      <p:sp>
        <p:nvSpPr>
          <p:cNvPr id="20" name="矢印: 右 19">
            <a:extLst>
              <a:ext uri="{FF2B5EF4-FFF2-40B4-BE49-F238E27FC236}">
                <a16:creationId xmlns:a16="http://schemas.microsoft.com/office/drawing/2014/main" id="{783938BC-29E5-4114-91B6-719E2739DFE8}"/>
              </a:ext>
            </a:extLst>
          </p:cNvPr>
          <p:cNvSpPr/>
          <p:nvPr/>
        </p:nvSpPr>
        <p:spPr>
          <a:xfrm>
            <a:off x="3644501" y="3598320"/>
            <a:ext cx="591249" cy="12002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矢印: 右 20">
            <a:extLst>
              <a:ext uri="{FF2B5EF4-FFF2-40B4-BE49-F238E27FC236}">
                <a16:creationId xmlns:a16="http://schemas.microsoft.com/office/drawing/2014/main" id="{4128D52B-A798-46B8-8451-68ACC8F9E0C0}"/>
              </a:ext>
            </a:extLst>
          </p:cNvPr>
          <p:cNvSpPr/>
          <p:nvPr/>
        </p:nvSpPr>
        <p:spPr>
          <a:xfrm>
            <a:off x="7738400" y="3598320"/>
            <a:ext cx="591249" cy="12002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658E1197-5138-47ED-B310-929D2301E7F1}"/>
              </a:ext>
            </a:extLst>
          </p:cNvPr>
          <p:cNvSpPr txBox="1"/>
          <p:nvPr/>
        </p:nvSpPr>
        <p:spPr>
          <a:xfrm>
            <a:off x="8281912" y="1764254"/>
            <a:ext cx="3411701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ヘレニズム時代</a:t>
            </a: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F8C18445-0699-443E-A317-28332FC93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495" y="4204647"/>
            <a:ext cx="1493683" cy="1778194"/>
          </a:xfrm>
          <a:prstGeom prst="rect">
            <a:avLst/>
          </a:prstGeom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DB7C715-B718-4221-9AF3-CB1E47BDA849}"/>
              </a:ext>
            </a:extLst>
          </p:cNvPr>
          <p:cNvSpPr txBox="1"/>
          <p:nvPr/>
        </p:nvSpPr>
        <p:spPr>
          <a:xfrm>
            <a:off x="8405941" y="5863186"/>
            <a:ext cx="163079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知識人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62D82AC4-8DE4-499D-BB17-7BDFC9B0D950}"/>
              </a:ext>
            </a:extLst>
          </p:cNvPr>
          <p:cNvSpPr/>
          <p:nvPr/>
        </p:nvSpPr>
        <p:spPr>
          <a:xfrm>
            <a:off x="8479851" y="2796427"/>
            <a:ext cx="2642334" cy="1078848"/>
          </a:xfrm>
          <a:prstGeom prst="wedgeRectCallout">
            <a:avLst>
              <a:gd name="adj1" fmla="val -25070"/>
              <a:gd name="adj2" fmla="val 7437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個人として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どう生きるか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BE747517-58BD-4374-ACB1-C43FBBE7F66C}"/>
              </a:ext>
            </a:extLst>
          </p:cNvPr>
          <p:cNvSpPr txBox="1"/>
          <p:nvPr/>
        </p:nvSpPr>
        <p:spPr>
          <a:xfrm>
            <a:off x="9968178" y="4450750"/>
            <a:ext cx="2014073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世界市民</a:t>
            </a:r>
            <a:endParaRPr kumimoji="1" lang="en-US" altLang="ja-JP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主義</a:t>
            </a:r>
          </a:p>
        </p:txBody>
      </p:sp>
    </p:spTree>
    <p:extLst>
      <p:ext uri="{BB962C8B-B14F-4D97-AF65-F5344CB8AC3E}">
        <p14:creationId xmlns:p14="http://schemas.microsoft.com/office/powerpoint/2010/main" val="3305836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2870E2EC-08E3-444C-8636-B126085F8C0E}"/>
              </a:ext>
            </a:extLst>
          </p:cNvPr>
          <p:cNvSpPr/>
          <p:nvPr/>
        </p:nvSpPr>
        <p:spPr>
          <a:xfrm>
            <a:off x="127590" y="101679"/>
            <a:ext cx="81445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哲学も政治から個人の幸福が焦点に</a:t>
            </a:r>
            <a:r>
              <a:rPr lang="en-US" altLang="ja-JP" sz="36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…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9BCBAFB-45C1-4FD5-973B-AB2CE92ECF7B}"/>
              </a:ext>
            </a:extLst>
          </p:cNvPr>
          <p:cNvSpPr/>
          <p:nvPr/>
        </p:nvSpPr>
        <p:spPr>
          <a:xfrm>
            <a:off x="127590" y="849855"/>
            <a:ext cx="5879805" cy="58273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99DA20E-E8B2-428A-B842-01F7BD263C42}"/>
              </a:ext>
            </a:extLst>
          </p:cNvPr>
          <p:cNvSpPr txBox="1"/>
          <p:nvPr/>
        </p:nvSpPr>
        <p:spPr>
          <a:xfrm>
            <a:off x="127590" y="849855"/>
            <a:ext cx="225410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ストア派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CE9BA1-87E2-4156-BE06-869FA7A8406B}"/>
              </a:ext>
            </a:extLst>
          </p:cNvPr>
          <p:cNvSpPr/>
          <p:nvPr/>
        </p:nvSpPr>
        <p:spPr>
          <a:xfrm>
            <a:off x="6184604" y="849855"/>
            <a:ext cx="5879806" cy="58273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746C91-1F1B-4B45-BA91-73AFCB6F61BE}"/>
              </a:ext>
            </a:extLst>
          </p:cNvPr>
          <p:cNvSpPr/>
          <p:nvPr/>
        </p:nvSpPr>
        <p:spPr>
          <a:xfrm>
            <a:off x="127590" y="1730425"/>
            <a:ext cx="2881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0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ゼノン</a:t>
            </a:r>
            <a:endParaRPr lang="en-US" altLang="ja-JP" sz="40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008A9163-C87D-431E-BEA7-FF2311F0E165}"/>
              </a:ext>
            </a:extLst>
          </p:cNvPr>
          <p:cNvSpPr/>
          <p:nvPr/>
        </p:nvSpPr>
        <p:spPr>
          <a:xfrm>
            <a:off x="127590" y="2438311"/>
            <a:ext cx="2881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・禁欲主義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C5178AE3-19BD-4E47-8A3B-6BC7FA5FE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420" y="3429000"/>
            <a:ext cx="1283881" cy="1896642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2" name="吹き出し: 四角形 11">
            <a:extLst>
              <a:ext uri="{FF2B5EF4-FFF2-40B4-BE49-F238E27FC236}">
                <a16:creationId xmlns:a16="http://schemas.microsoft.com/office/drawing/2014/main" id="{6D2A4CE8-D012-4FB4-9C2E-5FE4269344EA}"/>
              </a:ext>
            </a:extLst>
          </p:cNvPr>
          <p:cNvSpPr/>
          <p:nvPr/>
        </p:nvSpPr>
        <p:spPr>
          <a:xfrm>
            <a:off x="1804876" y="3429000"/>
            <a:ext cx="3965944" cy="1721992"/>
          </a:xfrm>
          <a:prstGeom prst="wedgeRectCallout">
            <a:avLst>
              <a:gd name="adj1" fmla="val -60435"/>
              <a:gd name="adj2" fmla="val -203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感情を理性で制御し、不動心を目指せば、自己が確立される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028F4BF-9698-4C12-ABA1-7E6FF350548C}"/>
              </a:ext>
            </a:extLst>
          </p:cNvPr>
          <p:cNvSpPr/>
          <p:nvPr/>
        </p:nvSpPr>
        <p:spPr>
          <a:xfrm>
            <a:off x="0" y="5741000"/>
            <a:ext cx="62038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“自信がつけば人生豊かに”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5FAAE30E-8C2D-4AA7-B649-0113E072C140}"/>
              </a:ext>
            </a:extLst>
          </p:cNvPr>
          <p:cNvSpPr txBox="1"/>
          <p:nvPr/>
        </p:nvSpPr>
        <p:spPr>
          <a:xfrm>
            <a:off x="6203877" y="861757"/>
            <a:ext cx="3301630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エピクロス派</a:t>
            </a: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9DDA0AC-0E7B-4729-A651-0B3C9B5F4A02}"/>
              </a:ext>
            </a:extLst>
          </p:cNvPr>
          <p:cNvSpPr/>
          <p:nvPr/>
        </p:nvSpPr>
        <p:spPr>
          <a:xfrm>
            <a:off x="6203877" y="1730425"/>
            <a:ext cx="330163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40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エピクロス</a:t>
            </a:r>
            <a:endParaRPr lang="en-US" altLang="ja-JP" sz="4000" b="1" dirty="0">
              <a:solidFill>
                <a:srgbClr val="00B0F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29894F9B-6830-47AF-8628-8FDBA4560B35}"/>
              </a:ext>
            </a:extLst>
          </p:cNvPr>
          <p:cNvSpPr/>
          <p:nvPr/>
        </p:nvSpPr>
        <p:spPr>
          <a:xfrm>
            <a:off x="6203877" y="2438311"/>
            <a:ext cx="28814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・快楽主義</a:t>
            </a:r>
            <a:endParaRPr lang="en-US" altLang="ja-JP" sz="40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BD9AA545-2928-4AE0-AFB8-185E8DB1B748}"/>
              </a:ext>
            </a:extLst>
          </p:cNvPr>
          <p:cNvSpPr/>
          <p:nvPr/>
        </p:nvSpPr>
        <p:spPr>
          <a:xfrm>
            <a:off x="2309592" y="954079"/>
            <a:ext cx="2881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en-US" altLang="ja-JP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stoic</a:t>
            </a:r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」の語源</a:t>
            </a:r>
            <a:endParaRPr lang="en-US" altLang="ja-JP" sz="28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2F62269E-44A5-4629-965A-C7C2E9132592}"/>
              </a:ext>
            </a:extLst>
          </p:cNvPr>
          <p:cNvSpPr/>
          <p:nvPr/>
        </p:nvSpPr>
        <p:spPr>
          <a:xfrm>
            <a:off x="9399182" y="861757"/>
            <a:ext cx="251991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en-US" altLang="ja-JP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epicurean</a:t>
            </a:r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</a:t>
            </a:r>
            <a:endParaRPr lang="en-US" altLang="ja-JP" sz="28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の語源</a:t>
            </a:r>
            <a:endParaRPr lang="en-US" altLang="ja-JP" sz="28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99E6C239-9A4A-4F21-AB07-F462C8187A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619" r="19129"/>
          <a:stretch/>
        </p:blipFill>
        <p:spPr>
          <a:xfrm>
            <a:off x="6344868" y="3429000"/>
            <a:ext cx="1509824" cy="1709184"/>
          </a:xfrm>
          <a:prstGeom prst="rect">
            <a:avLst/>
          </a:prstGeom>
        </p:spPr>
      </p:pic>
      <p:sp>
        <p:nvSpPr>
          <p:cNvPr id="20" name="吹き出し: 四角形 19">
            <a:extLst>
              <a:ext uri="{FF2B5EF4-FFF2-40B4-BE49-F238E27FC236}">
                <a16:creationId xmlns:a16="http://schemas.microsoft.com/office/drawing/2014/main" id="{4D337146-6A85-4765-BC0C-07371850E79B}"/>
              </a:ext>
            </a:extLst>
          </p:cNvPr>
          <p:cNvSpPr/>
          <p:nvPr/>
        </p:nvSpPr>
        <p:spPr>
          <a:xfrm>
            <a:off x="7976579" y="3429000"/>
            <a:ext cx="3965944" cy="1721992"/>
          </a:xfrm>
          <a:prstGeom prst="wedgeRectCallout">
            <a:avLst>
              <a:gd name="adj1" fmla="val -56682"/>
              <a:gd name="adj2" fmla="val -178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不安に悩むことは無駄だ。人生には快楽を求めるべきだ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BBEC200-A561-497A-9826-FA6B44287033}"/>
              </a:ext>
            </a:extLst>
          </p:cNvPr>
          <p:cNvSpPr/>
          <p:nvPr/>
        </p:nvSpPr>
        <p:spPr>
          <a:xfrm>
            <a:off x="6203877" y="5372098"/>
            <a:ext cx="58605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“気難しく考えずに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r"/>
            <a:r>
              <a:rPr lang="ja-JP" altLang="en-US" sz="36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人生を楽しむ”</a:t>
            </a:r>
            <a:endParaRPr lang="en-US" altLang="ja-JP" sz="36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3878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9119BC2-CC56-4159-A4FE-82E64DDA5F81}"/>
              </a:ext>
            </a:extLst>
          </p:cNvPr>
          <p:cNvSpPr txBox="1"/>
          <p:nvPr/>
        </p:nvSpPr>
        <p:spPr>
          <a:xfrm>
            <a:off x="144849" y="102263"/>
            <a:ext cx="1301179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美術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026" name="Picture 2" descr="画像に alt 属性が指定されていません。ファイル名: 4fbe4a9b74f5a8ec54e97f7700c58e72-726x1024.jpg">
            <a:extLst>
              <a:ext uri="{FF2B5EF4-FFF2-40B4-BE49-F238E27FC236}">
                <a16:creationId xmlns:a16="http://schemas.microsoft.com/office/drawing/2014/main" id="{E66C57AB-B614-4F79-B53F-23FFDD6A4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387" y="1198636"/>
            <a:ext cx="3279109" cy="4624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AF794B5-E7E9-45FA-9456-E72E4F810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7619" y="1744631"/>
            <a:ext cx="4355257" cy="40788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A7F7639-C25D-49C4-86C0-B8679CB8E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130" y="1091944"/>
            <a:ext cx="2661462" cy="473148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5863C5B-D6A8-4BF8-84D9-F948C0D20324}"/>
              </a:ext>
            </a:extLst>
          </p:cNvPr>
          <p:cNvSpPr txBox="1"/>
          <p:nvPr/>
        </p:nvSpPr>
        <p:spPr>
          <a:xfrm>
            <a:off x="314760" y="5823432"/>
            <a:ext cx="3470361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ミロのヴィーナス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BF5F662-2FB7-4EAA-9E4B-199C5E7F81F6}"/>
              </a:ext>
            </a:extLst>
          </p:cNvPr>
          <p:cNvSpPr txBox="1"/>
          <p:nvPr/>
        </p:nvSpPr>
        <p:spPr>
          <a:xfrm>
            <a:off x="5093616" y="5823431"/>
            <a:ext cx="2263265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ラオコーン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09569-4045-4DF8-920F-FCADB3493441}"/>
              </a:ext>
            </a:extLst>
          </p:cNvPr>
          <p:cNvSpPr txBox="1"/>
          <p:nvPr/>
        </p:nvSpPr>
        <p:spPr>
          <a:xfrm>
            <a:off x="8494682" y="5823431"/>
            <a:ext cx="3508358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320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サモトラケのニケ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70066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804E34E-9D0E-4457-B068-8ED7CFC0A8D2}"/>
              </a:ext>
            </a:extLst>
          </p:cNvPr>
          <p:cNvSpPr/>
          <p:nvPr/>
        </p:nvSpPr>
        <p:spPr>
          <a:xfrm>
            <a:off x="127590" y="388088"/>
            <a:ext cx="5879805" cy="608182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17A6DE-8E96-4BC5-88DE-D637FE0397AE}"/>
              </a:ext>
            </a:extLst>
          </p:cNvPr>
          <p:cNvSpPr/>
          <p:nvPr/>
        </p:nvSpPr>
        <p:spPr>
          <a:xfrm>
            <a:off x="6184604" y="388088"/>
            <a:ext cx="5879806" cy="608182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13ED394-1CCB-4CF3-81A9-4BA912855A6C}"/>
              </a:ext>
            </a:extLst>
          </p:cNvPr>
          <p:cNvSpPr txBox="1"/>
          <p:nvPr/>
        </p:nvSpPr>
        <p:spPr>
          <a:xfrm>
            <a:off x="127590" y="388088"/>
            <a:ext cx="225410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自然</a:t>
            </a:r>
            <a:r>
              <a:rPr kumimoji="1" lang="ja-JP" altLang="en-US" sz="40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哲学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F1CE392-921E-489A-9E7E-4061A4EAC537}"/>
              </a:ext>
            </a:extLst>
          </p:cNvPr>
          <p:cNvSpPr txBox="1"/>
          <p:nvPr/>
        </p:nvSpPr>
        <p:spPr>
          <a:xfrm>
            <a:off x="6184604" y="388088"/>
            <a:ext cx="2254103" cy="70788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自然</a:t>
            </a:r>
            <a:r>
              <a:rPr kumimoji="1" lang="ja-JP" altLang="en-US" sz="40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科学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37747BDE-BD53-4373-A188-22E1B5F6B82D}"/>
              </a:ext>
            </a:extLst>
          </p:cNvPr>
          <p:cNvSpPr txBox="1"/>
          <p:nvPr/>
        </p:nvSpPr>
        <p:spPr>
          <a:xfrm>
            <a:off x="127590" y="1371599"/>
            <a:ext cx="587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観察や対話などの</a:t>
            </a:r>
            <a:endParaRPr lang="en-US" altLang="ja-JP" sz="40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哲学的アプローチ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40B1DF82-17C8-4197-8FB6-180D0ADFB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88" y="2918002"/>
            <a:ext cx="1338028" cy="149919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8B81667-0538-46A3-92CD-1C3178F21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888" y="4640157"/>
            <a:ext cx="1338028" cy="1592891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523C6E14-5039-4D0F-B8A5-F43471FFAB8A}"/>
              </a:ext>
            </a:extLst>
          </p:cNvPr>
          <p:cNvSpPr/>
          <p:nvPr/>
        </p:nvSpPr>
        <p:spPr>
          <a:xfrm>
            <a:off x="1904232" y="3808637"/>
            <a:ext cx="3989868" cy="1217111"/>
          </a:xfrm>
          <a:prstGeom prst="wedgeRectCallout">
            <a:avLst>
              <a:gd name="adj1" fmla="val -60435"/>
              <a:gd name="adj2" fmla="val -203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対話によって真理にたどり着くのだ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1837238-F52F-4108-8189-F1162A583126}"/>
              </a:ext>
            </a:extLst>
          </p:cNvPr>
          <p:cNvSpPr txBox="1"/>
          <p:nvPr/>
        </p:nvSpPr>
        <p:spPr>
          <a:xfrm>
            <a:off x="6184603" y="1371599"/>
            <a:ext cx="58798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実験や検証などの</a:t>
            </a:r>
            <a:endParaRPr lang="en-US" altLang="ja-JP" sz="4000" b="1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4000" b="1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科学的アプローチ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C15D4CB9-CE4A-4F33-B01B-F7ADFC4A3C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0416" y="4358078"/>
            <a:ext cx="1599996" cy="197226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C9986EB-7E0E-423D-B7AA-280494D5E2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0755" y="2695038"/>
            <a:ext cx="1258764" cy="1523466"/>
          </a:xfrm>
          <a:prstGeom prst="rect">
            <a:avLst/>
          </a:prstGeom>
        </p:spPr>
      </p:pic>
      <p:sp>
        <p:nvSpPr>
          <p:cNvPr id="15" name="吹き出し: 四角形 14">
            <a:extLst>
              <a:ext uri="{FF2B5EF4-FFF2-40B4-BE49-F238E27FC236}">
                <a16:creationId xmlns:a16="http://schemas.microsoft.com/office/drawing/2014/main" id="{B084F4B0-D7CD-4A82-89B9-641B8F86D18B}"/>
              </a:ext>
            </a:extLst>
          </p:cNvPr>
          <p:cNvSpPr/>
          <p:nvPr/>
        </p:nvSpPr>
        <p:spPr>
          <a:xfrm>
            <a:off x="7916563" y="3808637"/>
            <a:ext cx="3989868" cy="1677765"/>
          </a:xfrm>
          <a:prstGeom prst="wedgeRectCallout">
            <a:avLst>
              <a:gd name="adj1" fmla="val -60435"/>
              <a:gd name="adj2" fmla="val -2032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仮説と実証によって真理にたどり着くのだ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6" name="矢印: 右 15">
            <a:extLst>
              <a:ext uri="{FF2B5EF4-FFF2-40B4-BE49-F238E27FC236}">
                <a16:creationId xmlns:a16="http://schemas.microsoft.com/office/drawing/2014/main" id="{273422ED-72F9-43E0-9553-842C59D661C5}"/>
              </a:ext>
            </a:extLst>
          </p:cNvPr>
          <p:cNvSpPr/>
          <p:nvPr/>
        </p:nvSpPr>
        <p:spPr>
          <a:xfrm>
            <a:off x="2477386" y="151924"/>
            <a:ext cx="3618613" cy="1180214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発展</a:t>
            </a:r>
          </a:p>
        </p:txBody>
      </p:sp>
    </p:spTree>
    <p:extLst>
      <p:ext uri="{BB962C8B-B14F-4D97-AF65-F5344CB8AC3E}">
        <p14:creationId xmlns:p14="http://schemas.microsoft.com/office/powerpoint/2010/main" val="2623535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140678" y="128383"/>
            <a:ext cx="4078396" cy="654513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18F47E3E-9115-4B64-8FEF-0ED66D0B04A9}"/>
              </a:ext>
            </a:extLst>
          </p:cNvPr>
          <p:cNvSpPr txBox="1"/>
          <p:nvPr/>
        </p:nvSpPr>
        <p:spPr>
          <a:xfrm>
            <a:off x="267646" y="254436"/>
            <a:ext cx="3069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東方遠征後</a:t>
            </a:r>
            <a:r>
              <a:rPr kumimoji="1"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…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1359882" y="3107777"/>
            <a:ext cx="2566738" cy="201529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0436" y="3107777"/>
            <a:ext cx="1055997" cy="1816768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13ED394-1CCB-4CF3-81A9-4BA912855A6C}"/>
              </a:ext>
            </a:extLst>
          </p:cNvPr>
          <p:cNvSpPr txBox="1"/>
          <p:nvPr/>
        </p:nvSpPr>
        <p:spPr>
          <a:xfrm>
            <a:off x="1481384" y="4436148"/>
            <a:ext cx="225410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ギリシア人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8F47E3E-9115-4B64-8FEF-0ED66D0B04A9}"/>
              </a:ext>
            </a:extLst>
          </p:cNvPr>
          <p:cNvSpPr txBox="1"/>
          <p:nvPr/>
        </p:nvSpPr>
        <p:spPr>
          <a:xfrm>
            <a:off x="140679" y="5367109"/>
            <a:ext cx="4078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各地にギリシア人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が定住</a:t>
            </a:r>
          </a:p>
        </p:txBody>
      </p:sp>
      <p:sp>
        <p:nvSpPr>
          <p:cNvPr id="11" name="矢印: 右 19">
            <a:extLst>
              <a:ext uri="{FF2B5EF4-FFF2-40B4-BE49-F238E27FC236}">
                <a16:creationId xmlns:a16="http://schemas.microsoft.com/office/drawing/2014/main" id="{783938BC-29E5-4114-91B6-719E2739DFE8}"/>
              </a:ext>
            </a:extLst>
          </p:cNvPr>
          <p:cNvSpPr/>
          <p:nvPr/>
        </p:nvSpPr>
        <p:spPr>
          <a:xfrm>
            <a:off x="4024545" y="2800829"/>
            <a:ext cx="591249" cy="120023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4525671" y="128383"/>
            <a:ext cx="7489866" cy="65451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8F47E3E-9115-4B64-8FEF-0ED66D0B04A9}"/>
              </a:ext>
            </a:extLst>
          </p:cNvPr>
          <p:cNvSpPr txBox="1"/>
          <p:nvPr/>
        </p:nvSpPr>
        <p:spPr>
          <a:xfrm>
            <a:off x="8191971" y="3275788"/>
            <a:ext cx="29745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の共通語化</a:t>
            </a:r>
            <a:endParaRPr kumimoji="1" lang="ja-JP" altLang="en-US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grpSp>
        <p:nvGrpSpPr>
          <p:cNvPr id="18" name="グループ化 17"/>
          <p:cNvGrpSpPr/>
          <p:nvPr/>
        </p:nvGrpSpPr>
        <p:grpSpPr>
          <a:xfrm>
            <a:off x="6748026" y="446475"/>
            <a:ext cx="4290614" cy="1835895"/>
            <a:chOff x="5081160" y="462759"/>
            <a:chExt cx="4290614" cy="1835895"/>
          </a:xfrm>
        </p:grpSpPr>
        <p:pic>
          <p:nvPicPr>
            <p:cNvPr id="14" name="図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081160" y="518732"/>
              <a:ext cx="2109537" cy="1779922"/>
            </a:xfrm>
            <a:prstGeom prst="rect">
              <a:avLst/>
            </a:prstGeom>
          </p:spPr>
        </p:pic>
        <p:pic>
          <p:nvPicPr>
            <p:cNvPr id="15" name="図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flipH="1" flipV="1">
              <a:off x="6836616" y="462759"/>
              <a:ext cx="2535158" cy="876015"/>
            </a:xfrm>
            <a:prstGeom prst="rect">
              <a:avLst/>
            </a:prstGeom>
          </p:spPr>
        </p:pic>
        <p:sp>
          <p:nvSpPr>
            <p:cNvPr id="17" name="テキスト ボックス 16">
              <a:extLst>
                <a:ext uri="{FF2B5EF4-FFF2-40B4-BE49-F238E27FC236}">
                  <a16:creationId xmlns:a16="http://schemas.microsoft.com/office/drawing/2014/main" id="{18F47E3E-9115-4B64-8FEF-0ED66D0B04A9}"/>
                </a:ext>
              </a:extLst>
            </p:cNvPr>
            <p:cNvSpPr txBox="1"/>
            <p:nvPr/>
          </p:nvSpPr>
          <p:spPr>
            <a:xfrm>
              <a:off x="7495397" y="627527"/>
              <a:ext cx="1600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3600" dirty="0">
                  <a:solidFill>
                    <a:schemeClr val="bg1"/>
                  </a:solidFill>
                  <a:latin typeface="UD Digi Kyokasho N-B" panose="02020700000000000000" pitchFamily="17" charset="-128"/>
                  <a:ea typeface="UD Digi Kyokasho N-B" panose="02020700000000000000" pitchFamily="17" charset="-128"/>
                </a:rPr>
                <a:t>・・・</a:t>
              </a:r>
            </a:p>
          </p:txBody>
        </p:sp>
      </p:grp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313ED394-1CCB-4CF3-81A9-4BA912855A6C}"/>
              </a:ext>
            </a:extLst>
          </p:cNvPr>
          <p:cNvSpPr txBox="1"/>
          <p:nvPr/>
        </p:nvSpPr>
        <p:spPr>
          <a:xfrm>
            <a:off x="6527118" y="1974592"/>
            <a:ext cx="3033298" cy="126188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400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コイネー</a:t>
            </a:r>
            <a:endParaRPr kumimoji="1" lang="en-US" altLang="ja-JP" sz="4400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ctr"/>
            <a:r>
              <a:rPr kumimoji="1" lang="ja-JP" altLang="en-US" sz="32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（ギリシア語）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4647174" y="4253641"/>
            <a:ext cx="7207943" cy="220310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〈</a:t>
            </a:r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コイネーが語源の単語</a:t>
            </a:r>
            <a:r>
              <a:rPr lang="en-US" altLang="ja-JP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〉</a:t>
            </a: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・芸術：オーケストラ、コーラス、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ドラマなど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・科学：アトム、コスモス、セオリー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244921" y="970283"/>
            <a:ext cx="2542554" cy="199093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200" y="970283"/>
            <a:ext cx="1055997" cy="181676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13ED394-1CCB-4CF3-81A9-4BA912855A6C}"/>
              </a:ext>
            </a:extLst>
          </p:cNvPr>
          <p:cNvSpPr txBox="1"/>
          <p:nvPr/>
        </p:nvSpPr>
        <p:spPr>
          <a:xfrm>
            <a:off x="389148" y="2298654"/>
            <a:ext cx="225410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200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ギリシア人</a:t>
            </a:r>
          </a:p>
        </p:txBody>
      </p:sp>
    </p:spTree>
    <p:extLst>
      <p:ext uri="{BB962C8B-B14F-4D97-AF65-F5344CB8AC3E}">
        <p14:creationId xmlns:p14="http://schemas.microsoft.com/office/powerpoint/2010/main" val="20845399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07BA8A75-C2D4-4C2C-B5F0-F5D7239E80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5133474" cy="311690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140679" y="3262536"/>
            <a:ext cx="4078396" cy="34603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4" name="フレーム 3"/>
          <p:cNvSpPr/>
          <p:nvPr/>
        </p:nvSpPr>
        <p:spPr>
          <a:xfrm>
            <a:off x="577516" y="1187116"/>
            <a:ext cx="1491916" cy="1203158"/>
          </a:xfrm>
          <a:prstGeom prst="frame">
            <a:avLst>
              <a:gd name="adj1" fmla="val 4563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四角形吹き出し 5"/>
          <p:cNvSpPr/>
          <p:nvPr/>
        </p:nvSpPr>
        <p:spPr>
          <a:xfrm>
            <a:off x="5794" y="2423898"/>
            <a:ext cx="5127681" cy="703445"/>
          </a:xfrm>
          <a:prstGeom prst="wedgeRectCallout">
            <a:avLst>
              <a:gd name="adj1" fmla="val -25261"/>
              <a:gd name="adj2" fmla="val -94854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プトレマイオス朝エジプト</a:t>
            </a:r>
            <a:endParaRPr lang="ja-JP" altLang="en-US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18F47E3E-9115-4B64-8FEF-0ED66D0B04A9}"/>
              </a:ext>
            </a:extLst>
          </p:cNvPr>
          <p:cNvSpPr txBox="1"/>
          <p:nvPr/>
        </p:nvSpPr>
        <p:spPr>
          <a:xfrm>
            <a:off x="140681" y="3262536"/>
            <a:ext cx="40783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王がアテネから</a:t>
            </a:r>
            <a:endParaRPr kumimoji="1" lang="en-US" altLang="ja-JP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学者を誘致</a:t>
            </a: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082" y="4740530"/>
            <a:ext cx="1408467" cy="170465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654" y="4608494"/>
            <a:ext cx="1431608" cy="2009274"/>
          </a:xfrm>
          <a:prstGeom prst="rect">
            <a:avLst/>
          </a:prstGeom>
        </p:spPr>
      </p:pic>
      <p:sp>
        <p:nvSpPr>
          <p:cNvPr id="11" name="左矢印 10"/>
          <p:cNvSpPr/>
          <p:nvPr/>
        </p:nvSpPr>
        <p:spPr>
          <a:xfrm>
            <a:off x="1449582" y="4931341"/>
            <a:ext cx="1454039" cy="1363579"/>
          </a:xfrm>
          <a:prstGeom prst="lef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誘致</a:t>
            </a:r>
          </a:p>
        </p:txBody>
      </p:sp>
      <p:sp>
        <p:nvSpPr>
          <p:cNvPr id="12" name="右矢印 11"/>
          <p:cNvSpPr/>
          <p:nvPr/>
        </p:nvSpPr>
        <p:spPr>
          <a:xfrm>
            <a:off x="4343092" y="4361946"/>
            <a:ext cx="1259925" cy="1261487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5658543" y="145629"/>
            <a:ext cx="6208294" cy="657721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36E59105-9A23-4E3E-B87E-8635EC8B3A84}"/>
              </a:ext>
            </a:extLst>
          </p:cNvPr>
          <p:cNvSpPr/>
          <p:nvPr/>
        </p:nvSpPr>
        <p:spPr>
          <a:xfrm>
            <a:off x="5658543" y="145629"/>
            <a:ext cx="3228783" cy="66933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4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ムセイオン</a:t>
            </a:r>
            <a:endParaRPr lang="en-US" altLang="ja-JP" sz="44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8F47E3E-9115-4B64-8FEF-0ED66D0B04A9}"/>
              </a:ext>
            </a:extLst>
          </p:cNvPr>
          <p:cNvSpPr txBox="1"/>
          <p:nvPr/>
        </p:nvSpPr>
        <p:spPr>
          <a:xfrm>
            <a:off x="5658543" y="849074"/>
            <a:ext cx="62082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アレクサンドリアの大研究所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5899174" y="1529515"/>
            <a:ext cx="2635226" cy="225642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研究所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89390345-C5B6-4D65-8695-1B9DE8C23973}"/>
              </a:ext>
            </a:extLst>
          </p:cNvPr>
          <p:cNvSpPr/>
          <p:nvPr/>
        </p:nvSpPr>
        <p:spPr>
          <a:xfrm>
            <a:off x="8883005" y="1529515"/>
            <a:ext cx="2635226" cy="225642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b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図書館</a:t>
            </a:r>
            <a:endParaRPr lang="en-US" altLang="ja-JP" sz="4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9434" y="1543266"/>
            <a:ext cx="1726999" cy="1647125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42065" y="1638664"/>
            <a:ext cx="1717106" cy="1529883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36E59105-9A23-4E3E-B87E-8635EC8B3A84}"/>
              </a:ext>
            </a:extLst>
          </p:cNvPr>
          <p:cNvSpPr/>
          <p:nvPr/>
        </p:nvSpPr>
        <p:spPr>
          <a:xfrm>
            <a:off x="8883005" y="1524084"/>
            <a:ext cx="1108445" cy="52922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併設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23" name="四角形吹き出し 22"/>
          <p:cNvSpPr/>
          <p:nvPr/>
        </p:nvSpPr>
        <p:spPr>
          <a:xfrm>
            <a:off x="5887453" y="4106779"/>
            <a:ext cx="5775157" cy="2405365"/>
          </a:xfrm>
          <a:prstGeom prst="wedgeRectCallout">
            <a:avLst>
              <a:gd name="adj1" fmla="val -29537"/>
              <a:gd name="adj2" fmla="val -60881"/>
            </a:avLst>
          </a:prstGeom>
          <a:solidFill>
            <a:schemeClr val="tx1">
              <a:lumMod val="9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60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研究分野</a:t>
            </a:r>
            <a:endParaRPr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2" name="角丸四角形 21"/>
          <p:cNvSpPr/>
          <p:nvPr/>
        </p:nvSpPr>
        <p:spPr>
          <a:xfrm>
            <a:off x="6128085" y="4776114"/>
            <a:ext cx="2454442" cy="654567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自然科学</a:t>
            </a:r>
          </a:p>
        </p:txBody>
      </p:sp>
      <p:sp>
        <p:nvSpPr>
          <p:cNvPr id="24" name="角丸四角形 23"/>
          <p:cNvSpPr/>
          <p:nvPr/>
        </p:nvSpPr>
        <p:spPr>
          <a:xfrm>
            <a:off x="8967537" y="4776114"/>
            <a:ext cx="2454442" cy="65456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人文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科学</a:t>
            </a:r>
          </a:p>
        </p:txBody>
      </p:sp>
      <p:sp>
        <p:nvSpPr>
          <p:cNvPr id="25" name="正方形/長方形 24"/>
          <p:cNvSpPr/>
          <p:nvPr/>
        </p:nvSpPr>
        <p:spPr>
          <a:xfrm>
            <a:off x="6253170" y="5452808"/>
            <a:ext cx="2281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数学、物理 医学　</a:t>
            </a:r>
            <a:r>
              <a:rPr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etc.</a:t>
            </a:r>
            <a:endParaRPr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9059468" y="5434926"/>
            <a:ext cx="228123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歴史、文学 宗教　</a:t>
            </a:r>
            <a:r>
              <a:rPr lang="en-US" altLang="ja-JP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etc.</a:t>
            </a:r>
            <a:endParaRPr lang="ja-JP" altLang="en-US" sz="32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BD9AA545-2928-4AE0-AFB8-185E8DB1B748}"/>
              </a:ext>
            </a:extLst>
          </p:cNvPr>
          <p:cNvSpPr/>
          <p:nvPr/>
        </p:nvSpPr>
        <p:spPr>
          <a:xfrm>
            <a:off x="8734927" y="218686"/>
            <a:ext cx="328431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「</a:t>
            </a:r>
            <a:r>
              <a:rPr lang="en-US" altLang="ja-JP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museum</a:t>
            </a:r>
            <a:r>
              <a:rPr lang="ja-JP" altLang="en-US" sz="28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」の語源</a:t>
            </a:r>
            <a:endParaRPr lang="en-US" altLang="ja-JP" sz="2800" b="1" dirty="0">
              <a:solidFill>
                <a:schemeClr val="bg1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970672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5313</TotalTime>
  <Words>478</Words>
  <Application>Microsoft Office PowerPoint</Application>
  <PresentationFormat>ワイド画面</PresentationFormat>
  <Paragraphs>111</Paragraphs>
  <Slides>11</Slides>
  <Notes>1</Notes>
  <HiddenSlides>0</HiddenSlides>
  <MMClips>0</MMClips>
  <ScaleCrop>false</ScaleCrop>
  <HeadingPairs>
    <vt:vector size="4" baseType="variant">
      <vt:variant>
        <vt:lpstr>テーマ</vt:lpstr>
      </vt:variant>
      <vt:variant>
        <vt:i4>1</vt:i4>
      </vt:variant>
      <vt:variant>
        <vt:lpstr>スライド タイトル</vt:lpstr>
      </vt:variant>
      <vt:variant>
        <vt:i4>11</vt:i4>
      </vt:variant>
    </vt:vector>
  </HeadingPairs>
  <TitlesOfParts>
    <vt:vector size="12" baseType="lpstr"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康一郎 桑田</cp:lastModifiedBy>
  <cp:revision>565</cp:revision>
  <dcterms:created xsi:type="dcterms:W3CDTF">2019-06-25T21:59:19Z</dcterms:created>
  <dcterms:modified xsi:type="dcterms:W3CDTF">2024-05-23T08:28:01Z</dcterms:modified>
</cp:coreProperties>
</file>