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519" r:id="rId2"/>
    <p:sldId id="806" r:id="rId3"/>
    <p:sldId id="838" r:id="rId4"/>
    <p:sldId id="840" r:id="rId5"/>
    <p:sldId id="839" r:id="rId6"/>
    <p:sldId id="830" r:id="rId7"/>
    <p:sldId id="841" r:id="rId8"/>
    <p:sldId id="79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FF99CC"/>
    <a:srgbClr val="E9D7F3"/>
    <a:srgbClr val="E91FE9"/>
    <a:srgbClr val="ED49E1"/>
    <a:srgbClr val="ED49ED"/>
    <a:srgbClr val="D9829C"/>
    <a:srgbClr val="B482DA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3053" autoAdjust="0"/>
  </p:normalViewPr>
  <p:slideViewPr>
    <p:cSldViewPr snapToGrid="0" showGuides="1">
      <p:cViewPr varScale="1">
        <p:scale>
          <a:sx n="62" d="100"/>
          <a:sy n="62" d="100"/>
        </p:scale>
        <p:origin x="560" y="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3E11F8B9-C50E-42B8-A9D8-EA4F2B29377B}"/>
  </pc:docChgLst>
  <pc:docChgLst>
    <pc:chgData userId="4df855aef7cffa4d" providerId="LiveId" clId="{1FCAA821-757E-4B3D-9363-ECFBA9722A30}"/>
    <pc:docChg chg="undo addSld delSld modSld">
      <pc:chgData name="" userId="4df855aef7cffa4d" providerId="LiveId" clId="{1FCAA821-757E-4B3D-9363-ECFBA9722A30}" dt="2024-02-03T07:46:15.074" v="105" actId="1076"/>
      <pc:docMkLst>
        <pc:docMk/>
      </pc:docMkLst>
      <pc:sldChg chg="del">
        <pc:chgData name="" userId="4df855aef7cffa4d" providerId="LiveId" clId="{1FCAA821-757E-4B3D-9363-ECFBA9722A30}" dt="2024-02-02T08:40:45.873" v="88" actId="2696"/>
        <pc:sldMkLst>
          <pc:docMk/>
          <pc:sldMk cId="2838530973" sldId="506"/>
        </pc:sldMkLst>
      </pc:sldChg>
      <pc:sldChg chg="modSp add">
        <pc:chgData name="" userId="4df855aef7cffa4d" providerId="LiveId" clId="{1FCAA821-757E-4B3D-9363-ECFBA9722A30}" dt="2024-02-03T07:46:15.074" v="105" actId="1076"/>
        <pc:sldMkLst>
          <pc:docMk/>
          <pc:sldMk cId="849079194" sldId="519"/>
        </pc:sldMkLst>
        <pc:spChg chg="mod">
          <ac:chgData name="" userId="4df855aef7cffa4d" providerId="LiveId" clId="{1FCAA821-757E-4B3D-9363-ECFBA9722A30}" dt="2024-02-03T07:46:15.074" v="105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1FCAA821-757E-4B3D-9363-ECFBA9722A30}" dt="2024-02-02T08:39:32.686" v="4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1FCAA821-757E-4B3D-9363-ECFBA9722A30}" dt="2024-02-02T08:40:32.621" v="87" actId="1076"/>
          <ac:spMkLst>
            <pc:docMk/>
            <pc:sldMk cId="849079194" sldId="519"/>
            <ac:spMk id="6" creationId="{E1CB64D1-48BC-4AED-A444-CDAF33717AEA}"/>
          </ac:spMkLst>
        </pc:spChg>
        <pc:picChg chg="mod">
          <ac:chgData name="" userId="4df855aef7cffa4d" providerId="LiveId" clId="{1FCAA821-757E-4B3D-9363-ECFBA9722A30}" dt="2024-02-02T08:39:51.589" v="9" actId="1076"/>
          <ac:picMkLst>
            <pc:docMk/>
            <pc:sldMk cId="849079194" sldId="519"/>
            <ac:picMk id="10" creationId="{DE2E433B-D99B-FC72-551E-62AC8242DB56}"/>
          </ac:picMkLst>
        </pc:picChg>
      </pc:sldChg>
    </pc:docChg>
  </pc:docChgLst>
  <pc:docChgLst>
    <pc:chgData userId="4df855aef7cffa4d" providerId="LiveId" clId="{E5674635-7D00-4C20-9EDB-14A196EE122B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2024/2/3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386648" y="1357101"/>
            <a:ext cx="11418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唐初期の文化①</a:t>
            </a:r>
            <a:endParaRPr lang="en-US" altLang="ja-JP" sz="6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三省・六部、均田制、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租・調・庸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14806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隋、唐③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495478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唐初期の社会制度には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どのような特徴があるのか？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E97B23-66F0-4E23-A3E4-F54B97D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755"/>
            <a:ext cx="12214579" cy="5142981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E7183DF-C761-431C-A82F-5A87689C7743}"/>
              </a:ext>
            </a:extLst>
          </p:cNvPr>
          <p:cNvSpPr/>
          <p:nvPr/>
        </p:nvSpPr>
        <p:spPr>
          <a:xfrm>
            <a:off x="6096001" y="2157572"/>
            <a:ext cx="828782" cy="19109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D5AA83-D5F2-409A-90D1-88E3CCF42547}"/>
              </a:ext>
            </a:extLst>
          </p:cNvPr>
          <p:cNvSpPr txBox="1"/>
          <p:nvPr/>
        </p:nvSpPr>
        <p:spPr>
          <a:xfrm>
            <a:off x="8030966" y="600524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359634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CCC29B-4424-441D-9285-A559C4689EBF}"/>
              </a:ext>
            </a:extLst>
          </p:cNvPr>
          <p:cNvSpPr/>
          <p:nvPr/>
        </p:nvSpPr>
        <p:spPr>
          <a:xfrm>
            <a:off x="2558264" y="0"/>
            <a:ext cx="2219219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E6248DF-316A-4574-8A4D-5021DF375E64}"/>
              </a:ext>
            </a:extLst>
          </p:cNvPr>
          <p:cNvSpPr/>
          <p:nvPr/>
        </p:nvSpPr>
        <p:spPr>
          <a:xfrm>
            <a:off x="3024193" y="298892"/>
            <a:ext cx="1290953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F1667E-D6F0-4451-8F5C-96E319653296}"/>
              </a:ext>
            </a:extLst>
          </p:cNvPr>
          <p:cNvSpPr/>
          <p:nvPr/>
        </p:nvSpPr>
        <p:spPr>
          <a:xfrm>
            <a:off x="2793023" y="1624259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中書省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97A20C-2ABD-45B6-97CF-F78BFC27D765}"/>
              </a:ext>
            </a:extLst>
          </p:cNvPr>
          <p:cNvSpPr txBox="1"/>
          <p:nvPr/>
        </p:nvSpPr>
        <p:spPr>
          <a:xfrm>
            <a:off x="4948718" y="1651911"/>
            <a:ext cx="945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皇帝の詔勅を起草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343E74-98F0-48B5-8894-B4A8BA363A18}"/>
              </a:ext>
            </a:extLst>
          </p:cNvPr>
          <p:cNvSpPr/>
          <p:nvPr/>
        </p:nvSpPr>
        <p:spPr>
          <a:xfrm>
            <a:off x="2793023" y="3143337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門下</a:t>
            </a:r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BB3D2D-15A5-4CFC-BB3D-5BA269A1022E}"/>
              </a:ext>
            </a:extLst>
          </p:cNvPr>
          <p:cNvSpPr txBox="1"/>
          <p:nvPr/>
        </p:nvSpPr>
        <p:spPr>
          <a:xfrm>
            <a:off x="4948718" y="3170989"/>
            <a:ext cx="945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起草された政策を審議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41069B-A58A-47B5-BE52-CBDBDC30EA27}"/>
              </a:ext>
            </a:extLst>
          </p:cNvPr>
          <p:cNvSpPr/>
          <p:nvPr/>
        </p:nvSpPr>
        <p:spPr>
          <a:xfrm>
            <a:off x="2793023" y="4662415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尚書省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67C59C-2115-4908-890C-8513FFD2CA5D}"/>
              </a:ext>
            </a:extLst>
          </p:cNvPr>
          <p:cNvSpPr txBox="1"/>
          <p:nvPr/>
        </p:nvSpPr>
        <p:spPr>
          <a:xfrm>
            <a:off x="4948718" y="4690067"/>
            <a:ext cx="945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政策を最終的に実施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右大かっこ 9">
            <a:extLst>
              <a:ext uri="{FF2B5EF4-FFF2-40B4-BE49-F238E27FC236}">
                <a16:creationId xmlns:a16="http://schemas.microsoft.com/office/drawing/2014/main" id="{FCDBA5C2-45C8-49BA-B641-009B58713771}"/>
              </a:ext>
            </a:extLst>
          </p:cNvPr>
          <p:cNvSpPr/>
          <p:nvPr/>
        </p:nvSpPr>
        <p:spPr>
          <a:xfrm flipH="1">
            <a:off x="1322658" y="1500441"/>
            <a:ext cx="1161235" cy="398149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1FA9FD02-FA90-4C9C-ABEE-A48253B6B36A}"/>
              </a:ext>
            </a:extLst>
          </p:cNvPr>
          <p:cNvSpPr/>
          <p:nvPr/>
        </p:nvSpPr>
        <p:spPr>
          <a:xfrm>
            <a:off x="3303140" y="1057353"/>
            <a:ext cx="729465" cy="5052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2F570382-5344-4BA0-B14C-A6EBA18A524A}"/>
              </a:ext>
            </a:extLst>
          </p:cNvPr>
          <p:cNvSpPr/>
          <p:nvPr/>
        </p:nvSpPr>
        <p:spPr>
          <a:xfrm>
            <a:off x="3303140" y="2380435"/>
            <a:ext cx="729465" cy="7083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A4F95C67-B3D2-4091-9179-B5F2865FA80C}"/>
              </a:ext>
            </a:extLst>
          </p:cNvPr>
          <p:cNvSpPr/>
          <p:nvPr/>
        </p:nvSpPr>
        <p:spPr>
          <a:xfrm>
            <a:off x="3272315" y="3899513"/>
            <a:ext cx="729465" cy="7083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606CB64-CBD3-4050-B150-9F6BCADE5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6270" y="60990"/>
            <a:ext cx="1017142" cy="112391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0C930AF-F1EF-4D51-B6E3-77206A731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286" y="1058241"/>
            <a:ext cx="1202599" cy="13233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943B61D-932A-4BBA-B36E-85C453834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69"/>
          <a:stretch/>
        </p:blipFill>
        <p:spPr>
          <a:xfrm>
            <a:off x="10512127" y="2915323"/>
            <a:ext cx="1435054" cy="11517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880B64-7F04-48F7-AB67-2094D431E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044" y="4242862"/>
            <a:ext cx="1235682" cy="134801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A84CC3F-B033-498E-8F96-19C4EEF627F6}"/>
              </a:ext>
            </a:extLst>
          </p:cNvPr>
          <p:cNvSpPr/>
          <p:nvPr/>
        </p:nvSpPr>
        <p:spPr>
          <a:xfrm>
            <a:off x="959914" y="2893241"/>
            <a:ext cx="725488" cy="1195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三省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205CA6-FB7E-456B-9225-AD1474149C24}"/>
              </a:ext>
            </a:extLst>
          </p:cNvPr>
          <p:cNvSpPr txBox="1"/>
          <p:nvPr/>
        </p:nvSpPr>
        <p:spPr>
          <a:xfrm>
            <a:off x="216140" y="1312032"/>
            <a:ext cx="640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皇帝直属の３機関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5C91895-AAF0-4E47-8167-2BB78EBAC350}"/>
              </a:ext>
            </a:extLst>
          </p:cNvPr>
          <p:cNvSpPr/>
          <p:nvPr/>
        </p:nvSpPr>
        <p:spPr>
          <a:xfrm>
            <a:off x="2791226" y="5987788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六部</a:t>
            </a: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D875512F-A163-47E1-8C20-007DF2DA38FA}"/>
              </a:ext>
            </a:extLst>
          </p:cNvPr>
          <p:cNvSpPr/>
          <p:nvPr/>
        </p:nvSpPr>
        <p:spPr>
          <a:xfrm>
            <a:off x="3262040" y="5423312"/>
            <a:ext cx="729465" cy="5052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76C26CD-C5DD-4D64-8DE9-CD568EE48414}"/>
              </a:ext>
            </a:extLst>
          </p:cNvPr>
          <p:cNvSpPr txBox="1"/>
          <p:nvPr/>
        </p:nvSpPr>
        <p:spPr>
          <a:xfrm>
            <a:off x="4948718" y="6011720"/>
            <a:ext cx="945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６部門の実施機関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B54C413E-1AE0-4132-97EE-8161A5561C5D}"/>
              </a:ext>
            </a:extLst>
          </p:cNvPr>
          <p:cNvSpPr/>
          <p:nvPr/>
        </p:nvSpPr>
        <p:spPr>
          <a:xfrm>
            <a:off x="7564515" y="734187"/>
            <a:ext cx="1554657" cy="646331"/>
          </a:xfrm>
          <a:prstGeom prst="wedgeRectCallout">
            <a:avLst>
              <a:gd name="adj1" fmla="val -30746"/>
              <a:gd name="adj2" fmla="val 911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命令書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01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CCC29B-4424-441D-9285-A559C4689EBF}"/>
              </a:ext>
            </a:extLst>
          </p:cNvPr>
          <p:cNvSpPr/>
          <p:nvPr/>
        </p:nvSpPr>
        <p:spPr>
          <a:xfrm>
            <a:off x="2558264" y="0"/>
            <a:ext cx="2219219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E6248DF-316A-4574-8A4D-5021DF375E64}"/>
              </a:ext>
            </a:extLst>
          </p:cNvPr>
          <p:cNvSpPr/>
          <p:nvPr/>
        </p:nvSpPr>
        <p:spPr>
          <a:xfrm>
            <a:off x="3024193" y="298892"/>
            <a:ext cx="1290953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F1667E-D6F0-4451-8F5C-96E319653296}"/>
              </a:ext>
            </a:extLst>
          </p:cNvPr>
          <p:cNvSpPr/>
          <p:nvPr/>
        </p:nvSpPr>
        <p:spPr>
          <a:xfrm>
            <a:off x="2793023" y="1624259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中書省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343E74-98F0-48B5-8894-B4A8BA363A18}"/>
              </a:ext>
            </a:extLst>
          </p:cNvPr>
          <p:cNvSpPr/>
          <p:nvPr/>
        </p:nvSpPr>
        <p:spPr>
          <a:xfrm>
            <a:off x="2793023" y="3143337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門下</a:t>
            </a:r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41069B-A58A-47B5-BE52-CBDBDC30EA27}"/>
              </a:ext>
            </a:extLst>
          </p:cNvPr>
          <p:cNvSpPr/>
          <p:nvPr/>
        </p:nvSpPr>
        <p:spPr>
          <a:xfrm>
            <a:off x="2793023" y="4662415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尚書省</a:t>
            </a:r>
          </a:p>
        </p:txBody>
      </p:sp>
      <p:sp>
        <p:nvSpPr>
          <p:cNvPr id="10" name="右大かっこ 9">
            <a:extLst>
              <a:ext uri="{FF2B5EF4-FFF2-40B4-BE49-F238E27FC236}">
                <a16:creationId xmlns:a16="http://schemas.microsoft.com/office/drawing/2014/main" id="{FCDBA5C2-45C8-49BA-B641-009B58713771}"/>
              </a:ext>
            </a:extLst>
          </p:cNvPr>
          <p:cNvSpPr/>
          <p:nvPr/>
        </p:nvSpPr>
        <p:spPr>
          <a:xfrm flipH="1">
            <a:off x="1322658" y="1500441"/>
            <a:ext cx="1161235" cy="398149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1FA9FD02-FA90-4C9C-ABEE-A48253B6B36A}"/>
              </a:ext>
            </a:extLst>
          </p:cNvPr>
          <p:cNvSpPr/>
          <p:nvPr/>
        </p:nvSpPr>
        <p:spPr>
          <a:xfrm>
            <a:off x="3303140" y="1057353"/>
            <a:ext cx="729465" cy="5052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2F570382-5344-4BA0-B14C-A6EBA18A524A}"/>
              </a:ext>
            </a:extLst>
          </p:cNvPr>
          <p:cNvSpPr/>
          <p:nvPr/>
        </p:nvSpPr>
        <p:spPr>
          <a:xfrm>
            <a:off x="3303140" y="2380435"/>
            <a:ext cx="729465" cy="7083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A4F95C67-B3D2-4091-9179-B5F2865FA80C}"/>
              </a:ext>
            </a:extLst>
          </p:cNvPr>
          <p:cNvSpPr/>
          <p:nvPr/>
        </p:nvSpPr>
        <p:spPr>
          <a:xfrm>
            <a:off x="3272315" y="3899513"/>
            <a:ext cx="729465" cy="7083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A84CC3F-B033-498E-8F96-19C4EEF627F6}"/>
              </a:ext>
            </a:extLst>
          </p:cNvPr>
          <p:cNvSpPr/>
          <p:nvPr/>
        </p:nvSpPr>
        <p:spPr>
          <a:xfrm>
            <a:off x="959914" y="2893241"/>
            <a:ext cx="725488" cy="1195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三省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205CA6-FB7E-456B-9225-AD1474149C24}"/>
              </a:ext>
            </a:extLst>
          </p:cNvPr>
          <p:cNvSpPr txBox="1"/>
          <p:nvPr/>
        </p:nvSpPr>
        <p:spPr>
          <a:xfrm>
            <a:off x="216140" y="1312032"/>
            <a:ext cx="640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皇帝直属の３機関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5C91895-AAF0-4E47-8167-2BB78EBAC350}"/>
              </a:ext>
            </a:extLst>
          </p:cNvPr>
          <p:cNvSpPr/>
          <p:nvPr/>
        </p:nvSpPr>
        <p:spPr>
          <a:xfrm>
            <a:off x="2791226" y="5987788"/>
            <a:ext cx="1753292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六部</a:t>
            </a: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D875512F-A163-47E1-8C20-007DF2DA38FA}"/>
              </a:ext>
            </a:extLst>
          </p:cNvPr>
          <p:cNvSpPr/>
          <p:nvPr/>
        </p:nvSpPr>
        <p:spPr>
          <a:xfrm>
            <a:off x="3262040" y="5423312"/>
            <a:ext cx="729465" cy="5052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8133D21-61CF-4816-9FF1-745B72C03CAE}"/>
              </a:ext>
            </a:extLst>
          </p:cNvPr>
          <p:cNvSpPr/>
          <p:nvPr/>
        </p:nvSpPr>
        <p:spPr>
          <a:xfrm>
            <a:off x="6274469" y="374186"/>
            <a:ext cx="1246214" cy="683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吏部</a:t>
            </a:r>
            <a:endParaRPr kumimoji="1" lang="ja-JP" altLang="en-US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3FA1A89-5272-473D-BC2C-5B8EA1F01654}"/>
              </a:ext>
            </a:extLst>
          </p:cNvPr>
          <p:cNvSpPr txBox="1"/>
          <p:nvPr/>
        </p:nvSpPr>
        <p:spPr>
          <a:xfrm>
            <a:off x="7772043" y="423381"/>
            <a:ext cx="279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官僚人事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263B97A-9B53-4D86-9E98-1A55E03E1E0F}"/>
              </a:ext>
            </a:extLst>
          </p:cNvPr>
          <p:cNvSpPr/>
          <p:nvPr/>
        </p:nvSpPr>
        <p:spPr>
          <a:xfrm>
            <a:off x="6274469" y="1466618"/>
            <a:ext cx="1246214" cy="683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戸部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D08811-2A76-4884-B23B-1F699E9EF59A}"/>
              </a:ext>
            </a:extLst>
          </p:cNvPr>
          <p:cNvSpPr txBox="1"/>
          <p:nvPr/>
        </p:nvSpPr>
        <p:spPr>
          <a:xfrm>
            <a:off x="7772042" y="1515813"/>
            <a:ext cx="32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財政、戸籍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F487CD7-CD69-4CD0-961D-50F7C1F52F69}"/>
              </a:ext>
            </a:extLst>
          </p:cNvPr>
          <p:cNvSpPr/>
          <p:nvPr/>
        </p:nvSpPr>
        <p:spPr>
          <a:xfrm>
            <a:off x="6274469" y="2559050"/>
            <a:ext cx="1246214" cy="683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礼部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C58937B-7EBF-4420-88DE-7607F6F1842C}"/>
              </a:ext>
            </a:extLst>
          </p:cNvPr>
          <p:cNvSpPr txBox="1"/>
          <p:nvPr/>
        </p:nvSpPr>
        <p:spPr>
          <a:xfrm>
            <a:off x="7772042" y="2608245"/>
            <a:ext cx="32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祭礼、教育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EA0C9E6-BCD6-4A00-86A4-6B15D1D3899A}"/>
              </a:ext>
            </a:extLst>
          </p:cNvPr>
          <p:cNvSpPr/>
          <p:nvPr/>
        </p:nvSpPr>
        <p:spPr>
          <a:xfrm>
            <a:off x="6274469" y="3651482"/>
            <a:ext cx="1246214" cy="683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兵部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D48C6FA-ABDF-48E8-880D-5A8B9085A5BC}"/>
              </a:ext>
            </a:extLst>
          </p:cNvPr>
          <p:cNvSpPr txBox="1"/>
          <p:nvPr/>
        </p:nvSpPr>
        <p:spPr>
          <a:xfrm>
            <a:off x="7772042" y="3700677"/>
            <a:ext cx="32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軍事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1F539BC-A915-4C40-BD5C-94779B689569}"/>
              </a:ext>
            </a:extLst>
          </p:cNvPr>
          <p:cNvSpPr/>
          <p:nvPr/>
        </p:nvSpPr>
        <p:spPr>
          <a:xfrm>
            <a:off x="6274469" y="4743914"/>
            <a:ext cx="1246214" cy="683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刑部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89BA83D-F84A-4CC2-AFBC-4FA30D914EF5}"/>
              </a:ext>
            </a:extLst>
          </p:cNvPr>
          <p:cNvSpPr txBox="1"/>
          <p:nvPr/>
        </p:nvSpPr>
        <p:spPr>
          <a:xfrm>
            <a:off x="7772042" y="4793109"/>
            <a:ext cx="32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裁判、司法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C4E8B75-2651-44CA-BC7B-89AF5A4478EC}"/>
              </a:ext>
            </a:extLst>
          </p:cNvPr>
          <p:cNvSpPr/>
          <p:nvPr/>
        </p:nvSpPr>
        <p:spPr>
          <a:xfrm>
            <a:off x="6274469" y="5989337"/>
            <a:ext cx="1246214" cy="683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工部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92038A1-A662-49E5-9482-A080B51294EA}"/>
              </a:ext>
            </a:extLst>
          </p:cNvPr>
          <p:cNvSpPr txBox="1"/>
          <p:nvPr/>
        </p:nvSpPr>
        <p:spPr>
          <a:xfrm>
            <a:off x="7772042" y="6038532"/>
            <a:ext cx="32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土木工事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7A56601-4C9A-4020-8896-1904E282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453" y="106391"/>
            <a:ext cx="1018691" cy="103311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A774566D-BF3A-4022-B024-4588C767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158" y="1301268"/>
            <a:ext cx="950496" cy="101386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F8A20BD-3E37-4416-AA4A-07CF6D8E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367" y="1287205"/>
            <a:ext cx="1139327" cy="1027926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5E84ACC2-AFF2-49F4-8CA1-BE30C115E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342" y="2223919"/>
            <a:ext cx="1010159" cy="102165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530CA57-7A53-466D-94E6-C58750EB6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0647" y="3442713"/>
            <a:ext cx="1392151" cy="913599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9CF1FF7-60AB-41B8-8AD6-E70502AC8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4367" y="4538290"/>
            <a:ext cx="929473" cy="929473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235A57C4-1F3E-4B13-925E-4026AAB506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6666" y="4715324"/>
            <a:ext cx="707988" cy="70798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EE6CD473-AF92-4C7B-963F-B8B77FB33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8496" y="5641752"/>
            <a:ext cx="1173648" cy="1200662"/>
          </a:xfrm>
          <a:prstGeom prst="rect">
            <a:avLst/>
          </a:prstGeom>
        </p:spPr>
      </p:pic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C0F11729-B2A3-4F56-8E85-6E1870CA2933}"/>
              </a:ext>
            </a:extLst>
          </p:cNvPr>
          <p:cNvCxnSpPr>
            <a:stCxn id="20" idx="3"/>
            <a:endCxn id="48" idx="1"/>
          </p:cNvCxnSpPr>
          <p:nvPr/>
        </p:nvCxnSpPr>
        <p:spPr>
          <a:xfrm flipV="1">
            <a:off x="4544518" y="6330921"/>
            <a:ext cx="1729951" cy="7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46E91DA-5D32-44D2-82A7-66B69A1F37E6}"/>
              </a:ext>
            </a:extLst>
          </p:cNvPr>
          <p:cNvCxnSpPr/>
          <p:nvPr/>
        </p:nvCxnSpPr>
        <p:spPr>
          <a:xfrm flipV="1">
            <a:off x="5486400" y="715768"/>
            <a:ext cx="0" cy="562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96F00CAB-79C6-44BE-AC0D-13DD02186708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486400" y="715770"/>
            <a:ext cx="788069" cy="2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86FA9B74-D347-4B45-ABD1-9D1CC24EBA21}"/>
              </a:ext>
            </a:extLst>
          </p:cNvPr>
          <p:cNvCxnSpPr>
            <a:cxnSpLocks/>
          </p:cNvCxnSpPr>
          <p:nvPr/>
        </p:nvCxnSpPr>
        <p:spPr>
          <a:xfrm flipV="1">
            <a:off x="5486400" y="1799130"/>
            <a:ext cx="788069" cy="2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61647FC7-EB3E-46EC-9F2C-2B9E0351A385}"/>
              </a:ext>
            </a:extLst>
          </p:cNvPr>
          <p:cNvCxnSpPr>
            <a:cxnSpLocks/>
          </p:cNvCxnSpPr>
          <p:nvPr/>
        </p:nvCxnSpPr>
        <p:spPr>
          <a:xfrm flipV="1">
            <a:off x="5486400" y="2889524"/>
            <a:ext cx="788069" cy="2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98FDE0B-D6A7-46D6-A22A-F43062271405}"/>
              </a:ext>
            </a:extLst>
          </p:cNvPr>
          <p:cNvCxnSpPr>
            <a:cxnSpLocks/>
          </p:cNvCxnSpPr>
          <p:nvPr/>
        </p:nvCxnSpPr>
        <p:spPr>
          <a:xfrm flipV="1">
            <a:off x="5486400" y="3990675"/>
            <a:ext cx="788069" cy="2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96904D6-3290-4895-A113-DF8E417283BD}"/>
              </a:ext>
            </a:extLst>
          </p:cNvPr>
          <p:cNvCxnSpPr>
            <a:cxnSpLocks/>
          </p:cNvCxnSpPr>
          <p:nvPr/>
        </p:nvCxnSpPr>
        <p:spPr>
          <a:xfrm flipV="1">
            <a:off x="5486400" y="5069318"/>
            <a:ext cx="788069" cy="2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06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A96ECB-2AF3-4962-86B9-63C4D2EE1A2A}"/>
              </a:ext>
            </a:extLst>
          </p:cNvPr>
          <p:cNvSpPr/>
          <p:nvPr/>
        </p:nvSpPr>
        <p:spPr>
          <a:xfrm>
            <a:off x="5450519" y="58132"/>
            <a:ext cx="1290953" cy="70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6A803C3-5F7F-437A-A2EF-06A67D981E7F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>
            <a:off x="6095996" y="759768"/>
            <a:ext cx="3" cy="1338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大かっこ 6">
            <a:extLst>
              <a:ext uri="{FF2B5EF4-FFF2-40B4-BE49-F238E27FC236}">
                <a16:creationId xmlns:a16="http://schemas.microsoft.com/office/drawing/2014/main" id="{573F0A1B-2354-43D5-8C09-FC0179DFF748}"/>
              </a:ext>
            </a:extLst>
          </p:cNvPr>
          <p:cNvSpPr/>
          <p:nvPr/>
        </p:nvSpPr>
        <p:spPr>
          <a:xfrm rot="16200000">
            <a:off x="5720244" y="-2124040"/>
            <a:ext cx="751510" cy="780836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646B64-5A45-415F-A5EE-0CF211B5DACA}"/>
              </a:ext>
            </a:extLst>
          </p:cNvPr>
          <p:cNvSpPr/>
          <p:nvPr/>
        </p:nvSpPr>
        <p:spPr>
          <a:xfrm>
            <a:off x="1315171" y="2098535"/>
            <a:ext cx="1753292" cy="701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中書省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35E415-8414-41EC-983A-FD60F81D18D1}"/>
              </a:ext>
            </a:extLst>
          </p:cNvPr>
          <p:cNvSpPr/>
          <p:nvPr/>
        </p:nvSpPr>
        <p:spPr>
          <a:xfrm>
            <a:off x="9123534" y="2085648"/>
            <a:ext cx="1753292" cy="701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門下</a:t>
            </a:r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493F3C5-26DC-41A6-ADC2-4B6E0E47D3E2}"/>
              </a:ext>
            </a:extLst>
          </p:cNvPr>
          <p:cNvSpPr/>
          <p:nvPr/>
        </p:nvSpPr>
        <p:spPr>
          <a:xfrm>
            <a:off x="5219353" y="2098535"/>
            <a:ext cx="1753292" cy="701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尚書省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B498D2-7F9F-4B4C-A10A-0D30EC1EB85D}"/>
              </a:ext>
            </a:extLst>
          </p:cNvPr>
          <p:cNvSpPr txBox="1"/>
          <p:nvPr/>
        </p:nvSpPr>
        <p:spPr>
          <a:xfrm>
            <a:off x="287682" y="2220042"/>
            <a:ext cx="111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起草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D96998-03D1-4C64-9604-13A9F289C7DE}"/>
              </a:ext>
            </a:extLst>
          </p:cNvPr>
          <p:cNvSpPr txBox="1"/>
          <p:nvPr/>
        </p:nvSpPr>
        <p:spPr>
          <a:xfrm>
            <a:off x="4202130" y="2203932"/>
            <a:ext cx="106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実施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18D0A6-82A7-411D-96F0-6C252F0F610F}"/>
              </a:ext>
            </a:extLst>
          </p:cNvPr>
          <p:cNvSpPr txBox="1"/>
          <p:nvPr/>
        </p:nvSpPr>
        <p:spPr>
          <a:xfrm>
            <a:off x="8116583" y="2203932"/>
            <a:ext cx="102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審議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D509811-AD78-4B2B-A8A4-047FFC0C3D8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095997" y="2800171"/>
            <a:ext cx="2" cy="587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大かっこ 16">
            <a:extLst>
              <a:ext uri="{FF2B5EF4-FFF2-40B4-BE49-F238E27FC236}">
                <a16:creationId xmlns:a16="http://schemas.microsoft.com/office/drawing/2014/main" id="{A067F40A-EA40-4994-A53C-4B29B7FB905A}"/>
              </a:ext>
            </a:extLst>
          </p:cNvPr>
          <p:cNvSpPr/>
          <p:nvPr/>
        </p:nvSpPr>
        <p:spPr>
          <a:xfrm rot="16200000">
            <a:off x="5837557" y="-1205632"/>
            <a:ext cx="516878" cy="1021250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C48513E-EAF1-41BF-8287-43512F964AA4}"/>
              </a:ext>
            </a:extLst>
          </p:cNvPr>
          <p:cNvSpPr/>
          <p:nvPr/>
        </p:nvSpPr>
        <p:spPr>
          <a:xfrm>
            <a:off x="573677" y="4168354"/>
            <a:ext cx="832128" cy="136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吏部</a:t>
            </a:r>
            <a:endParaRPr kumimoji="1" lang="ja-JP" altLang="en-US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198CC99-29F9-4983-BDC0-AC18B10105B5}"/>
              </a:ext>
            </a:extLst>
          </p:cNvPr>
          <p:cNvSpPr/>
          <p:nvPr/>
        </p:nvSpPr>
        <p:spPr>
          <a:xfrm>
            <a:off x="2616179" y="4168354"/>
            <a:ext cx="832128" cy="136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戸部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2B7E6F2-E9F2-40F3-B9D0-A2497367E82F}"/>
              </a:ext>
            </a:extLst>
          </p:cNvPr>
          <p:cNvSpPr/>
          <p:nvPr/>
        </p:nvSpPr>
        <p:spPr>
          <a:xfrm>
            <a:off x="4658681" y="4159062"/>
            <a:ext cx="832128" cy="136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礼部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BBA644A-B3EB-4D11-B23D-8711395587B6}"/>
              </a:ext>
            </a:extLst>
          </p:cNvPr>
          <p:cNvSpPr/>
          <p:nvPr/>
        </p:nvSpPr>
        <p:spPr>
          <a:xfrm>
            <a:off x="6701183" y="4159062"/>
            <a:ext cx="832128" cy="136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兵部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9DD7327-F06F-4328-99D8-8EB07AF8A9AB}"/>
              </a:ext>
            </a:extLst>
          </p:cNvPr>
          <p:cNvSpPr/>
          <p:nvPr/>
        </p:nvSpPr>
        <p:spPr>
          <a:xfrm>
            <a:off x="8743685" y="4189370"/>
            <a:ext cx="832128" cy="136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刑部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CAACAA0-544E-4A09-BC4D-9F2125082174}"/>
              </a:ext>
            </a:extLst>
          </p:cNvPr>
          <p:cNvSpPr/>
          <p:nvPr/>
        </p:nvSpPr>
        <p:spPr>
          <a:xfrm>
            <a:off x="10786187" y="4168354"/>
            <a:ext cx="832128" cy="1366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工部</a:t>
            </a:r>
            <a:endParaRPr kumimoji="1" lang="ja-JP" altLang="en-US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7D70AB4-4AD7-4662-BF74-2EF13B4AF303}"/>
              </a:ext>
            </a:extLst>
          </p:cNvPr>
          <p:cNvCxnSpPr>
            <a:stCxn id="21" idx="0"/>
          </p:cNvCxnSpPr>
          <p:nvPr/>
        </p:nvCxnSpPr>
        <p:spPr>
          <a:xfrm flipV="1">
            <a:off x="3032243" y="3642183"/>
            <a:ext cx="0" cy="526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AD1396B-D624-414D-81CB-043D0DC857B3}"/>
              </a:ext>
            </a:extLst>
          </p:cNvPr>
          <p:cNvCxnSpPr/>
          <p:nvPr/>
        </p:nvCxnSpPr>
        <p:spPr>
          <a:xfrm flipV="1">
            <a:off x="5074745" y="3642183"/>
            <a:ext cx="0" cy="526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A560792-29C4-4FE1-AC63-A70E1A7E1722}"/>
              </a:ext>
            </a:extLst>
          </p:cNvPr>
          <p:cNvCxnSpPr/>
          <p:nvPr/>
        </p:nvCxnSpPr>
        <p:spPr>
          <a:xfrm flipV="1">
            <a:off x="7117247" y="3642183"/>
            <a:ext cx="0" cy="526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602ADAB-DAA3-4CF1-B44B-7715D7AAD052}"/>
              </a:ext>
            </a:extLst>
          </p:cNvPr>
          <p:cNvCxnSpPr/>
          <p:nvPr/>
        </p:nvCxnSpPr>
        <p:spPr>
          <a:xfrm flipV="1">
            <a:off x="9120790" y="3659180"/>
            <a:ext cx="0" cy="526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D774100-3FFC-41A5-A01A-268305D1B4D4}"/>
              </a:ext>
            </a:extLst>
          </p:cNvPr>
          <p:cNvSpPr txBox="1"/>
          <p:nvPr/>
        </p:nvSpPr>
        <p:spPr>
          <a:xfrm>
            <a:off x="712338" y="5643679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人事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C65C691-B7AF-43C9-9395-04FF125BFB6C}"/>
              </a:ext>
            </a:extLst>
          </p:cNvPr>
          <p:cNvSpPr txBox="1"/>
          <p:nvPr/>
        </p:nvSpPr>
        <p:spPr>
          <a:xfrm>
            <a:off x="2513439" y="5643679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財政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73DEBB-498C-460E-8C6F-CC3A8E160F20}"/>
              </a:ext>
            </a:extLst>
          </p:cNvPr>
          <p:cNvSpPr txBox="1"/>
          <p:nvPr/>
        </p:nvSpPr>
        <p:spPr>
          <a:xfrm>
            <a:off x="6839844" y="5643679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軍事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027FFBD-97F8-4F86-BB36-63EB16517D98}"/>
              </a:ext>
            </a:extLst>
          </p:cNvPr>
          <p:cNvSpPr txBox="1"/>
          <p:nvPr/>
        </p:nvSpPr>
        <p:spPr>
          <a:xfrm>
            <a:off x="10924848" y="5647248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土木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193C503-EE8D-4445-A52E-2C2BC37E3281}"/>
              </a:ext>
            </a:extLst>
          </p:cNvPr>
          <p:cNvSpPr txBox="1"/>
          <p:nvPr/>
        </p:nvSpPr>
        <p:spPr>
          <a:xfrm>
            <a:off x="3013363" y="5643679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戸籍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C3E9D70-F332-4AE0-8612-D7B945276A30}"/>
              </a:ext>
            </a:extLst>
          </p:cNvPr>
          <p:cNvSpPr txBox="1"/>
          <p:nvPr/>
        </p:nvSpPr>
        <p:spPr>
          <a:xfrm>
            <a:off x="4555941" y="5643679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祭礼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94EE53B-BAEE-42AD-9ADA-CE4352D5BAD3}"/>
              </a:ext>
            </a:extLst>
          </p:cNvPr>
          <p:cNvSpPr txBox="1"/>
          <p:nvPr/>
        </p:nvSpPr>
        <p:spPr>
          <a:xfrm>
            <a:off x="5055865" y="5643679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教育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27DDA17-2185-417E-9D47-06E6B082E786}"/>
              </a:ext>
            </a:extLst>
          </p:cNvPr>
          <p:cNvSpPr txBox="1"/>
          <p:nvPr/>
        </p:nvSpPr>
        <p:spPr>
          <a:xfrm>
            <a:off x="8646165" y="5608165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裁判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9BCEDE-2541-4846-8120-80B26569E478}"/>
              </a:ext>
            </a:extLst>
          </p:cNvPr>
          <p:cNvSpPr txBox="1"/>
          <p:nvPr/>
        </p:nvSpPr>
        <p:spPr>
          <a:xfrm>
            <a:off x="9146089" y="5608165"/>
            <a:ext cx="554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司法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EC1BDAB-F61E-4187-A2DF-8C659960DBEE}"/>
              </a:ext>
            </a:extLst>
          </p:cNvPr>
          <p:cNvSpPr/>
          <p:nvPr/>
        </p:nvSpPr>
        <p:spPr>
          <a:xfrm>
            <a:off x="5461256" y="3244435"/>
            <a:ext cx="1269480" cy="7016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六部</a:t>
            </a:r>
            <a:endParaRPr kumimoji="1" lang="ja-JP" altLang="en-US" sz="4000" dirty="0">
              <a:solidFill>
                <a:schemeClr val="tx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533463D-22EC-48D9-85A7-DD48C309AAA7}"/>
              </a:ext>
            </a:extLst>
          </p:cNvPr>
          <p:cNvSpPr/>
          <p:nvPr/>
        </p:nvSpPr>
        <p:spPr>
          <a:xfrm>
            <a:off x="5450957" y="1055136"/>
            <a:ext cx="1269480" cy="701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三省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244CEE0-03AE-45F3-A481-DD9102D0BDF7}"/>
              </a:ext>
            </a:extLst>
          </p:cNvPr>
          <p:cNvSpPr/>
          <p:nvPr/>
        </p:nvSpPr>
        <p:spPr>
          <a:xfrm>
            <a:off x="7766689" y="549486"/>
            <a:ext cx="1753292" cy="701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御史台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E0459BD-FEBB-459D-9D85-0001BAEE02CC}"/>
              </a:ext>
            </a:extLst>
          </p:cNvPr>
          <p:cNvCxnSpPr/>
          <p:nvPr/>
        </p:nvCxnSpPr>
        <p:spPr>
          <a:xfrm>
            <a:off x="6095995" y="900304"/>
            <a:ext cx="1681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B5777CE-8E69-4CE1-82AD-6F5318274433}"/>
              </a:ext>
            </a:extLst>
          </p:cNvPr>
          <p:cNvSpPr txBox="1"/>
          <p:nvPr/>
        </p:nvSpPr>
        <p:spPr>
          <a:xfrm>
            <a:off x="9519981" y="364155"/>
            <a:ext cx="2377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三省・六部を監視</a:t>
            </a:r>
          </a:p>
        </p:txBody>
      </p:sp>
    </p:spTree>
    <p:extLst>
      <p:ext uri="{BB962C8B-B14F-4D97-AF65-F5344CB8AC3E}">
        <p14:creationId xmlns:p14="http://schemas.microsoft.com/office/powerpoint/2010/main" val="308506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30">
            <a:extLst>
              <a:ext uri="{FF2B5EF4-FFF2-40B4-BE49-F238E27FC236}">
                <a16:creationId xmlns:a16="http://schemas.microsoft.com/office/drawing/2014/main" id="{37AE9F93-6482-C473-F164-9EE42C578DD3}"/>
              </a:ext>
            </a:extLst>
          </p:cNvPr>
          <p:cNvSpPr/>
          <p:nvPr/>
        </p:nvSpPr>
        <p:spPr>
          <a:xfrm>
            <a:off x="210016" y="1378528"/>
            <a:ext cx="11771968" cy="505309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官有地</a:t>
            </a:r>
          </a:p>
          <a:p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（国有地）</a:t>
            </a:r>
            <a:endParaRPr kumimoji="1" lang="ja-JP" altLang="en-US" sz="4000" dirty="0">
              <a:solidFill>
                <a:schemeClr val="bg1"/>
              </a:solid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14" name="正方形/長方形 30">
            <a:extLst>
              <a:ext uri="{FF2B5EF4-FFF2-40B4-BE49-F238E27FC236}">
                <a16:creationId xmlns:a16="http://schemas.microsoft.com/office/drawing/2014/main" id="{9D38F24B-29B5-CB24-F1D4-4F1A60AB89C4}"/>
              </a:ext>
            </a:extLst>
          </p:cNvPr>
          <p:cNvSpPr/>
          <p:nvPr/>
        </p:nvSpPr>
        <p:spPr>
          <a:xfrm>
            <a:off x="5332108" y="1476869"/>
            <a:ext cx="2311902" cy="2139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田畑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1A3994-4C74-C1AC-2D9A-CC398EF8F901}"/>
              </a:ext>
            </a:extLst>
          </p:cNvPr>
          <p:cNvSpPr txBox="1"/>
          <p:nvPr/>
        </p:nvSpPr>
        <p:spPr>
          <a:xfrm>
            <a:off x="210016" y="609087"/>
            <a:ext cx="3005795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b="1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唐の均田制</a:t>
            </a:r>
            <a:endParaRPr kumimoji="1" lang="ja-JP" altLang="en-US" sz="4400" b="1" dirty="0">
              <a:solidFill>
                <a:schemeClr val="bg1"/>
              </a:solid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22" name="正方形/長方形 30">
            <a:extLst>
              <a:ext uri="{FF2B5EF4-FFF2-40B4-BE49-F238E27FC236}">
                <a16:creationId xmlns:a16="http://schemas.microsoft.com/office/drawing/2014/main" id="{7C10ACAE-ED81-7F96-31D6-B1CD1B2C1A07}"/>
              </a:ext>
            </a:extLst>
          </p:cNvPr>
          <p:cNvSpPr/>
          <p:nvPr/>
        </p:nvSpPr>
        <p:spPr>
          <a:xfrm>
            <a:off x="8261911" y="1476869"/>
            <a:ext cx="1173425" cy="2139106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田畑</a:t>
            </a:r>
          </a:p>
        </p:txBody>
      </p:sp>
      <p:sp>
        <p:nvSpPr>
          <p:cNvPr id="24" name="正方形/長方形 30">
            <a:extLst>
              <a:ext uri="{FF2B5EF4-FFF2-40B4-BE49-F238E27FC236}">
                <a16:creationId xmlns:a16="http://schemas.microsoft.com/office/drawing/2014/main" id="{6F97D7BA-B027-71D6-28F9-6BAEE1AFEC86}"/>
              </a:ext>
            </a:extLst>
          </p:cNvPr>
          <p:cNvSpPr/>
          <p:nvPr/>
        </p:nvSpPr>
        <p:spPr>
          <a:xfrm>
            <a:off x="5510192" y="4196608"/>
            <a:ext cx="2824668" cy="213910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田畑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1850F03-1C69-06D4-9930-91904BA2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729" y="2040917"/>
            <a:ext cx="996224" cy="157505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38B90B2-F5B3-B73A-F3AD-809C6EB8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920" y="2040918"/>
            <a:ext cx="740277" cy="1575057"/>
          </a:xfrm>
          <a:prstGeom prst="rect">
            <a:avLst/>
          </a:prstGeom>
        </p:spPr>
      </p:pic>
      <p:sp>
        <p:nvSpPr>
          <p:cNvPr id="34" name="矢印: 右 33">
            <a:extLst>
              <a:ext uri="{FF2B5EF4-FFF2-40B4-BE49-F238E27FC236}">
                <a16:creationId xmlns:a16="http://schemas.microsoft.com/office/drawing/2014/main" id="{7901EE5D-F02E-3CDF-60D1-DA1B2AA76F4A}"/>
              </a:ext>
            </a:extLst>
          </p:cNvPr>
          <p:cNvSpPr/>
          <p:nvPr/>
        </p:nvSpPr>
        <p:spPr>
          <a:xfrm rot="20531093">
            <a:off x="2245214" y="2111654"/>
            <a:ext cx="2848472" cy="1454524"/>
          </a:xfrm>
          <a:prstGeom prst="rightArrow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土地を配布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DF7FCB9-5295-7130-1ED4-A5F963CE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1310" y="3127055"/>
            <a:ext cx="2139107" cy="2139107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AEEF511-55CD-DD32-3391-6FAD53F730E7}"/>
              </a:ext>
            </a:extLst>
          </p:cNvPr>
          <p:cNvSpPr txBox="1"/>
          <p:nvPr/>
        </p:nvSpPr>
        <p:spPr>
          <a:xfrm>
            <a:off x="692709" y="5136089"/>
            <a:ext cx="140220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400" b="1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政府</a:t>
            </a:r>
          </a:p>
        </p:txBody>
      </p:sp>
      <p:sp>
        <p:nvSpPr>
          <p:cNvPr id="40" name="矢印: 左 39">
            <a:extLst>
              <a:ext uri="{FF2B5EF4-FFF2-40B4-BE49-F238E27FC236}">
                <a16:creationId xmlns:a16="http://schemas.microsoft.com/office/drawing/2014/main" id="{4098A0E2-15C9-80FE-459E-5D0538822364}"/>
              </a:ext>
            </a:extLst>
          </p:cNvPr>
          <p:cNvSpPr/>
          <p:nvPr/>
        </p:nvSpPr>
        <p:spPr>
          <a:xfrm rot="20549019">
            <a:off x="2669572" y="3308997"/>
            <a:ext cx="2396248" cy="1512677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納税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53ED95BD-A692-32E1-4A2E-F653015A2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863" y="3440261"/>
            <a:ext cx="903819" cy="83829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F4DC470-3111-A90F-13EE-A22B8E0A4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006" y="4666011"/>
            <a:ext cx="879038" cy="1643062"/>
          </a:xfrm>
          <a:prstGeom prst="rect">
            <a:avLst/>
          </a:prstGeom>
        </p:spPr>
      </p:pic>
      <p:sp>
        <p:nvSpPr>
          <p:cNvPr id="53" name="吹き出し: 四角形 52">
            <a:extLst>
              <a:ext uri="{FF2B5EF4-FFF2-40B4-BE49-F238E27FC236}">
                <a16:creationId xmlns:a16="http://schemas.microsoft.com/office/drawing/2014/main" id="{37210410-0EED-1804-72F2-EBA3CF832EFD}"/>
              </a:ext>
            </a:extLst>
          </p:cNvPr>
          <p:cNvSpPr/>
          <p:nvPr/>
        </p:nvSpPr>
        <p:spPr>
          <a:xfrm>
            <a:off x="7730546" y="4793475"/>
            <a:ext cx="3279017" cy="707476"/>
          </a:xfrm>
          <a:prstGeom prst="wedgeRectCallout">
            <a:avLst>
              <a:gd name="adj1" fmla="val -63280"/>
              <a:gd name="adj2" fmla="val 2971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管理者が死亡</a:t>
            </a:r>
          </a:p>
        </p:txBody>
      </p:sp>
      <p:sp>
        <p:nvSpPr>
          <p:cNvPr id="55" name="矢印: 左 54">
            <a:extLst>
              <a:ext uri="{FF2B5EF4-FFF2-40B4-BE49-F238E27FC236}">
                <a16:creationId xmlns:a16="http://schemas.microsoft.com/office/drawing/2014/main" id="{3402FADD-69DB-07C4-C9FB-0DEE8B172900}"/>
              </a:ext>
            </a:extLst>
          </p:cNvPr>
          <p:cNvSpPr/>
          <p:nvPr/>
        </p:nvSpPr>
        <p:spPr>
          <a:xfrm>
            <a:off x="2519578" y="4931539"/>
            <a:ext cx="2806634" cy="1344954"/>
          </a:xfrm>
          <a:prstGeom prst="leftArrow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土地を返還</a:t>
            </a:r>
          </a:p>
        </p:txBody>
      </p:sp>
      <p:sp>
        <p:nvSpPr>
          <p:cNvPr id="18" name="正方形/長方形 30">
            <a:extLst>
              <a:ext uri="{FF2B5EF4-FFF2-40B4-BE49-F238E27FC236}">
                <a16:creationId xmlns:a16="http://schemas.microsoft.com/office/drawing/2014/main" id="{71325C21-6B8B-4043-9880-59ED6018EF2E}"/>
              </a:ext>
            </a:extLst>
          </p:cNvPr>
          <p:cNvSpPr/>
          <p:nvPr/>
        </p:nvSpPr>
        <p:spPr>
          <a:xfrm>
            <a:off x="10053237" y="1476869"/>
            <a:ext cx="1173425" cy="2139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田畑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9620E5-5CC8-4E88-8D2D-CF76DF3D7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839" y="2040917"/>
            <a:ext cx="1086219" cy="779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13FF7B2-13A3-4899-AE47-F75A580B3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6833" y="2721458"/>
            <a:ext cx="996225" cy="919017"/>
          </a:xfrm>
          <a:prstGeom prst="rect">
            <a:avLst/>
          </a:prstGeom>
        </p:spPr>
      </p:pic>
      <p:sp>
        <p:nvSpPr>
          <p:cNvPr id="4" name="フレーム 3">
            <a:extLst>
              <a:ext uri="{FF2B5EF4-FFF2-40B4-BE49-F238E27FC236}">
                <a16:creationId xmlns:a16="http://schemas.microsoft.com/office/drawing/2014/main" id="{1D5E4F7A-C5B6-4148-AD08-161CED35B436}"/>
              </a:ext>
            </a:extLst>
          </p:cNvPr>
          <p:cNvSpPr/>
          <p:nvPr/>
        </p:nvSpPr>
        <p:spPr>
          <a:xfrm>
            <a:off x="7993294" y="1273996"/>
            <a:ext cx="3503488" cy="2588808"/>
          </a:xfrm>
          <a:prstGeom prst="frame">
            <a:avLst>
              <a:gd name="adj1" fmla="val 41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吹き出し: 下矢印 4">
            <a:extLst>
              <a:ext uri="{FF2B5EF4-FFF2-40B4-BE49-F238E27FC236}">
                <a16:creationId xmlns:a16="http://schemas.microsoft.com/office/drawing/2014/main" id="{F640A8C8-F693-46BC-987C-CFE6D9B22E31}"/>
              </a:ext>
            </a:extLst>
          </p:cNvPr>
          <p:cNvSpPr/>
          <p:nvPr/>
        </p:nvSpPr>
        <p:spPr>
          <a:xfrm>
            <a:off x="8698570" y="229183"/>
            <a:ext cx="2092936" cy="1025991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廃止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50CDB78F-52D0-47AC-8165-C3F69B622EEE}"/>
              </a:ext>
            </a:extLst>
          </p:cNvPr>
          <p:cNvSpPr/>
          <p:nvPr/>
        </p:nvSpPr>
        <p:spPr>
          <a:xfrm>
            <a:off x="4277771" y="307825"/>
            <a:ext cx="4028958" cy="654663"/>
          </a:xfrm>
          <a:prstGeom prst="wedgeRectCallout">
            <a:avLst>
              <a:gd name="adj1" fmla="val 58474"/>
              <a:gd name="adj2" fmla="val -191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への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優遇を制限</a:t>
            </a:r>
          </a:p>
        </p:txBody>
      </p:sp>
    </p:spTree>
    <p:extLst>
      <p:ext uri="{BB962C8B-B14F-4D97-AF65-F5344CB8AC3E}">
        <p14:creationId xmlns:p14="http://schemas.microsoft.com/office/powerpoint/2010/main" val="180556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83F7C68-E009-486D-8BA9-AAFCD43A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681"/>
            <a:ext cx="6039855" cy="3785079"/>
          </a:xfrm>
          <a:prstGeom prst="rect">
            <a:avLst/>
          </a:prstGeom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CC5F233A-B3A4-4547-BC1A-7680F2874276}"/>
              </a:ext>
            </a:extLst>
          </p:cNvPr>
          <p:cNvSpPr/>
          <p:nvPr/>
        </p:nvSpPr>
        <p:spPr>
          <a:xfrm>
            <a:off x="6362701" y="102741"/>
            <a:ext cx="5662722" cy="6640958"/>
          </a:xfrm>
          <a:prstGeom prst="wedgeRectCallout">
            <a:avLst>
              <a:gd name="adj1" fmla="val -83996"/>
              <a:gd name="adj2" fmla="val -9675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税制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C3FF9C6-59E6-46B4-92D6-63E11A18C9A5}"/>
              </a:ext>
            </a:extLst>
          </p:cNvPr>
          <p:cNvSpPr/>
          <p:nvPr/>
        </p:nvSpPr>
        <p:spPr>
          <a:xfrm>
            <a:off x="6725273" y="873120"/>
            <a:ext cx="706885" cy="657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租</a:t>
            </a:r>
            <a:endParaRPr kumimoji="1" lang="ja-JP" altLang="en-US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3F4495E-EFE5-45C2-8681-809E50D49B27}"/>
              </a:ext>
            </a:extLst>
          </p:cNvPr>
          <p:cNvSpPr txBox="1"/>
          <p:nvPr/>
        </p:nvSpPr>
        <p:spPr>
          <a:xfrm>
            <a:off x="7612554" y="909512"/>
            <a:ext cx="431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生産物を納める税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3726A45-8D21-4F9B-BC2E-98C3452459C6}"/>
              </a:ext>
            </a:extLst>
          </p:cNvPr>
          <p:cNvSpPr/>
          <p:nvPr/>
        </p:nvSpPr>
        <p:spPr>
          <a:xfrm>
            <a:off x="6725273" y="2428581"/>
            <a:ext cx="706885" cy="657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調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A70892-311D-4130-9557-2FB2B3340ED0}"/>
              </a:ext>
            </a:extLst>
          </p:cNvPr>
          <p:cNvSpPr txBox="1"/>
          <p:nvPr/>
        </p:nvSpPr>
        <p:spPr>
          <a:xfrm>
            <a:off x="7612554" y="2487366"/>
            <a:ext cx="4317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絹や麻などの布を　　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納める税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1DA25B6-BE2F-4ED6-BD35-5273FAF4A7CC}"/>
              </a:ext>
            </a:extLst>
          </p:cNvPr>
          <p:cNvSpPr/>
          <p:nvPr/>
        </p:nvSpPr>
        <p:spPr>
          <a:xfrm>
            <a:off x="6725273" y="3984042"/>
            <a:ext cx="706885" cy="657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庸</a:t>
            </a:r>
            <a:endParaRPr kumimoji="1" lang="ja-JP" altLang="en-US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075D688-A12D-4CF6-9040-69E4D165F007}"/>
              </a:ext>
            </a:extLst>
          </p:cNvPr>
          <p:cNvSpPr txBox="1"/>
          <p:nvPr/>
        </p:nvSpPr>
        <p:spPr>
          <a:xfrm>
            <a:off x="7612554" y="4032770"/>
            <a:ext cx="4317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労役の代わりに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布を納める税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E35494C-01EB-4CF7-91D9-12B9399D23FD}"/>
              </a:ext>
            </a:extLst>
          </p:cNvPr>
          <p:cNvSpPr/>
          <p:nvPr/>
        </p:nvSpPr>
        <p:spPr>
          <a:xfrm>
            <a:off x="6725273" y="5539503"/>
            <a:ext cx="1249146" cy="657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雑徭</a:t>
            </a:r>
            <a:endParaRPr kumimoji="1" lang="ja-JP" altLang="en-US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4C41963-6F47-4039-BD0E-27C9BC7E9039}"/>
              </a:ext>
            </a:extLst>
          </p:cNvPr>
          <p:cNvSpPr txBox="1"/>
          <p:nvPr/>
        </p:nvSpPr>
        <p:spPr>
          <a:xfrm>
            <a:off x="8166871" y="5578174"/>
            <a:ext cx="4317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無償の労働を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負担する税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C5F21F-CC78-41CC-9758-0D7A0E6D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833" y="1414899"/>
            <a:ext cx="950897" cy="8383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3A6442F-D4C9-4471-B291-358097502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828" y="2867245"/>
            <a:ext cx="1164560" cy="1077218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E7F50D8-FA69-4302-98A0-78879FF7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017" y="4472454"/>
            <a:ext cx="1164560" cy="10772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BB5963-6445-4166-B7F9-B57852C92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7292" y="5819458"/>
            <a:ext cx="860285" cy="8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4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811597" cy="6635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5" y="60661"/>
            <a:ext cx="63095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唐初期の文化①（社会制度）</a:t>
            </a:r>
            <a:endParaRPr lang="ja-JP" altLang="en-US" sz="3600" b="1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B34439-5A60-47CE-842D-066A091949D5}"/>
              </a:ext>
            </a:extLst>
          </p:cNvPr>
          <p:cNvSpPr txBox="1"/>
          <p:nvPr/>
        </p:nvSpPr>
        <p:spPr>
          <a:xfrm>
            <a:off x="340521" y="817094"/>
            <a:ext cx="18285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律令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格式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449B46-B631-4E0A-A117-5763BE263D6F}"/>
              </a:ext>
            </a:extLst>
          </p:cNvPr>
          <p:cNvSpPr/>
          <p:nvPr/>
        </p:nvSpPr>
        <p:spPr>
          <a:xfrm>
            <a:off x="361575" y="143788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・律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刑法</a:t>
            </a:r>
            <a:endParaRPr lang="ja-JP" altLang="en-US" sz="3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524938F-0DDA-4C07-94BD-01E58B48A7BF}"/>
              </a:ext>
            </a:extLst>
          </p:cNvPr>
          <p:cNvSpPr/>
          <p:nvPr/>
        </p:nvSpPr>
        <p:spPr>
          <a:xfrm>
            <a:off x="5275947" y="1442771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・令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行政法</a:t>
            </a:r>
            <a:endParaRPr lang="ja-JP" altLang="en-US" sz="32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155AD6-7425-4E76-8D82-745D29F706C1}"/>
              </a:ext>
            </a:extLst>
          </p:cNvPr>
          <p:cNvSpPr/>
          <p:nvPr/>
        </p:nvSpPr>
        <p:spPr>
          <a:xfrm>
            <a:off x="361575" y="1970434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・格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臨時法、追加法</a:t>
            </a:r>
            <a:endParaRPr lang="ja-JP" altLang="en-US" sz="3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0809B5-F0FB-4281-A6BD-427E8D62786C}"/>
              </a:ext>
            </a:extLst>
          </p:cNvPr>
          <p:cNvSpPr/>
          <p:nvPr/>
        </p:nvSpPr>
        <p:spPr>
          <a:xfrm>
            <a:off x="5275947" y="1970433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・式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執行する際の細則</a:t>
            </a:r>
            <a:endParaRPr lang="ja-JP" altLang="en-US" sz="3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A363C0B-1862-413D-8F95-3F7F8BDAC179}"/>
              </a:ext>
            </a:extLst>
          </p:cNvPr>
          <p:cNvSpPr/>
          <p:nvPr/>
        </p:nvSpPr>
        <p:spPr>
          <a:xfrm>
            <a:off x="4795974" y="2470937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これらを整備して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律令国家体制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2CEA1B-F141-4925-A97E-A0FEE8DF3BB6}"/>
              </a:ext>
            </a:extLst>
          </p:cNvPr>
          <p:cNvSpPr txBox="1"/>
          <p:nvPr/>
        </p:nvSpPr>
        <p:spPr>
          <a:xfrm>
            <a:off x="340521" y="2612972"/>
            <a:ext cx="22325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三省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六部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58437D5-0975-4271-AA93-74C504F74D41}"/>
              </a:ext>
            </a:extLst>
          </p:cNvPr>
          <p:cNvSpPr/>
          <p:nvPr/>
        </p:nvSpPr>
        <p:spPr>
          <a:xfrm>
            <a:off x="361575" y="3286106"/>
            <a:ext cx="12085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三省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中書省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（起草）、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門下省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（審議）、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尚書省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（実施）</a:t>
            </a:r>
            <a:endParaRPr lang="ja-JP" altLang="en-US" sz="32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69B633D-F026-4DB1-829E-1F3F96C9B700}"/>
              </a:ext>
            </a:extLst>
          </p:cNvPr>
          <p:cNvSpPr/>
          <p:nvPr/>
        </p:nvSpPr>
        <p:spPr>
          <a:xfrm>
            <a:off x="361575" y="3850007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六部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６部門からなる専門の実施機関</a:t>
            </a:r>
            <a:endParaRPr lang="ja-JP" altLang="en-US" sz="32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BF73699-D2B4-4ABC-94D1-3C2B2D4FC5C8}"/>
              </a:ext>
            </a:extLst>
          </p:cNvPr>
          <p:cNvSpPr/>
          <p:nvPr/>
        </p:nvSpPr>
        <p:spPr>
          <a:xfrm>
            <a:off x="361575" y="4361059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御史台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三省・六部を監視</a:t>
            </a:r>
            <a:endParaRPr lang="ja-JP" altLang="en-US" sz="3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162FBA-DE2D-43A0-A37A-FD52A3C13103}"/>
              </a:ext>
            </a:extLst>
          </p:cNvPr>
          <p:cNvSpPr txBox="1"/>
          <p:nvPr/>
        </p:nvSpPr>
        <p:spPr>
          <a:xfrm>
            <a:off x="361575" y="4942715"/>
            <a:ext cx="11163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税制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10BA70F-6B8B-468E-9196-25180753CB5F}"/>
              </a:ext>
            </a:extLst>
          </p:cNvPr>
          <p:cNvSpPr/>
          <p:nvPr/>
        </p:nvSpPr>
        <p:spPr>
          <a:xfrm>
            <a:off x="361575" y="5527490"/>
            <a:ext cx="1003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均田制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男性のみに限定　←　貴族優遇を制限</a:t>
            </a:r>
            <a:endParaRPr lang="ja-JP" altLang="en-US" sz="32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B6DE93C-894D-49AE-B1B9-57BBD85D56FD}"/>
              </a:ext>
            </a:extLst>
          </p:cNvPr>
          <p:cNvSpPr/>
          <p:nvPr/>
        </p:nvSpPr>
        <p:spPr>
          <a:xfrm>
            <a:off x="361575" y="6035423"/>
            <a:ext cx="11674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租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調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庸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雑徭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均田制に組み込まれた納税と労役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381</Words>
  <Application>Microsoft Office PowerPoint</Application>
  <PresentationFormat>ワイド画面</PresentationFormat>
  <Paragraphs>106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937</cp:revision>
  <dcterms:created xsi:type="dcterms:W3CDTF">2019-06-25T21:59:19Z</dcterms:created>
  <dcterms:modified xsi:type="dcterms:W3CDTF">2024-02-03T07:46:19Z</dcterms:modified>
</cp:coreProperties>
</file>