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5"/>
  </p:notesMasterIdLst>
  <p:sldIdLst>
    <p:sldId id="519" r:id="rId2"/>
    <p:sldId id="806" r:id="rId3"/>
    <p:sldId id="807" r:id="rId4"/>
    <p:sldId id="808" r:id="rId5"/>
    <p:sldId id="809" r:id="rId6"/>
    <p:sldId id="810" r:id="rId7"/>
    <p:sldId id="811" r:id="rId8"/>
    <p:sldId id="812" r:id="rId9"/>
    <p:sldId id="813" r:id="rId10"/>
    <p:sldId id="814" r:id="rId11"/>
    <p:sldId id="815" r:id="rId12"/>
    <p:sldId id="816" r:id="rId13"/>
    <p:sldId id="793" r:id="rId1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0066"/>
    <a:srgbClr val="E9D7F3"/>
    <a:srgbClr val="B482DA"/>
    <a:srgbClr val="A86ED4"/>
    <a:srgbClr val="FF99CC"/>
    <a:srgbClr val="E91FE9"/>
    <a:srgbClr val="ED49E1"/>
    <a:srgbClr val="ED49ED"/>
    <a:srgbClr val="D982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96" autoAdjust="0"/>
    <p:restoredTop sz="93053" autoAdjust="0"/>
  </p:normalViewPr>
  <p:slideViewPr>
    <p:cSldViewPr snapToGrid="0" showGuides="1">
      <p:cViewPr varScale="1">
        <p:scale>
          <a:sx n="62" d="100"/>
          <a:sy n="62" d="100"/>
        </p:scale>
        <p:origin x="560" y="4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AF1F299B-27C4-4A9C-AD25-02E26BB97D28}"/>
    <pc:docChg chg="addSld delSld modSld">
      <pc:chgData name="" userId="4df855aef7cffa4d" providerId="LiveId" clId="{AF1F299B-27C4-4A9C-AD25-02E26BB97D28}" dt="2024-02-02T08:46:51.080" v="81" actId="2696"/>
      <pc:docMkLst>
        <pc:docMk/>
      </pc:docMkLst>
      <pc:sldChg chg="del">
        <pc:chgData name="" userId="4df855aef7cffa4d" providerId="LiveId" clId="{AF1F299B-27C4-4A9C-AD25-02E26BB97D28}" dt="2024-02-02T08:46:51.080" v="81" actId="2696"/>
        <pc:sldMkLst>
          <pc:docMk/>
          <pc:sldMk cId="2838530973" sldId="506"/>
        </pc:sldMkLst>
      </pc:sldChg>
      <pc:sldChg chg="modSp add">
        <pc:chgData name="" userId="4df855aef7cffa4d" providerId="LiveId" clId="{AF1F299B-27C4-4A9C-AD25-02E26BB97D28}" dt="2024-02-02T08:46:47.313" v="80" actId="121"/>
        <pc:sldMkLst>
          <pc:docMk/>
          <pc:sldMk cId="849079194" sldId="519"/>
        </pc:sldMkLst>
        <pc:spChg chg="mod">
          <ac:chgData name="" userId="4df855aef7cffa4d" providerId="LiveId" clId="{AF1F299B-27C4-4A9C-AD25-02E26BB97D28}" dt="2024-02-02T08:46:19.031" v="6" actId="403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AF1F299B-27C4-4A9C-AD25-02E26BB97D28}" dt="2024-02-02T08:46:10.430" v="4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AF1F299B-27C4-4A9C-AD25-02E26BB97D28}" dt="2024-02-02T08:46:47.313" v="80" actId="121"/>
          <ac:spMkLst>
            <pc:docMk/>
            <pc:sldMk cId="849079194" sldId="519"/>
            <ac:spMk id="6" creationId="{E1CB64D1-48BC-4AED-A444-CDAF33717AEA}"/>
          </ac:spMkLst>
        </pc:spChg>
      </pc:sldChg>
    </pc:docChg>
  </pc:docChgLst>
  <pc:docChgLst>
    <pc:chgData userId="4df855aef7cffa4d" providerId="LiveId" clId="{F948EF47-DA4A-4F12-8612-922A984AE698}"/>
  </pc:docChgLst>
  <pc:docChgLst>
    <pc:chgData userId="4df855aef7cffa4d" providerId="LiveId" clId="{D132CBB6-6F14-48B0-835D-AAE16C2ADEF9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2024/2/2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86648" y="2237606"/>
            <a:ext cx="11418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安史の乱と社会変化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0" y="114806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隋、唐⑦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769849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安史の乱後、唐の社会はどのように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変化していったのか？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2F7F027-0002-49D8-AF8D-C1B723AE6D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88" t="1149" b="-1149"/>
          <a:stretch/>
        </p:blipFill>
        <p:spPr>
          <a:xfrm>
            <a:off x="116440" y="82193"/>
            <a:ext cx="5568593" cy="677580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B86A069-1FA1-4E66-9CE0-8F2279EA4A08}"/>
              </a:ext>
            </a:extLst>
          </p:cNvPr>
          <p:cNvSpPr/>
          <p:nvPr/>
        </p:nvSpPr>
        <p:spPr>
          <a:xfrm>
            <a:off x="5685033" y="82192"/>
            <a:ext cx="6506967" cy="166441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矢印: 下 2">
            <a:extLst>
              <a:ext uri="{FF2B5EF4-FFF2-40B4-BE49-F238E27FC236}">
                <a16:creationId xmlns:a16="http://schemas.microsoft.com/office/drawing/2014/main" id="{1994F532-7D3F-450F-88FD-701C7F6BB82F}"/>
              </a:ext>
            </a:extLst>
          </p:cNvPr>
          <p:cNvSpPr/>
          <p:nvPr/>
        </p:nvSpPr>
        <p:spPr>
          <a:xfrm>
            <a:off x="2732926" y="1746606"/>
            <a:ext cx="565079" cy="575353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矢印: 下 3">
            <a:extLst>
              <a:ext uri="{FF2B5EF4-FFF2-40B4-BE49-F238E27FC236}">
                <a16:creationId xmlns:a16="http://schemas.microsoft.com/office/drawing/2014/main" id="{E4281420-8D47-4F41-99CA-E583A8D0EEEB}"/>
              </a:ext>
            </a:extLst>
          </p:cNvPr>
          <p:cNvSpPr/>
          <p:nvPr/>
        </p:nvSpPr>
        <p:spPr>
          <a:xfrm rot="15600588">
            <a:off x="2149986" y="2364710"/>
            <a:ext cx="565079" cy="851297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9F7ED59D-F0CA-4F87-AF68-D93AD24447DC}"/>
              </a:ext>
            </a:extLst>
          </p:cNvPr>
          <p:cNvSpPr/>
          <p:nvPr/>
        </p:nvSpPr>
        <p:spPr>
          <a:xfrm rot="13326330">
            <a:off x="2732925" y="3149281"/>
            <a:ext cx="565079" cy="524648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9922CCE-FB72-4A2D-8A67-0ED045DBC6F5}"/>
              </a:ext>
            </a:extLst>
          </p:cNvPr>
          <p:cNvSpPr/>
          <p:nvPr/>
        </p:nvSpPr>
        <p:spPr>
          <a:xfrm>
            <a:off x="5775282" y="208702"/>
            <a:ext cx="2132197" cy="640003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人口減少</a:t>
            </a:r>
            <a:endParaRPr kumimoji="1" lang="ja-JP" altLang="en-US" sz="3600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7063EAA-9537-4D53-B70A-10C25C724015}"/>
              </a:ext>
            </a:extLst>
          </p:cNvPr>
          <p:cNvSpPr/>
          <p:nvPr/>
        </p:nvSpPr>
        <p:spPr>
          <a:xfrm>
            <a:off x="5775282" y="936731"/>
            <a:ext cx="2132197" cy="640003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外敵侵入</a:t>
            </a:r>
            <a:endParaRPr kumimoji="1" lang="ja-JP" altLang="en-US" sz="3600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D5B4F32-2EA5-42B8-9FD2-0CA2C1D3E2F6}"/>
              </a:ext>
            </a:extLst>
          </p:cNvPr>
          <p:cNvSpPr txBox="1"/>
          <p:nvPr/>
        </p:nvSpPr>
        <p:spPr>
          <a:xfrm>
            <a:off x="7907479" y="591233"/>
            <a:ext cx="4361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などで直轄領の縮小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D5A3327A-3A7E-4744-9342-0E895C4D0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3759" y="1040833"/>
            <a:ext cx="1071801" cy="107180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C4264F1-D000-4DA8-83A4-1A4C4D3F5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005" y="3188996"/>
            <a:ext cx="987151" cy="73360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39C9BDD-65F1-4905-8B51-FFC8DE755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6613" y="3019199"/>
            <a:ext cx="528488" cy="903399"/>
          </a:xfrm>
          <a:prstGeom prst="rect">
            <a:avLst/>
          </a:prstGeom>
        </p:spPr>
      </p:pic>
      <p:sp>
        <p:nvSpPr>
          <p:cNvPr id="16" name="矢印: 下 15">
            <a:extLst>
              <a:ext uri="{FF2B5EF4-FFF2-40B4-BE49-F238E27FC236}">
                <a16:creationId xmlns:a16="http://schemas.microsoft.com/office/drawing/2014/main" id="{2C321BBF-72CB-46ED-8356-3D110E28F8C2}"/>
              </a:ext>
            </a:extLst>
          </p:cNvPr>
          <p:cNvSpPr/>
          <p:nvPr/>
        </p:nvSpPr>
        <p:spPr>
          <a:xfrm>
            <a:off x="8402616" y="1835231"/>
            <a:ext cx="1071801" cy="55480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BFC894A-0741-4777-8D45-F87055DEE3EE}"/>
              </a:ext>
            </a:extLst>
          </p:cNvPr>
          <p:cNvSpPr/>
          <p:nvPr/>
        </p:nvSpPr>
        <p:spPr>
          <a:xfrm>
            <a:off x="5685033" y="2478661"/>
            <a:ext cx="6506967" cy="429714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26504088-5E65-4F14-87D0-76826F0EE331}"/>
              </a:ext>
            </a:extLst>
          </p:cNvPr>
          <p:cNvSpPr/>
          <p:nvPr/>
        </p:nvSpPr>
        <p:spPr>
          <a:xfrm>
            <a:off x="5775282" y="2548993"/>
            <a:ext cx="1757627" cy="64000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節度使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62237E5-0783-4CA9-A89F-184D0A41045A}"/>
              </a:ext>
            </a:extLst>
          </p:cNvPr>
          <p:cNvSpPr txBox="1"/>
          <p:nvPr/>
        </p:nvSpPr>
        <p:spPr>
          <a:xfrm>
            <a:off x="7532909" y="2545828"/>
            <a:ext cx="4361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を内地にも配置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ABE73F8-0F02-40BB-96ED-8D364179D797}"/>
              </a:ext>
            </a:extLst>
          </p:cNvPr>
          <p:cNvSpPr txBox="1"/>
          <p:nvPr/>
        </p:nvSpPr>
        <p:spPr>
          <a:xfrm>
            <a:off x="7379399" y="3313942"/>
            <a:ext cx="4957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軍事と行政を委任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6E0FC377-239C-4093-B3F0-8C73591359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0382" y="3845603"/>
            <a:ext cx="917268" cy="1014958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54F76D94-516F-4552-B8FF-0154F12DF6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3873" y="3867108"/>
            <a:ext cx="890952" cy="971947"/>
          </a:xfrm>
          <a:prstGeom prst="rect">
            <a:avLst/>
          </a:prstGeom>
        </p:spPr>
      </p:pic>
      <p:sp>
        <p:nvSpPr>
          <p:cNvPr id="23" name="矢印: 下 22">
            <a:extLst>
              <a:ext uri="{FF2B5EF4-FFF2-40B4-BE49-F238E27FC236}">
                <a16:creationId xmlns:a16="http://schemas.microsoft.com/office/drawing/2014/main" id="{C274A992-3328-4354-926D-C684231904C7}"/>
              </a:ext>
            </a:extLst>
          </p:cNvPr>
          <p:cNvSpPr/>
          <p:nvPr/>
        </p:nvSpPr>
        <p:spPr>
          <a:xfrm>
            <a:off x="6118194" y="3296099"/>
            <a:ext cx="1071801" cy="1708151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03EE873-47AC-4AB8-9DE0-29E51CED32EB}"/>
              </a:ext>
            </a:extLst>
          </p:cNvPr>
          <p:cNvSpPr txBox="1"/>
          <p:nvPr/>
        </p:nvSpPr>
        <p:spPr>
          <a:xfrm>
            <a:off x="5771365" y="5092875"/>
            <a:ext cx="6033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唐の弱体化で次第に軍閥化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7" name="吹き出し: 上矢印 26">
            <a:extLst>
              <a:ext uri="{FF2B5EF4-FFF2-40B4-BE49-F238E27FC236}">
                <a16:creationId xmlns:a16="http://schemas.microsoft.com/office/drawing/2014/main" id="{54F388C6-CB19-405D-A582-70AE491A1BF3}"/>
              </a:ext>
            </a:extLst>
          </p:cNvPr>
          <p:cNvSpPr/>
          <p:nvPr/>
        </p:nvSpPr>
        <p:spPr>
          <a:xfrm>
            <a:off x="9963646" y="5646565"/>
            <a:ext cx="1409847" cy="1033480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藩鎮</a:t>
            </a:r>
          </a:p>
        </p:txBody>
      </p:sp>
    </p:spTree>
    <p:extLst>
      <p:ext uri="{BB962C8B-B14F-4D97-AF65-F5344CB8AC3E}">
        <p14:creationId xmlns:p14="http://schemas.microsoft.com/office/powerpoint/2010/main" val="555424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390A753-9725-4A05-90A6-E5F85714C3F8}"/>
              </a:ext>
            </a:extLst>
          </p:cNvPr>
          <p:cNvSpPr/>
          <p:nvPr/>
        </p:nvSpPr>
        <p:spPr>
          <a:xfrm>
            <a:off x="0" y="0"/>
            <a:ext cx="5517222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租調庸制（従来）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BD77342-90C1-47CE-9F16-E6F8A7B80B9E}"/>
              </a:ext>
            </a:extLst>
          </p:cNvPr>
          <p:cNvSpPr/>
          <p:nvPr/>
        </p:nvSpPr>
        <p:spPr>
          <a:xfrm>
            <a:off x="6096001" y="279971"/>
            <a:ext cx="6095999" cy="629805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0D4E303-5EDB-41D1-8567-B8FE7E45D62E}"/>
              </a:ext>
            </a:extLst>
          </p:cNvPr>
          <p:cNvSpPr/>
          <p:nvPr/>
        </p:nvSpPr>
        <p:spPr>
          <a:xfrm>
            <a:off x="182632" y="873120"/>
            <a:ext cx="706885" cy="6575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租</a:t>
            </a:r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D5D47F-2CB4-423D-B3CE-634229B6F6DF}"/>
              </a:ext>
            </a:extLst>
          </p:cNvPr>
          <p:cNvSpPr txBox="1"/>
          <p:nvPr/>
        </p:nvSpPr>
        <p:spPr>
          <a:xfrm>
            <a:off x="1069913" y="909512"/>
            <a:ext cx="4317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生産物を納める税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A7E9E0C-4D29-4172-81C1-600AED7C1C26}"/>
              </a:ext>
            </a:extLst>
          </p:cNvPr>
          <p:cNvSpPr/>
          <p:nvPr/>
        </p:nvSpPr>
        <p:spPr>
          <a:xfrm>
            <a:off x="182632" y="2428581"/>
            <a:ext cx="706885" cy="6575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調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580B5E2-BD7E-43FA-96A3-234F9E71E9C6}"/>
              </a:ext>
            </a:extLst>
          </p:cNvPr>
          <p:cNvSpPr txBox="1"/>
          <p:nvPr/>
        </p:nvSpPr>
        <p:spPr>
          <a:xfrm>
            <a:off x="1069913" y="2487366"/>
            <a:ext cx="4317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絹や麻などの布を　　</a:t>
            </a:r>
            <a:endParaRPr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納める税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2334251-6F14-459C-B5E7-B2907803B30C}"/>
              </a:ext>
            </a:extLst>
          </p:cNvPr>
          <p:cNvSpPr/>
          <p:nvPr/>
        </p:nvSpPr>
        <p:spPr>
          <a:xfrm>
            <a:off x="182632" y="3984042"/>
            <a:ext cx="706885" cy="6575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庸</a:t>
            </a:r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BE5E7B5-D39E-4BC0-B2BC-3183CE954E13}"/>
              </a:ext>
            </a:extLst>
          </p:cNvPr>
          <p:cNvSpPr txBox="1"/>
          <p:nvPr/>
        </p:nvSpPr>
        <p:spPr>
          <a:xfrm>
            <a:off x="1069913" y="4032770"/>
            <a:ext cx="4317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労役の代わりに</a:t>
            </a:r>
            <a:endParaRPr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布を納める税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4479947-4166-44BC-8395-850BD413D414}"/>
              </a:ext>
            </a:extLst>
          </p:cNvPr>
          <p:cNvSpPr/>
          <p:nvPr/>
        </p:nvSpPr>
        <p:spPr>
          <a:xfrm>
            <a:off x="182632" y="5539503"/>
            <a:ext cx="1249146" cy="6575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雑徭</a:t>
            </a:r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63E9373-6DC9-43A6-92B9-3D4AD83B79BB}"/>
              </a:ext>
            </a:extLst>
          </p:cNvPr>
          <p:cNvSpPr txBox="1"/>
          <p:nvPr/>
        </p:nvSpPr>
        <p:spPr>
          <a:xfrm>
            <a:off x="1624230" y="5578174"/>
            <a:ext cx="4317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無償の労働を</a:t>
            </a:r>
            <a:endParaRPr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負担する税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FBA6CF7E-0408-4A15-A816-DE075F104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6192" y="1414899"/>
            <a:ext cx="950897" cy="83837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E4B4E81D-B5ED-4ABA-BF4F-F0126003D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187" y="2867245"/>
            <a:ext cx="1164560" cy="1077218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46DBD512-2225-4545-AE3E-CEFBB35AF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376" y="4472454"/>
            <a:ext cx="1164560" cy="1077218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B396A293-03C0-4A7A-9231-8B05977BC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651" y="5819458"/>
            <a:ext cx="860285" cy="880087"/>
          </a:xfrm>
          <a:prstGeom prst="rect">
            <a:avLst/>
          </a:prstGeom>
        </p:spPr>
      </p:pic>
      <p:sp>
        <p:nvSpPr>
          <p:cNvPr id="5" name="矢印: 右 4">
            <a:extLst>
              <a:ext uri="{FF2B5EF4-FFF2-40B4-BE49-F238E27FC236}">
                <a16:creationId xmlns:a16="http://schemas.microsoft.com/office/drawing/2014/main" id="{01428F4F-E753-4DD0-AB30-42473E91B49D}"/>
              </a:ext>
            </a:extLst>
          </p:cNvPr>
          <p:cNvSpPr/>
          <p:nvPr/>
        </p:nvSpPr>
        <p:spPr>
          <a:xfrm>
            <a:off x="5521878" y="2966663"/>
            <a:ext cx="595902" cy="92467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EA570E5-9106-426F-9D56-D1922AF02066}"/>
              </a:ext>
            </a:extLst>
          </p:cNvPr>
          <p:cNvSpPr txBox="1"/>
          <p:nvPr/>
        </p:nvSpPr>
        <p:spPr>
          <a:xfrm>
            <a:off x="6200940" y="1152923"/>
            <a:ext cx="5808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・定額　予算に応じた課税</a:t>
            </a:r>
          </a:p>
        </p:txBody>
      </p:sp>
      <p:sp>
        <p:nvSpPr>
          <p:cNvPr id="21" name="乗算記号 20">
            <a:extLst>
              <a:ext uri="{FF2B5EF4-FFF2-40B4-BE49-F238E27FC236}">
                <a16:creationId xmlns:a16="http://schemas.microsoft.com/office/drawing/2014/main" id="{7AD0E069-1ABD-4268-906B-BA1FDE1D5F2C}"/>
              </a:ext>
            </a:extLst>
          </p:cNvPr>
          <p:cNvSpPr/>
          <p:nvPr/>
        </p:nvSpPr>
        <p:spPr>
          <a:xfrm>
            <a:off x="6741437" y="943670"/>
            <a:ext cx="974455" cy="1008876"/>
          </a:xfrm>
          <a:prstGeom prst="mathMultiply">
            <a:avLst>
              <a:gd name="adj1" fmla="val 21411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: 塗りつぶしなし 21">
            <a:extLst>
              <a:ext uri="{FF2B5EF4-FFF2-40B4-BE49-F238E27FC236}">
                <a16:creationId xmlns:a16="http://schemas.microsoft.com/office/drawing/2014/main" id="{EBFE7FC7-786E-4448-B114-03F4ACDA1ECE}"/>
              </a:ext>
            </a:extLst>
          </p:cNvPr>
          <p:cNvSpPr/>
          <p:nvPr/>
        </p:nvSpPr>
        <p:spPr>
          <a:xfrm>
            <a:off x="8256389" y="1137523"/>
            <a:ext cx="643627" cy="621169"/>
          </a:xfrm>
          <a:prstGeom prst="donut">
            <a:avLst>
              <a:gd name="adj" fmla="val 26600"/>
            </a:avLst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F397317-F6F0-40A6-BB13-93FE8E7B83DB}"/>
              </a:ext>
            </a:extLst>
          </p:cNvPr>
          <p:cNvSpPr txBox="1"/>
          <p:nvPr/>
        </p:nvSpPr>
        <p:spPr>
          <a:xfrm>
            <a:off x="6200940" y="1886913"/>
            <a:ext cx="5808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・土地面積や生産力に課税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765F2FCD-A2D0-4D62-B55D-F503AEFA8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6599" y="2327884"/>
            <a:ext cx="1053960" cy="1038229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713197A0-B6E3-4C94-93C1-0649B734C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6387" y="2391486"/>
            <a:ext cx="1177576" cy="1038230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BA5555D-8076-4943-A51D-DCA1CA3B19E2}"/>
              </a:ext>
            </a:extLst>
          </p:cNvPr>
          <p:cNvSpPr txBox="1"/>
          <p:nvPr/>
        </p:nvSpPr>
        <p:spPr>
          <a:xfrm>
            <a:off x="6200940" y="3334962"/>
            <a:ext cx="5808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・貨幣納税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7D5A115B-9F90-46D5-9FD4-E950BC84CC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8202" y="2910601"/>
            <a:ext cx="1243802" cy="1226700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56FFE883-7C5F-442A-B39B-7BD8F7644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8665" y="3334962"/>
            <a:ext cx="860285" cy="860285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45A7F8CB-B67D-4736-89A1-A4A43FCE96D7}"/>
              </a:ext>
            </a:extLst>
          </p:cNvPr>
          <p:cNvSpPr txBox="1"/>
          <p:nvPr/>
        </p:nvSpPr>
        <p:spPr>
          <a:xfrm>
            <a:off x="6200940" y="4329003"/>
            <a:ext cx="5808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・夏、秋の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２</a:t>
            </a:r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回課税</a:t>
            </a:r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←　</a:t>
            </a:r>
            <a:r>
              <a:rPr lang="ja-JP" altLang="en-US" sz="36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麦作の普及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により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48C6B7BE-8664-40F4-9300-FFC8AAB71A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3545" y="3924837"/>
            <a:ext cx="934950" cy="1038542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CFE417C8-94E0-4869-9759-6D40AFC012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3692" y="4094744"/>
            <a:ext cx="837526" cy="837526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014027B-C54F-4711-8397-3327D1F8033F}"/>
              </a:ext>
            </a:extLst>
          </p:cNvPr>
          <p:cNvSpPr txBox="1"/>
          <p:nvPr/>
        </p:nvSpPr>
        <p:spPr>
          <a:xfrm>
            <a:off x="6200940" y="5637506"/>
            <a:ext cx="3621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・商人への課税</a:t>
            </a: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1D9C2A8B-B864-47DD-BC65-3FC1C0CE2B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10950" y="5515555"/>
            <a:ext cx="852595" cy="852595"/>
          </a:xfrm>
          <a:prstGeom prst="rect">
            <a:avLst/>
          </a:prstGeom>
        </p:spPr>
      </p:pic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A827A84E-2250-449D-82A0-FD8D831C14B0}"/>
              </a:ext>
            </a:extLst>
          </p:cNvPr>
          <p:cNvSpPr/>
          <p:nvPr/>
        </p:nvSpPr>
        <p:spPr>
          <a:xfrm>
            <a:off x="6091345" y="285513"/>
            <a:ext cx="1935473" cy="7292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44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両税法</a:t>
            </a:r>
            <a:endParaRPr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4B00E4C-B39B-4EC1-903C-81D855613A4C}"/>
              </a:ext>
            </a:extLst>
          </p:cNvPr>
          <p:cNvSpPr txBox="1"/>
          <p:nvPr/>
        </p:nvSpPr>
        <p:spPr>
          <a:xfrm>
            <a:off x="7827763" y="365455"/>
            <a:ext cx="2632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</a:t>
            </a:r>
            <a:r>
              <a:rPr kumimoji="1"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陽炎</a:t>
            </a:r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提案）</a:t>
            </a:r>
          </a:p>
        </p:txBody>
      </p:sp>
    </p:spTree>
    <p:extLst>
      <p:ext uri="{BB962C8B-B14F-4D97-AF65-F5344CB8AC3E}">
        <p14:creationId xmlns:p14="http://schemas.microsoft.com/office/powerpoint/2010/main" val="2813094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BD17A8-4784-4E0D-A3CF-B3C1E69B4905}"/>
              </a:ext>
            </a:extLst>
          </p:cNvPr>
          <p:cNvSpPr/>
          <p:nvPr/>
        </p:nvSpPr>
        <p:spPr>
          <a:xfrm>
            <a:off x="173431" y="997450"/>
            <a:ext cx="4038973" cy="2742343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CE3C6FC-D114-4645-9751-889BA4071DBB}"/>
              </a:ext>
            </a:extLst>
          </p:cNvPr>
          <p:cNvSpPr/>
          <p:nvPr/>
        </p:nvSpPr>
        <p:spPr>
          <a:xfrm>
            <a:off x="173431" y="121127"/>
            <a:ext cx="2456753" cy="7292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4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塩の専売</a:t>
            </a:r>
            <a:endParaRPr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97C3826-2D5A-4144-974C-671311BFB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847" y="997450"/>
            <a:ext cx="1416014" cy="1416014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34E448B-55E5-4B05-8857-0C66554C13FF}"/>
              </a:ext>
            </a:extLst>
          </p:cNvPr>
          <p:cNvSpPr/>
          <p:nvPr/>
        </p:nvSpPr>
        <p:spPr>
          <a:xfrm>
            <a:off x="1416603" y="1960201"/>
            <a:ext cx="648502" cy="5852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塩</a:t>
            </a:r>
            <a:endParaRPr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E57BEF05-2B7D-4A84-AB4E-EF31149781A4}"/>
              </a:ext>
            </a:extLst>
          </p:cNvPr>
          <p:cNvSpPr/>
          <p:nvPr/>
        </p:nvSpPr>
        <p:spPr>
          <a:xfrm>
            <a:off x="2532036" y="1118486"/>
            <a:ext cx="1577627" cy="1134326"/>
          </a:xfrm>
          <a:prstGeom prst="wedgeRectCallout">
            <a:avLst>
              <a:gd name="adj1" fmla="val -80351"/>
              <a:gd name="adj2" fmla="val -1994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お清め保存料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6" name="吹き出し: 上矢印 5">
            <a:extLst>
              <a:ext uri="{FF2B5EF4-FFF2-40B4-BE49-F238E27FC236}">
                <a16:creationId xmlns:a16="http://schemas.microsoft.com/office/drawing/2014/main" id="{B4F41337-1C42-4B4B-B183-5E0F4F006D14}"/>
              </a:ext>
            </a:extLst>
          </p:cNvPr>
          <p:cNvSpPr/>
          <p:nvPr/>
        </p:nvSpPr>
        <p:spPr>
          <a:xfrm>
            <a:off x="339047" y="2613350"/>
            <a:ext cx="2794570" cy="962751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生活必需品</a:t>
            </a:r>
          </a:p>
        </p:txBody>
      </p:sp>
      <p:sp>
        <p:nvSpPr>
          <p:cNvPr id="8" name="吹き出し: 上矢印 7">
            <a:extLst>
              <a:ext uri="{FF2B5EF4-FFF2-40B4-BE49-F238E27FC236}">
                <a16:creationId xmlns:a16="http://schemas.microsoft.com/office/drawing/2014/main" id="{F175DAA8-0D85-424D-94CE-C3751ED164E5}"/>
              </a:ext>
            </a:extLst>
          </p:cNvPr>
          <p:cNvSpPr/>
          <p:nvPr/>
        </p:nvSpPr>
        <p:spPr>
          <a:xfrm>
            <a:off x="173431" y="3807720"/>
            <a:ext cx="4038973" cy="2929153"/>
          </a:xfrm>
          <a:prstGeom prst="upArrowCallout">
            <a:avLst>
              <a:gd name="adj1" fmla="val 18610"/>
              <a:gd name="adj2" fmla="val 20385"/>
              <a:gd name="adj3" fmla="val 19320"/>
              <a:gd name="adj4" fmla="val 73851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唐が販売を独占</a:t>
            </a:r>
            <a:endParaRPr kumimoji="1" lang="en-US" altLang="ja-JP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（専売）</a:t>
            </a:r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599BBAD-48FF-4714-A2FA-037A8C6428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91"/>
          <a:stretch/>
        </p:blipFill>
        <p:spPr>
          <a:xfrm>
            <a:off x="3133617" y="5588910"/>
            <a:ext cx="1017142" cy="1147963"/>
          </a:xfrm>
          <a:prstGeom prst="rect">
            <a:avLst/>
          </a:prstGeom>
        </p:spPr>
      </p:pic>
      <p:sp>
        <p:nvSpPr>
          <p:cNvPr id="10" name="矢印: 右 9">
            <a:extLst>
              <a:ext uri="{FF2B5EF4-FFF2-40B4-BE49-F238E27FC236}">
                <a16:creationId xmlns:a16="http://schemas.microsoft.com/office/drawing/2014/main" id="{0045C6AF-6275-4190-9595-28B5BC3ACD25}"/>
              </a:ext>
            </a:extLst>
          </p:cNvPr>
          <p:cNvSpPr/>
          <p:nvPr/>
        </p:nvSpPr>
        <p:spPr>
          <a:xfrm>
            <a:off x="4294596" y="1478367"/>
            <a:ext cx="3965827" cy="187019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１０倍以上の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4235D7D-1492-4CE8-AF75-F440F63B6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4904" y="1943478"/>
            <a:ext cx="1093041" cy="939972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F25F235-38CF-4898-B915-F0676F10E285}"/>
              </a:ext>
            </a:extLst>
          </p:cNvPr>
          <p:cNvSpPr/>
          <p:nvPr/>
        </p:nvSpPr>
        <p:spPr>
          <a:xfrm>
            <a:off x="8342616" y="226032"/>
            <a:ext cx="3696495" cy="320296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C08C4CB8-0205-4A47-B991-B02FA0AA22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7372" y="301558"/>
            <a:ext cx="1264004" cy="147836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AECB66FD-3348-4C1D-A3BE-E992EEB66C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5867" y="374842"/>
            <a:ext cx="1296189" cy="140508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BEAFAB7-61E8-4050-A208-0CB096DA1669}"/>
              </a:ext>
            </a:extLst>
          </p:cNvPr>
          <p:cNvSpPr/>
          <p:nvPr/>
        </p:nvSpPr>
        <p:spPr>
          <a:xfrm>
            <a:off x="9614070" y="1679992"/>
            <a:ext cx="1100047" cy="5852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民衆</a:t>
            </a:r>
            <a:endParaRPr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6" name="吹き出し: 上矢印 15">
            <a:extLst>
              <a:ext uri="{FF2B5EF4-FFF2-40B4-BE49-F238E27FC236}">
                <a16:creationId xmlns:a16="http://schemas.microsoft.com/office/drawing/2014/main" id="{D562FF84-785D-4A5F-BFEF-737BA3DA62D8}"/>
              </a:ext>
            </a:extLst>
          </p:cNvPr>
          <p:cNvSpPr/>
          <p:nvPr/>
        </p:nvSpPr>
        <p:spPr>
          <a:xfrm>
            <a:off x="9281066" y="2348427"/>
            <a:ext cx="1766053" cy="962751"/>
          </a:xfrm>
          <a:prstGeom prst="upArrowCallou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負担大</a:t>
            </a:r>
          </a:p>
        </p:txBody>
      </p:sp>
      <p:sp>
        <p:nvSpPr>
          <p:cNvPr id="17" name="矢印: 下 16">
            <a:extLst>
              <a:ext uri="{FF2B5EF4-FFF2-40B4-BE49-F238E27FC236}">
                <a16:creationId xmlns:a16="http://schemas.microsoft.com/office/drawing/2014/main" id="{45DA7991-ACA7-4413-B529-B3D30B609113}"/>
              </a:ext>
            </a:extLst>
          </p:cNvPr>
          <p:cNvSpPr/>
          <p:nvPr/>
        </p:nvSpPr>
        <p:spPr>
          <a:xfrm>
            <a:off x="9641195" y="3502284"/>
            <a:ext cx="1099335" cy="568502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矢印: 上カーブ 17">
            <a:extLst>
              <a:ext uri="{FF2B5EF4-FFF2-40B4-BE49-F238E27FC236}">
                <a16:creationId xmlns:a16="http://schemas.microsoft.com/office/drawing/2014/main" id="{B2FB138B-FBB0-4093-95F5-2E319FC2ED35}"/>
              </a:ext>
            </a:extLst>
          </p:cNvPr>
          <p:cNvSpPr/>
          <p:nvPr/>
        </p:nvSpPr>
        <p:spPr>
          <a:xfrm rot="18087129">
            <a:off x="3682706" y="3603598"/>
            <a:ext cx="3294000" cy="1122714"/>
          </a:xfrm>
          <a:prstGeom prst="curved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2448ED4-9B68-45EC-B34A-87A9111744F5}"/>
              </a:ext>
            </a:extLst>
          </p:cNvPr>
          <p:cNvSpPr/>
          <p:nvPr/>
        </p:nvSpPr>
        <p:spPr>
          <a:xfrm>
            <a:off x="7110946" y="4144069"/>
            <a:ext cx="4928166" cy="262929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B0DC504D-1F2F-40B6-A68A-3CC2AF791E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7660" y="4224508"/>
            <a:ext cx="1952914" cy="2414317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EAD91C17-9D51-4DA5-98E5-87D9D2381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8071" y="5178008"/>
            <a:ext cx="708007" cy="708007"/>
          </a:xfrm>
          <a:prstGeom prst="rect">
            <a:avLst/>
          </a:prstGeom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E0416CB3-C62B-4D59-9C0A-DD134B9BED4B}"/>
              </a:ext>
            </a:extLst>
          </p:cNvPr>
          <p:cNvSpPr/>
          <p:nvPr/>
        </p:nvSpPr>
        <p:spPr>
          <a:xfrm>
            <a:off x="9737660" y="6126886"/>
            <a:ext cx="2262856" cy="5852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もと塩商人</a:t>
            </a:r>
          </a:p>
        </p:txBody>
      </p:sp>
      <p:sp>
        <p:nvSpPr>
          <p:cNvPr id="26" name="吹き出し: 四角形 25">
            <a:extLst>
              <a:ext uri="{FF2B5EF4-FFF2-40B4-BE49-F238E27FC236}">
                <a16:creationId xmlns:a16="http://schemas.microsoft.com/office/drawing/2014/main" id="{19D7B8DE-BEEF-45E0-BA15-44A152CFEEC1}"/>
              </a:ext>
            </a:extLst>
          </p:cNvPr>
          <p:cNvSpPr/>
          <p:nvPr/>
        </p:nvSpPr>
        <p:spPr>
          <a:xfrm>
            <a:off x="7430142" y="4454583"/>
            <a:ext cx="2136369" cy="1771555"/>
          </a:xfrm>
          <a:prstGeom prst="wedgeRectCallout">
            <a:avLst>
              <a:gd name="adj1" fmla="val 70176"/>
              <a:gd name="adj2" fmla="val -2342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安価な塩の密売が横行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0953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19"/>
            <a:ext cx="11711545" cy="67385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5" y="60661"/>
            <a:ext cx="441910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安史の乱と社会変化</a:t>
            </a:r>
            <a:endParaRPr lang="ja-JP" altLang="en-US" sz="3600" b="1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8B34439-5A60-47CE-842D-066A091949D5}"/>
              </a:ext>
            </a:extLst>
          </p:cNvPr>
          <p:cNvSpPr txBox="1"/>
          <p:nvPr/>
        </p:nvSpPr>
        <p:spPr>
          <a:xfrm>
            <a:off x="340521" y="817094"/>
            <a:ext cx="1899245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開元の治</a:t>
            </a:r>
            <a:endParaRPr lang="en-US" altLang="ja-JP" sz="320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4449B46-B631-4E0A-A117-5763BE263D6F}"/>
              </a:ext>
            </a:extLst>
          </p:cNvPr>
          <p:cNvSpPr/>
          <p:nvPr/>
        </p:nvSpPr>
        <p:spPr>
          <a:xfrm>
            <a:off x="361574" y="1437889"/>
            <a:ext cx="10983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玄宗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←　混乱を収拾し、制度改革</a:t>
            </a:r>
            <a:endParaRPr lang="ja-JP" altLang="en-US" sz="3200" dirty="0">
              <a:solidFill>
                <a:srgbClr val="00B0F0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606A386-096F-449D-8AD6-36E541F811FC}"/>
              </a:ext>
            </a:extLst>
          </p:cNvPr>
          <p:cNvSpPr/>
          <p:nvPr/>
        </p:nvSpPr>
        <p:spPr>
          <a:xfrm>
            <a:off x="923328" y="1958293"/>
            <a:ext cx="3607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・律令制の再整備</a:t>
            </a:r>
            <a:endParaRPr lang="ja-JP" altLang="en-US" sz="32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D1F3D25-18F8-4864-A7D5-42A9F817F1AB}"/>
              </a:ext>
            </a:extLst>
          </p:cNvPr>
          <p:cNvSpPr txBox="1"/>
          <p:nvPr/>
        </p:nvSpPr>
        <p:spPr>
          <a:xfrm>
            <a:off x="340521" y="3122603"/>
            <a:ext cx="1823992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安史の乱</a:t>
            </a:r>
            <a:endParaRPr lang="en-US" altLang="ja-JP" sz="320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DC02D54-EA24-4E85-AB18-6F45E46032ED}"/>
              </a:ext>
            </a:extLst>
          </p:cNvPr>
          <p:cNvSpPr/>
          <p:nvPr/>
        </p:nvSpPr>
        <p:spPr>
          <a:xfrm>
            <a:off x="361573" y="3791386"/>
            <a:ext cx="89468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・節度使の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安禄山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と武将の</a:t>
            </a:r>
            <a:r>
              <a:rPr lang="ja-JP" altLang="en-US" sz="3200" b="1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史思明</a:t>
            </a:r>
            <a:r>
              <a:rPr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が中心の反乱</a:t>
            </a:r>
            <a:endParaRPr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BCCD738-86C3-4A07-819C-A83C48759388}"/>
              </a:ext>
            </a:extLst>
          </p:cNvPr>
          <p:cNvSpPr/>
          <p:nvPr/>
        </p:nvSpPr>
        <p:spPr>
          <a:xfrm>
            <a:off x="5432952" y="4314730"/>
            <a:ext cx="61083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ウイグル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の援助により鎮圧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8AB04F2-D038-4799-8A56-C3497C136F0B}"/>
              </a:ext>
            </a:extLst>
          </p:cNvPr>
          <p:cNvSpPr/>
          <p:nvPr/>
        </p:nvSpPr>
        <p:spPr>
          <a:xfrm>
            <a:off x="361573" y="5112082"/>
            <a:ext cx="51761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・節度使の軍閥化（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藩鎮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</a:t>
            </a:r>
            <a:endParaRPr lang="ja-JP" altLang="en-US" sz="3200" dirty="0">
              <a:solidFill>
                <a:srgbClr val="00B0F0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059993B-ACE0-4E26-9552-904D9CE4A70F}"/>
              </a:ext>
            </a:extLst>
          </p:cNvPr>
          <p:cNvSpPr/>
          <p:nvPr/>
        </p:nvSpPr>
        <p:spPr>
          <a:xfrm>
            <a:off x="4287074" y="1960576"/>
            <a:ext cx="3607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・逃戸の再登録</a:t>
            </a:r>
            <a:endParaRPr lang="ja-JP" altLang="en-US" sz="3200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278675F-8E17-4F8D-A709-76B0BB5133CE}"/>
              </a:ext>
            </a:extLst>
          </p:cNvPr>
          <p:cNvSpPr/>
          <p:nvPr/>
        </p:nvSpPr>
        <p:spPr>
          <a:xfrm>
            <a:off x="7280243" y="1954734"/>
            <a:ext cx="42610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募兵制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（傭兵制度）</a:t>
            </a:r>
            <a:endParaRPr lang="ja-JP" altLang="en-US" sz="3200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3507966E-0288-48C7-A773-55E9D81BDBFB}"/>
              </a:ext>
            </a:extLst>
          </p:cNvPr>
          <p:cNvSpPr/>
          <p:nvPr/>
        </p:nvSpPr>
        <p:spPr>
          <a:xfrm>
            <a:off x="923328" y="2492319"/>
            <a:ext cx="6050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節度使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（辺境地の統治委任）</a:t>
            </a:r>
            <a:endParaRPr lang="ja-JP" altLang="en-US" sz="3200" dirty="0"/>
          </a:p>
        </p:txBody>
      </p:sp>
      <p:sp>
        <p:nvSpPr>
          <p:cNvPr id="4" name="大かっこ 3">
            <a:extLst>
              <a:ext uri="{FF2B5EF4-FFF2-40B4-BE49-F238E27FC236}">
                <a16:creationId xmlns:a16="http://schemas.microsoft.com/office/drawing/2014/main" id="{341A9A71-C63C-4EB8-9E79-B131CD2F3AA7}"/>
              </a:ext>
            </a:extLst>
          </p:cNvPr>
          <p:cNvSpPr/>
          <p:nvPr/>
        </p:nvSpPr>
        <p:spPr>
          <a:xfrm>
            <a:off x="923328" y="1954734"/>
            <a:ext cx="10421612" cy="1082855"/>
          </a:xfrm>
          <a:prstGeom prst="bracketPair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F598486-802C-4100-B965-32B2231228FE}"/>
              </a:ext>
            </a:extLst>
          </p:cNvPr>
          <p:cNvSpPr txBox="1"/>
          <p:nvPr/>
        </p:nvSpPr>
        <p:spPr>
          <a:xfrm>
            <a:off x="340520" y="4440965"/>
            <a:ext cx="4498607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安史の乱後の社会変化</a:t>
            </a:r>
            <a:endParaRPr lang="en-US" altLang="ja-JP" sz="32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323446AF-1B4E-4070-8F11-3AEF219A560E}"/>
              </a:ext>
            </a:extLst>
          </p:cNvPr>
          <p:cNvSpPr/>
          <p:nvPr/>
        </p:nvSpPr>
        <p:spPr>
          <a:xfrm>
            <a:off x="361571" y="5633092"/>
            <a:ext cx="11350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両税法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麦作の普及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で夏・秋の２回課税、資産別課税</a:t>
            </a:r>
            <a:endParaRPr lang="ja-JP" altLang="en-US" sz="3200" dirty="0">
              <a:solidFill>
                <a:srgbClr val="00B0F0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BD1FFC2C-789E-447B-A9F7-C78C8C65C037}"/>
              </a:ext>
            </a:extLst>
          </p:cNvPr>
          <p:cNvSpPr/>
          <p:nvPr/>
        </p:nvSpPr>
        <p:spPr>
          <a:xfrm>
            <a:off x="361571" y="6154102"/>
            <a:ext cx="9748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・塩の専売・・・塩の密売が横行</a:t>
            </a:r>
            <a:endParaRPr lang="ja-JP" altLang="en-US" sz="3200" dirty="0">
              <a:solidFill>
                <a:srgbClr val="00B0F0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98EA5F4A-21E1-48A6-9B36-824EA8284247}"/>
              </a:ext>
            </a:extLst>
          </p:cNvPr>
          <p:cNvSpPr/>
          <p:nvPr/>
        </p:nvSpPr>
        <p:spPr>
          <a:xfrm>
            <a:off x="7457704" y="1428713"/>
            <a:ext cx="31931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※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愛妃は</a:t>
            </a:r>
            <a:r>
              <a:rPr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楊貴妃</a:t>
            </a: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2E97B23-66F0-4E23-A3E4-F54B97DD5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2755"/>
            <a:ext cx="12214579" cy="5142981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4E7183DF-C761-431C-A82F-5A87689C7743}"/>
              </a:ext>
            </a:extLst>
          </p:cNvPr>
          <p:cNvSpPr/>
          <p:nvPr/>
        </p:nvSpPr>
        <p:spPr>
          <a:xfrm>
            <a:off x="7058346" y="2137024"/>
            <a:ext cx="972620" cy="19109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今回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2D5AA83-D5F2-409A-90D1-88E3CCF42547}"/>
              </a:ext>
            </a:extLst>
          </p:cNvPr>
          <p:cNvSpPr txBox="1"/>
          <p:nvPr/>
        </p:nvSpPr>
        <p:spPr>
          <a:xfrm>
            <a:off x="8030966" y="6005245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3596347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5A7A7C2-2BB4-454B-B6D8-661FB4CACE31}"/>
              </a:ext>
            </a:extLst>
          </p:cNvPr>
          <p:cNvSpPr/>
          <p:nvPr/>
        </p:nvSpPr>
        <p:spPr>
          <a:xfrm>
            <a:off x="0" y="0"/>
            <a:ext cx="7366571" cy="560969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D3C8A4A-F706-475E-9BC0-4A224EEC7C5A}"/>
              </a:ext>
            </a:extLst>
          </p:cNvPr>
          <p:cNvSpPr/>
          <p:nvPr/>
        </p:nvSpPr>
        <p:spPr>
          <a:xfrm>
            <a:off x="102741" y="166954"/>
            <a:ext cx="2650733" cy="527064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周の建国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C05D19F-09D7-4669-B690-21D0D8283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57" y="1101903"/>
            <a:ext cx="1854485" cy="1854485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5E6FD59-A9CC-4E4E-BEA2-640BF53424A2}"/>
              </a:ext>
            </a:extLst>
          </p:cNvPr>
          <p:cNvSpPr/>
          <p:nvPr/>
        </p:nvSpPr>
        <p:spPr>
          <a:xfrm>
            <a:off x="520557" y="2956388"/>
            <a:ext cx="1859624" cy="6768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武則天</a:t>
            </a:r>
          </a:p>
        </p:txBody>
      </p:sp>
      <p:sp>
        <p:nvSpPr>
          <p:cNvPr id="5" name="吹き出し: 上矢印 4">
            <a:extLst>
              <a:ext uri="{FF2B5EF4-FFF2-40B4-BE49-F238E27FC236}">
                <a16:creationId xmlns:a16="http://schemas.microsoft.com/office/drawing/2014/main" id="{7FF06B79-749E-4BF4-8A4D-199A77BEB73B}"/>
              </a:ext>
            </a:extLst>
          </p:cNvPr>
          <p:cNvSpPr/>
          <p:nvPr/>
        </p:nvSpPr>
        <p:spPr>
          <a:xfrm>
            <a:off x="271407" y="3659205"/>
            <a:ext cx="2352783" cy="1717711"/>
          </a:xfrm>
          <a:prstGeom prst="upArrowCallout">
            <a:avLst/>
          </a:prstGeom>
          <a:solidFill>
            <a:srgbClr val="FF0066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皇后から皇帝に</a:t>
            </a:r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FFA704AB-BF5D-41A3-B1C0-32AE05C590F5}"/>
              </a:ext>
            </a:extLst>
          </p:cNvPr>
          <p:cNvSpPr/>
          <p:nvPr/>
        </p:nvSpPr>
        <p:spPr>
          <a:xfrm>
            <a:off x="2917861" y="2139592"/>
            <a:ext cx="1623317" cy="132536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死後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2394690-A565-4C6C-B1AE-6DD7019CC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290" y="3181984"/>
            <a:ext cx="725768" cy="1353413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1A2AA6F-63CF-40E3-9379-E0CB0291451A}"/>
              </a:ext>
            </a:extLst>
          </p:cNvPr>
          <p:cNvSpPr/>
          <p:nvPr/>
        </p:nvSpPr>
        <p:spPr>
          <a:xfrm>
            <a:off x="4599400" y="166954"/>
            <a:ext cx="2650733" cy="527064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唐の混乱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7524553-B86A-4F2D-AC59-30B3D4080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735" y="850828"/>
            <a:ext cx="1792208" cy="2825714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9573B2C-6E21-4654-8C33-384265F63301}"/>
              </a:ext>
            </a:extLst>
          </p:cNvPr>
          <p:cNvSpPr/>
          <p:nvPr/>
        </p:nvSpPr>
        <p:spPr>
          <a:xfrm>
            <a:off x="5028027" y="2954140"/>
            <a:ext cx="1859624" cy="6768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b="1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韋后</a:t>
            </a:r>
            <a:endParaRPr kumimoji="1" lang="ja-JP" altLang="en-US" sz="4400" dirty="0">
              <a:solidFill>
                <a:srgbClr val="00B0F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2" name="吹き出し: 上矢印 11">
            <a:extLst>
              <a:ext uri="{FF2B5EF4-FFF2-40B4-BE49-F238E27FC236}">
                <a16:creationId xmlns:a16="http://schemas.microsoft.com/office/drawing/2014/main" id="{119B0E8B-29D9-4F71-85C7-5DCCFE524C4E}"/>
              </a:ext>
            </a:extLst>
          </p:cNvPr>
          <p:cNvSpPr/>
          <p:nvPr/>
        </p:nvSpPr>
        <p:spPr>
          <a:xfrm>
            <a:off x="4661312" y="3630950"/>
            <a:ext cx="2526908" cy="1717711"/>
          </a:xfrm>
          <a:prstGeom prst="upArrowCallou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皇帝を毒殺</a:t>
            </a:r>
            <a:endParaRPr kumimoji="1" lang="en-US" altLang="ja-JP" sz="3600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実権掌握</a:t>
            </a:r>
            <a:endParaRPr kumimoji="1" lang="ja-JP" altLang="en-US" sz="3600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3" name="吹き出し: 上矢印 12">
            <a:extLst>
              <a:ext uri="{FF2B5EF4-FFF2-40B4-BE49-F238E27FC236}">
                <a16:creationId xmlns:a16="http://schemas.microsoft.com/office/drawing/2014/main" id="{028709B2-AD8A-4E57-AD15-2A5016A61585}"/>
              </a:ext>
            </a:extLst>
          </p:cNvPr>
          <p:cNvSpPr/>
          <p:nvPr/>
        </p:nvSpPr>
        <p:spPr>
          <a:xfrm>
            <a:off x="2279532" y="5650338"/>
            <a:ext cx="2509283" cy="1134815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4400" b="1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武韋の禍</a:t>
            </a:r>
            <a:endParaRPr kumimoji="1" lang="ja-JP" altLang="en-US" sz="4400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E8DE592F-EFE2-4DC6-A060-1EC358781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1246" y="5495831"/>
            <a:ext cx="1403520" cy="1307693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2D5B2CEF-8E50-4830-A9F1-6235C05A355C}"/>
              </a:ext>
            </a:extLst>
          </p:cNvPr>
          <p:cNvSpPr/>
          <p:nvPr/>
        </p:nvSpPr>
        <p:spPr>
          <a:xfrm>
            <a:off x="9195370" y="166954"/>
            <a:ext cx="2650733" cy="527064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混乱の収拾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C241E458-02BB-444F-8003-8100BC8C7A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3493" y="824679"/>
            <a:ext cx="1854485" cy="2357305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FA17F759-BC41-4C8C-AD77-62BC2A7F9F78}"/>
              </a:ext>
            </a:extLst>
          </p:cNvPr>
          <p:cNvSpPr/>
          <p:nvPr/>
        </p:nvSpPr>
        <p:spPr>
          <a:xfrm>
            <a:off x="9593493" y="2954140"/>
            <a:ext cx="1859624" cy="6768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玄宗</a:t>
            </a:r>
            <a:endParaRPr kumimoji="1" lang="ja-JP" altLang="en-US" sz="4400" dirty="0">
              <a:solidFill>
                <a:srgbClr val="00B0F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2" name="矢印: 右 21">
            <a:extLst>
              <a:ext uri="{FF2B5EF4-FFF2-40B4-BE49-F238E27FC236}">
                <a16:creationId xmlns:a16="http://schemas.microsoft.com/office/drawing/2014/main" id="{E07D968D-AA00-40B1-86D4-2C25486A1203}"/>
              </a:ext>
            </a:extLst>
          </p:cNvPr>
          <p:cNvSpPr/>
          <p:nvPr/>
        </p:nvSpPr>
        <p:spPr>
          <a:xfrm>
            <a:off x="7469312" y="2139913"/>
            <a:ext cx="1623317" cy="132536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0" name="矢印: 下カーブ 19">
            <a:extLst>
              <a:ext uri="{FF2B5EF4-FFF2-40B4-BE49-F238E27FC236}">
                <a16:creationId xmlns:a16="http://schemas.microsoft.com/office/drawing/2014/main" id="{DAFCF334-68EE-4B03-9E82-37840EEA8913}"/>
              </a:ext>
            </a:extLst>
          </p:cNvPr>
          <p:cNvSpPr/>
          <p:nvPr/>
        </p:nvSpPr>
        <p:spPr>
          <a:xfrm flipH="1">
            <a:off x="6236413" y="1006545"/>
            <a:ext cx="3708698" cy="1070439"/>
          </a:xfrm>
          <a:prstGeom prst="curved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D095230-F2EC-4258-8C34-323BF3284CD1}"/>
              </a:ext>
            </a:extLst>
          </p:cNvPr>
          <p:cNvSpPr/>
          <p:nvPr/>
        </p:nvSpPr>
        <p:spPr>
          <a:xfrm>
            <a:off x="7049352" y="831888"/>
            <a:ext cx="2345079" cy="59943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クーデター</a:t>
            </a:r>
            <a:endParaRPr kumimoji="1" lang="ja-JP" altLang="en-US" sz="3200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5" name="吹き出し: 上矢印 24">
            <a:extLst>
              <a:ext uri="{FF2B5EF4-FFF2-40B4-BE49-F238E27FC236}">
                <a16:creationId xmlns:a16="http://schemas.microsoft.com/office/drawing/2014/main" id="{013A47C1-C632-4F9D-8B65-00CD89994806}"/>
              </a:ext>
            </a:extLst>
          </p:cNvPr>
          <p:cNvSpPr/>
          <p:nvPr/>
        </p:nvSpPr>
        <p:spPr>
          <a:xfrm>
            <a:off x="9257281" y="3671225"/>
            <a:ext cx="2526908" cy="1070439"/>
          </a:xfrm>
          <a:prstGeom prst="upArrowCallou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開元の治</a:t>
            </a:r>
          </a:p>
        </p:txBody>
      </p:sp>
      <p:sp>
        <p:nvSpPr>
          <p:cNvPr id="23" name="吹き出し: 四角形 22">
            <a:extLst>
              <a:ext uri="{FF2B5EF4-FFF2-40B4-BE49-F238E27FC236}">
                <a16:creationId xmlns:a16="http://schemas.microsoft.com/office/drawing/2014/main" id="{BEEEB4BB-178C-448A-9EF4-94C371BB8C85}"/>
              </a:ext>
            </a:extLst>
          </p:cNvPr>
          <p:cNvSpPr/>
          <p:nvPr/>
        </p:nvSpPr>
        <p:spPr>
          <a:xfrm>
            <a:off x="6096000" y="6054017"/>
            <a:ext cx="4494028" cy="563776"/>
          </a:xfrm>
          <a:prstGeom prst="wedgeRectCallout">
            <a:avLst>
              <a:gd name="adj1" fmla="val -57742"/>
              <a:gd name="adj2" fmla="val 21009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女性蔑視のニュアンス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5F219AFF-4449-4A93-A6FB-42096090B0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5349" y="5545521"/>
            <a:ext cx="991826" cy="109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47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8FA4A89-B167-4734-B17A-00E62674D68A}"/>
              </a:ext>
            </a:extLst>
          </p:cNvPr>
          <p:cNvSpPr/>
          <p:nvPr/>
        </p:nvSpPr>
        <p:spPr>
          <a:xfrm>
            <a:off x="114995" y="143345"/>
            <a:ext cx="109833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なぜ玄宗の治世に改革が必要になったのか？</a:t>
            </a:r>
            <a:endParaRPr lang="ja-JP" altLang="en-US" sz="4000" dirty="0">
              <a:solidFill>
                <a:srgbClr val="00B0F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7607421-2EEE-4A31-BE21-4767DA85C335}"/>
              </a:ext>
            </a:extLst>
          </p:cNvPr>
          <p:cNvSpPr/>
          <p:nvPr/>
        </p:nvSpPr>
        <p:spPr>
          <a:xfrm>
            <a:off x="717477" y="951616"/>
            <a:ext cx="3174039" cy="218499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約</a:t>
            </a:r>
            <a:r>
              <a:rPr lang="en-US" altLang="ja-JP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1,300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万人</a:t>
            </a:r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992EC0D-D092-447D-9EED-2DCDB2A0041D}"/>
              </a:ext>
            </a:extLst>
          </p:cNvPr>
          <p:cNvSpPr/>
          <p:nvPr/>
        </p:nvSpPr>
        <p:spPr>
          <a:xfrm>
            <a:off x="717478" y="962248"/>
            <a:ext cx="2046987" cy="6539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太宗</a:t>
            </a:r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時代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8FB22CA-4321-4FD0-AA97-6837268CC83A}"/>
              </a:ext>
            </a:extLst>
          </p:cNvPr>
          <p:cNvSpPr/>
          <p:nvPr/>
        </p:nvSpPr>
        <p:spPr>
          <a:xfrm>
            <a:off x="717477" y="3236991"/>
            <a:ext cx="6810374" cy="3477666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約</a:t>
            </a:r>
            <a:r>
              <a:rPr lang="en-US" altLang="ja-JP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4000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万人以上</a:t>
            </a:r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AC3B1FF-88FF-45FB-AADF-914D09FC51D3}"/>
              </a:ext>
            </a:extLst>
          </p:cNvPr>
          <p:cNvSpPr/>
          <p:nvPr/>
        </p:nvSpPr>
        <p:spPr>
          <a:xfrm>
            <a:off x="717478" y="3236990"/>
            <a:ext cx="2046987" cy="6768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玄宗</a:t>
            </a:r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時代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2E0F70D8-2C18-408A-B6B3-25E479E52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411" y="1616150"/>
            <a:ext cx="653105" cy="111641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24F9012-3DF7-49C7-BBE3-88DA4387C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206" y="4569257"/>
            <a:ext cx="653105" cy="111641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D94914A-4EB2-4B3E-9170-7C76446C6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758" y="4569257"/>
            <a:ext cx="653105" cy="111641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88811F5-E5E4-4107-BC4E-60B079C2E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9310" y="4569257"/>
            <a:ext cx="653105" cy="111641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358DFBCA-F287-4FC3-AB57-459361D9E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5862" y="4569257"/>
            <a:ext cx="653105" cy="1116419"/>
          </a:xfrm>
          <a:prstGeom prst="rect">
            <a:avLst/>
          </a:prstGeom>
        </p:spPr>
      </p:pic>
      <p:sp>
        <p:nvSpPr>
          <p:cNvPr id="16" name="矢印: 左カーブ 15">
            <a:extLst>
              <a:ext uri="{FF2B5EF4-FFF2-40B4-BE49-F238E27FC236}">
                <a16:creationId xmlns:a16="http://schemas.microsoft.com/office/drawing/2014/main" id="{FF631058-BBD4-4B3E-B595-39F7A584D6BD}"/>
              </a:ext>
            </a:extLst>
          </p:cNvPr>
          <p:cNvSpPr/>
          <p:nvPr/>
        </p:nvSpPr>
        <p:spPr>
          <a:xfrm rot="20366678">
            <a:off x="4148699" y="1034543"/>
            <a:ext cx="1265414" cy="2950423"/>
          </a:xfrm>
          <a:prstGeom prst="curved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F6243D2A-6305-494A-BA00-AFA6EB56C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167" y="851231"/>
            <a:ext cx="1098144" cy="1098144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C2553510-7FBF-4B5E-8C34-DE6AAFD7C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262" y="3471113"/>
            <a:ext cx="1098144" cy="1098144"/>
          </a:xfrm>
          <a:prstGeom prst="rect">
            <a:avLst/>
          </a:prstGeom>
        </p:spPr>
      </p:pic>
      <p:sp>
        <p:nvSpPr>
          <p:cNvPr id="19" name="乗算記号 18">
            <a:extLst>
              <a:ext uri="{FF2B5EF4-FFF2-40B4-BE49-F238E27FC236}">
                <a16:creationId xmlns:a16="http://schemas.microsoft.com/office/drawing/2014/main" id="{573D95C0-76D4-4447-9030-5E04623661F6}"/>
              </a:ext>
            </a:extLst>
          </p:cNvPr>
          <p:cNvSpPr/>
          <p:nvPr/>
        </p:nvSpPr>
        <p:spPr>
          <a:xfrm>
            <a:off x="3071396" y="3136606"/>
            <a:ext cx="1092098" cy="1098145"/>
          </a:xfrm>
          <a:prstGeom prst="mathMultiply">
            <a:avLst/>
          </a:prstGeom>
          <a:solidFill>
            <a:schemeClr val="accen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吹き出し: 四角形 19">
            <a:extLst>
              <a:ext uri="{FF2B5EF4-FFF2-40B4-BE49-F238E27FC236}">
                <a16:creationId xmlns:a16="http://schemas.microsoft.com/office/drawing/2014/main" id="{9C7D86F1-83F7-4790-917C-E2FDE2FF172C}"/>
              </a:ext>
            </a:extLst>
          </p:cNvPr>
          <p:cNvSpPr/>
          <p:nvPr/>
        </p:nvSpPr>
        <p:spPr>
          <a:xfrm>
            <a:off x="5741902" y="2777953"/>
            <a:ext cx="2746445" cy="1594883"/>
          </a:xfrm>
          <a:prstGeom prst="wedgeRectCallout">
            <a:avLst>
              <a:gd name="adj1" fmla="val -72661"/>
              <a:gd name="adj2" fmla="val 2799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元来の律令では人口増加で対応できない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0E2084D1-8DD3-4814-9965-7C8D04EEC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6592" y="2777953"/>
            <a:ext cx="1528962" cy="1701209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C3FD7ABE-4913-4A72-8F8E-2597F4649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478" y="5243403"/>
            <a:ext cx="1098144" cy="1098144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73E2BBA5-2A74-46C0-BFFA-87D305DA25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2742" y="5375438"/>
            <a:ext cx="1006634" cy="1098146"/>
          </a:xfrm>
          <a:prstGeom prst="rect">
            <a:avLst/>
          </a:prstGeom>
        </p:spPr>
      </p:pic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6ED02861-E845-4AA7-9BA4-5DC1D0A90DB2}"/>
              </a:ext>
            </a:extLst>
          </p:cNvPr>
          <p:cNvSpPr/>
          <p:nvPr/>
        </p:nvSpPr>
        <p:spPr>
          <a:xfrm>
            <a:off x="4805640" y="6131417"/>
            <a:ext cx="1006634" cy="5513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玄宗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9AC311C9-34B7-4678-8D21-359CE81AAE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3534" y="4831874"/>
            <a:ext cx="1831419" cy="1831419"/>
          </a:xfrm>
          <a:prstGeom prst="rect">
            <a:avLst/>
          </a:prstGeom>
        </p:spPr>
      </p:pic>
      <p:sp>
        <p:nvSpPr>
          <p:cNvPr id="26" name="吹き出し: 四角形 25">
            <a:extLst>
              <a:ext uri="{FF2B5EF4-FFF2-40B4-BE49-F238E27FC236}">
                <a16:creationId xmlns:a16="http://schemas.microsoft.com/office/drawing/2014/main" id="{EA04AE91-F7A7-40BA-BD13-CE78F4D0BF81}"/>
              </a:ext>
            </a:extLst>
          </p:cNvPr>
          <p:cNvSpPr/>
          <p:nvPr/>
        </p:nvSpPr>
        <p:spPr>
          <a:xfrm>
            <a:off x="8118970" y="4688490"/>
            <a:ext cx="2746445" cy="1594883"/>
          </a:xfrm>
          <a:prstGeom prst="wedgeRectCallout">
            <a:avLst>
              <a:gd name="adj1" fmla="val -76532"/>
              <a:gd name="adj2" fmla="val 2199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律令を再整備して対応する必要があった</a:t>
            </a:r>
          </a:p>
        </p:txBody>
      </p:sp>
    </p:spTree>
    <p:extLst>
      <p:ext uri="{BB962C8B-B14F-4D97-AF65-F5344CB8AC3E}">
        <p14:creationId xmlns:p14="http://schemas.microsoft.com/office/powerpoint/2010/main" val="2861949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B563C17-02EF-4C7D-8645-516BAC3CC784}"/>
              </a:ext>
            </a:extLst>
          </p:cNvPr>
          <p:cNvSpPr/>
          <p:nvPr/>
        </p:nvSpPr>
        <p:spPr>
          <a:xfrm>
            <a:off x="133204" y="2433047"/>
            <a:ext cx="1859622" cy="17774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均田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E25DC29-0145-4F6B-BEB6-39557EFE0C1A}"/>
              </a:ext>
            </a:extLst>
          </p:cNvPr>
          <p:cNvSpPr/>
          <p:nvPr/>
        </p:nvSpPr>
        <p:spPr>
          <a:xfrm>
            <a:off x="133204" y="4210476"/>
            <a:ext cx="1859622" cy="17774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均田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12F12FE-4197-4B8E-899D-C80711A5DB6F}"/>
              </a:ext>
            </a:extLst>
          </p:cNvPr>
          <p:cNvSpPr/>
          <p:nvPr/>
        </p:nvSpPr>
        <p:spPr>
          <a:xfrm>
            <a:off x="1992826" y="2433047"/>
            <a:ext cx="1859622" cy="17774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均田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D34B359-A352-4410-AD30-D9D0171A22AF}"/>
              </a:ext>
            </a:extLst>
          </p:cNvPr>
          <p:cNvSpPr/>
          <p:nvPr/>
        </p:nvSpPr>
        <p:spPr>
          <a:xfrm>
            <a:off x="1992826" y="4210476"/>
            <a:ext cx="1859622" cy="17774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均田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9F3D391-209E-451F-A709-06A62AD8AE61}"/>
              </a:ext>
            </a:extLst>
          </p:cNvPr>
          <p:cNvSpPr/>
          <p:nvPr/>
        </p:nvSpPr>
        <p:spPr>
          <a:xfrm>
            <a:off x="3852448" y="2433047"/>
            <a:ext cx="1859622" cy="18222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B0DAD0EB-536A-4E63-BDA1-585918A1D7A3}"/>
              </a:ext>
            </a:extLst>
          </p:cNvPr>
          <p:cNvSpPr/>
          <p:nvPr/>
        </p:nvSpPr>
        <p:spPr>
          <a:xfrm>
            <a:off x="2871266" y="2830528"/>
            <a:ext cx="1962364" cy="119694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逃亡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D0071CB-E7F4-4396-B311-11AC58F6E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798" y="2616056"/>
            <a:ext cx="1190649" cy="1381874"/>
          </a:xfrm>
          <a:prstGeom prst="rect">
            <a:avLst/>
          </a:prstGeom>
        </p:spPr>
      </p:pic>
      <p:sp>
        <p:nvSpPr>
          <p:cNvPr id="10" name="矢印: 右 9">
            <a:extLst>
              <a:ext uri="{FF2B5EF4-FFF2-40B4-BE49-F238E27FC236}">
                <a16:creationId xmlns:a16="http://schemas.microsoft.com/office/drawing/2014/main" id="{AA68F929-FE72-4348-8F0D-021D501D3467}"/>
              </a:ext>
            </a:extLst>
          </p:cNvPr>
          <p:cNvSpPr/>
          <p:nvPr/>
        </p:nvSpPr>
        <p:spPr>
          <a:xfrm>
            <a:off x="5761059" y="3634962"/>
            <a:ext cx="500332" cy="115102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D3A1769-30CA-4ED1-950F-14DCE2C95756}"/>
              </a:ext>
            </a:extLst>
          </p:cNvPr>
          <p:cNvSpPr/>
          <p:nvPr/>
        </p:nvSpPr>
        <p:spPr>
          <a:xfrm>
            <a:off x="6310380" y="2433047"/>
            <a:ext cx="1859622" cy="17774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均田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D83B3B3-D643-48A1-B5B3-E0A06FDC069C}"/>
              </a:ext>
            </a:extLst>
          </p:cNvPr>
          <p:cNvSpPr/>
          <p:nvPr/>
        </p:nvSpPr>
        <p:spPr>
          <a:xfrm>
            <a:off x="6310380" y="4210476"/>
            <a:ext cx="1859622" cy="17774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均田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A6FE5BE-A6BE-411C-BFE7-EA7DEDA41A99}"/>
              </a:ext>
            </a:extLst>
          </p:cNvPr>
          <p:cNvSpPr/>
          <p:nvPr/>
        </p:nvSpPr>
        <p:spPr>
          <a:xfrm>
            <a:off x="8170002" y="2433047"/>
            <a:ext cx="1859622" cy="17774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均田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E5347DE-FB05-48A4-BE6C-AE6FD9F29722}"/>
              </a:ext>
            </a:extLst>
          </p:cNvPr>
          <p:cNvSpPr/>
          <p:nvPr/>
        </p:nvSpPr>
        <p:spPr>
          <a:xfrm>
            <a:off x="8170002" y="4210476"/>
            <a:ext cx="1859622" cy="17774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均田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3C900E5-560D-429B-8C6E-945CCD5E2693}"/>
              </a:ext>
            </a:extLst>
          </p:cNvPr>
          <p:cNvSpPr/>
          <p:nvPr/>
        </p:nvSpPr>
        <p:spPr>
          <a:xfrm>
            <a:off x="10029624" y="2433047"/>
            <a:ext cx="1859622" cy="17774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734CDA25-8084-416E-9C54-57C40C69E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9583" y="2616056"/>
            <a:ext cx="1331802" cy="1331802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7FB2027-7BC2-4C36-B4A3-0D40D4F5DF66}"/>
              </a:ext>
            </a:extLst>
          </p:cNvPr>
          <p:cNvSpPr/>
          <p:nvPr/>
        </p:nvSpPr>
        <p:spPr>
          <a:xfrm>
            <a:off x="133204" y="188459"/>
            <a:ext cx="4761245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逃戸の再登録制度</a:t>
            </a:r>
          </a:p>
        </p:txBody>
      </p:sp>
      <p:sp>
        <p:nvSpPr>
          <p:cNvPr id="21" name="吹き出し: 四角形 20">
            <a:extLst>
              <a:ext uri="{FF2B5EF4-FFF2-40B4-BE49-F238E27FC236}">
                <a16:creationId xmlns:a16="http://schemas.microsoft.com/office/drawing/2014/main" id="{65D41F5B-FA5E-4E71-970C-BDD807436BDA}"/>
              </a:ext>
            </a:extLst>
          </p:cNvPr>
          <p:cNvSpPr/>
          <p:nvPr/>
        </p:nvSpPr>
        <p:spPr>
          <a:xfrm>
            <a:off x="7506586" y="770713"/>
            <a:ext cx="4267273" cy="1295309"/>
          </a:xfrm>
          <a:prstGeom prst="wedgeRectCallout">
            <a:avLst>
              <a:gd name="adj1" fmla="val 27623"/>
              <a:gd name="adj2" fmla="val 10020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逃亡先で再登録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軽税のみ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177ED874-5F62-4424-95B4-A7AEB986B2DC}"/>
              </a:ext>
            </a:extLst>
          </p:cNvPr>
          <p:cNvSpPr/>
          <p:nvPr/>
        </p:nvSpPr>
        <p:spPr>
          <a:xfrm>
            <a:off x="2464948" y="3622105"/>
            <a:ext cx="1018120" cy="5588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逃戸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0816C868-5EBC-4A3C-B5EF-78084669F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2090" y="553323"/>
            <a:ext cx="981769" cy="104722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B42F5D8C-3CF2-4AC4-8413-3CEE56597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2425" y="1350754"/>
            <a:ext cx="887158" cy="887158"/>
          </a:xfrm>
          <a:prstGeom prst="rect">
            <a:avLst/>
          </a:prstGeom>
        </p:spPr>
      </p:pic>
      <p:sp>
        <p:nvSpPr>
          <p:cNvPr id="25" name="吹き出し: 上矢印 24">
            <a:extLst>
              <a:ext uri="{FF2B5EF4-FFF2-40B4-BE49-F238E27FC236}">
                <a16:creationId xmlns:a16="http://schemas.microsoft.com/office/drawing/2014/main" id="{DD77F913-E7E5-41C4-93FC-AB372A5A008A}"/>
              </a:ext>
            </a:extLst>
          </p:cNvPr>
          <p:cNvSpPr/>
          <p:nvPr/>
        </p:nvSpPr>
        <p:spPr>
          <a:xfrm>
            <a:off x="9730980" y="3962897"/>
            <a:ext cx="2359533" cy="1544349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約</a:t>
            </a:r>
            <a:r>
              <a:rPr kumimoji="1"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80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万戸の登録に成功</a:t>
            </a:r>
          </a:p>
        </p:txBody>
      </p:sp>
    </p:spTree>
    <p:extLst>
      <p:ext uri="{BB962C8B-B14F-4D97-AF65-F5344CB8AC3E}">
        <p14:creationId xmlns:p14="http://schemas.microsoft.com/office/powerpoint/2010/main" val="881484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CFAEBAE-3784-40A3-BEA6-F8A969656620}"/>
              </a:ext>
            </a:extLst>
          </p:cNvPr>
          <p:cNvSpPr/>
          <p:nvPr/>
        </p:nvSpPr>
        <p:spPr>
          <a:xfrm>
            <a:off x="188504" y="70771"/>
            <a:ext cx="6701393" cy="302441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従来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75EE9DC-31E0-4AB8-A52F-BBF1D6D25747}"/>
              </a:ext>
            </a:extLst>
          </p:cNvPr>
          <p:cNvSpPr/>
          <p:nvPr/>
        </p:nvSpPr>
        <p:spPr>
          <a:xfrm>
            <a:off x="345855" y="882904"/>
            <a:ext cx="1859622" cy="17774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均田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222C1A-1681-4D10-AAEF-451FA9EE3105}"/>
              </a:ext>
            </a:extLst>
          </p:cNvPr>
          <p:cNvSpPr/>
          <p:nvPr/>
        </p:nvSpPr>
        <p:spPr>
          <a:xfrm>
            <a:off x="2205477" y="882904"/>
            <a:ext cx="1859622" cy="17774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均田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72FD133-230E-4F90-9673-44F6D0E04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799" y="1268589"/>
            <a:ext cx="1190523" cy="1317315"/>
          </a:xfrm>
          <a:prstGeom prst="rect">
            <a:avLst/>
          </a:prstGeom>
        </p:spPr>
      </p:pic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0A60D5BA-50A9-4975-AF6B-20024BD4083A}"/>
              </a:ext>
            </a:extLst>
          </p:cNvPr>
          <p:cNvSpPr/>
          <p:nvPr/>
        </p:nvSpPr>
        <p:spPr>
          <a:xfrm>
            <a:off x="4366890" y="982977"/>
            <a:ext cx="2248596" cy="1577281"/>
          </a:xfrm>
          <a:prstGeom prst="wedgeRectCallout">
            <a:avLst>
              <a:gd name="adj1" fmla="val -75125"/>
              <a:gd name="adj2" fmla="val -1820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均田制を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もとに徴兵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＝府兵制</a:t>
            </a:r>
          </a:p>
        </p:txBody>
      </p:sp>
      <p:sp>
        <p:nvSpPr>
          <p:cNvPr id="11" name="吹き出し: 左矢印 10">
            <a:extLst>
              <a:ext uri="{FF2B5EF4-FFF2-40B4-BE49-F238E27FC236}">
                <a16:creationId xmlns:a16="http://schemas.microsoft.com/office/drawing/2014/main" id="{35699A3F-B2E3-4293-937E-3228A778B577}"/>
              </a:ext>
            </a:extLst>
          </p:cNvPr>
          <p:cNvSpPr/>
          <p:nvPr/>
        </p:nvSpPr>
        <p:spPr>
          <a:xfrm>
            <a:off x="7191689" y="981130"/>
            <a:ext cx="3494567" cy="1584251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8469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均田制崩壊で機能不全</a:t>
            </a:r>
            <a:endParaRPr kumimoji="1" lang="ja-JP" altLang="en-US" sz="4000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C2E0C4A-281E-4D7B-A1D9-E5E5CFFB7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1125" y="1254774"/>
            <a:ext cx="1593844" cy="1595839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7141216-8313-4F91-A539-9FAEB432CE0C}"/>
              </a:ext>
            </a:extLst>
          </p:cNvPr>
          <p:cNvSpPr/>
          <p:nvPr/>
        </p:nvSpPr>
        <p:spPr>
          <a:xfrm>
            <a:off x="188504" y="3762819"/>
            <a:ext cx="9150609" cy="302441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44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募兵制</a:t>
            </a:r>
            <a:endParaRPr kumimoji="1" lang="ja-JP" altLang="en-US" sz="4400" dirty="0">
              <a:solidFill>
                <a:srgbClr val="FF00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3" name="矢印: 下 12">
            <a:extLst>
              <a:ext uri="{FF2B5EF4-FFF2-40B4-BE49-F238E27FC236}">
                <a16:creationId xmlns:a16="http://schemas.microsoft.com/office/drawing/2014/main" id="{A9DA97CD-28CB-4155-81B4-74D34E6BD5C8}"/>
              </a:ext>
            </a:extLst>
          </p:cNvPr>
          <p:cNvSpPr/>
          <p:nvPr/>
        </p:nvSpPr>
        <p:spPr>
          <a:xfrm>
            <a:off x="2923399" y="3111120"/>
            <a:ext cx="1231602" cy="635760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448760F5-9D84-498F-856F-D30B47369301}"/>
              </a:ext>
            </a:extLst>
          </p:cNvPr>
          <p:cNvGrpSpPr/>
          <p:nvPr/>
        </p:nvGrpSpPr>
        <p:grpSpPr>
          <a:xfrm>
            <a:off x="1502855" y="4554392"/>
            <a:ext cx="2066593" cy="2232837"/>
            <a:chOff x="2300297" y="4529057"/>
            <a:chExt cx="2066593" cy="2232837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B4887BF7-0B32-463D-BC09-94CCBE472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0297" y="4529057"/>
              <a:ext cx="2066593" cy="2232837"/>
            </a:xfrm>
            <a:prstGeom prst="rect">
              <a:avLst/>
            </a:prstGeom>
          </p:spPr>
        </p:pic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28C359A0-2697-4D0C-AE91-22370995230B}"/>
                </a:ext>
              </a:extLst>
            </p:cNvPr>
            <p:cNvSpPr/>
            <p:nvPr/>
          </p:nvSpPr>
          <p:spPr>
            <a:xfrm rot="553516">
              <a:off x="2643298" y="4681272"/>
              <a:ext cx="1148040" cy="5049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3200" b="1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兵士</a:t>
              </a:r>
            </a:p>
          </p:txBody>
        </p:sp>
      </p:grpSp>
      <p:sp>
        <p:nvSpPr>
          <p:cNvPr id="20" name="吹き出し: 右矢印 19">
            <a:extLst>
              <a:ext uri="{FF2B5EF4-FFF2-40B4-BE49-F238E27FC236}">
                <a16:creationId xmlns:a16="http://schemas.microsoft.com/office/drawing/2014/main" id="{9FB62742-1B18-43D8-AB41-19B60D174811}"/>
              </a:ext>
            </a:extLst>
          </p:cNvPr>
          <p:cNvSpPr/>
          <p:nvPr/>
        </p:nvSpPr>
        <p:spPr>
          <a:xfrm>
            <a:off x="717456" y="4554392"/>
            <a:ext cx="1052623" cy="2115879"/>
          </a:xfrm>
          <a:prstGeom prst="right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国が募集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D8E3D495-6EC8-4CB0-AA87-F9FC7EBFB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9435" y="4736240"/>
            <a:ext cx="1190523" cy="1317315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1BAC4CCE-6218-48A2-B71E-37410BFE8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999" y="4736239"/>
            <a:ext cx="1190523" cy="1317315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4794E9AF-B901-431D-A3EF-27BAFE2B6945}"/>
              </a:ext>
            </a:extLst>
          </p:cNvPr>
          <p:cNvSpPr/>
          <p:nvPr/>
        </p:nvSpPr>
        <p:spPr>
          <a:xfrm>
            <a:off x="4065099" y="5875023"/>
            <a:ext cx="1190523" cy="556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傭兵</a:t>
            </a:r>
          </a:p>
        </p:txBody>
      </p:sp>
      <p:sp>
        <p:nvSpPr>
          <p:cNvPr id="24" name="吹き出し: 四角形 23">
            <a:extLst>
              <a:ext uri="{FF2B5EF4-FFF2-40B4-BE49-F238E27FC236}">
                <a16:creationId xmlns:a16="http://schemas.microsoft.com/office/drawing/2014/main" id="{345BC2A5-1478-45D6-9FEA-26739219785D}"/>
              </a:ext>
            </a:extLst>
          </p:cNvPr>
          <p:cNvSpPr/>
          <p:nvPr/>
        </p:nvSpPr>
        <p:spPr>
          <a:xfrm>
            <a:off x="5869866" y="4684551"/>
            <a:ext cx="2664808" cy="1565179"/>
          </a:xfrm>
          <a:prstGeom prst="wedgeRectCallout">
            <a:avLst>
              <a:gd name="adj1" fmla="val -63554"/>
              <a:gd name="adj2" fmla="val -1719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国からの給与で兵役に就く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＝職業軍人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2373C20D-C1EB-4D6C-AEC1-ED65E47BBBBF}"/>
              </a:ext>
            </a:extLst>
          </p:cNvPr>
          <p:cNvSpPr/>
          <p:nvPr/>
        </p:nvSpPr>
        <p:spPr>
          <a:xfrm>
            <a:off x="4130500" y="3108518"/>
            <a:ext cx="7033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兵士不足の解消のために・・・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FF345192-5623-4041-8130-5DAEA308C2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4574" y="5197792"/>
            <a:ext cx="1144506" cy="120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09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699F27F6-3AB2-46F5-B0FB-1198F0ACC6A8}"/>
              </a:ext>
            </a:extLst>
          </p:cNvPr>
          <p:cNvSpPr/>
          <p:nvPr/>
        </p:nvSpPr>
        <p:spPr>
          <a:xfrm>
            <a:off x="233917" y="1206795"/>
            <a:ext cx="5401338" cy="448694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4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従来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30F9E816-4A4B-428F-926B-4E33750AE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75" y="1982971"/>
            <a:ext cx="5025928" cy="3540642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216F2668-D787-4C77-B61B-A6E52E066365}"/>
              </a:ext>
            </a:extLst>
          </p:cNvPr>
          <p:cNvSpPr/>
          <p:nvPr/>
        </p:nvSpPr>
        <p:spPr>
          <a:xfrm>
            <a:off x="6434047" y="384987"/>
            <a:ext cx="5506298" cy="608802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44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節度使</a:t>
            </a:r>
            <a:endParaRPr kumimoji="1" lang="ja-JP" altLang="en-US" sz="4400" dirty="0">
              <a:solidFill>
                <a:srgbClr val="FF00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3" name="矢印: 下 32">
            <a:extLst>
              <a:ext uri="{FF2B5EF4-FFF2-40B4-BE49-F238E27FC236}">
                <a16:creationId xmlns:a16="http://schemas.microsoft.com/office/drawing/2014/main" id="{53353820-B678-4BB8-92A0-98B8A8198A88}"/>
              </a:ext>
            </a:extLst>
          </p:cNvPr>
          <p:cNvSpPr/>
          <p:nvPr/>
        </p:nvSpPr>
        <p:spPr>
          <a:xfrm rot="16200000">
            <a:off x="5418850" y="3132384"/>
            <a:ext cx="1231602" cy="635760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四角形 11">
            <a:extLst>
              <a:ext uri="{FF2B5EF4-FFF2-40B4-BE49-F238E27FC236}">
                <a16:creationId xmlns:a16="http://schemas.microsoft.com/office/drawing/2014/main" id="{E0DDDBCA-BB94-4D14-94DF-BB44DBCCEE7D}"/>
              </a:ext>
            </a:extLst>
          </p:cNvPr>
          <p:cNvSpPr/>
          <p:nvPr/>
        </p:nvSpPr>
        <p:spPr>
          <a:xfrm>
            <a:off x="6595366" y="2549156"/>
            <a:ext cx="1793722" cy="213714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ja-JP" sz="44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4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唐</a:t>
            </a:r>
          </a:p>
        </p:txBody>
      </p:sp>
      <p:sp>
        <p:nvSpPr>
          <p:cNvPr id="35" name="四角形 11">
            <a:extLst>
              <a:ext uri="{FF2B5EF4-FFF2-40B4-BE49-F238E27FC236}">
                <a16:creationId xmlns:a16="http://schemas.microsoft.com/office/drawing/2014/main" id="{DA21D49B-FD13-4E44-AA4C-39EA19EFC344}"/>
              </a:ext>
            </a:extLst>
          </p:cNvPr>
          <p:cNvSpPr/>
          <p:nvPr/>
        </p:nvSpPr>
        <p:spPr>
          <a:xfrm>
            <a:off x="8718689" y="722127"/>
            <a:ext cx="2892055" cy="25216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辺境地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6" name="四角形 11">
            <a:extLst>
              <a:ext uri="{FF2B5EF4-FFF2-40B4-BE49-F238E27FC236}">
                <a16:creationId xmlns:a16="http://schemas.microsoft.com/office/drawing/2014/main" id="{A9A3F951-4F4F-4FB7-9159-6E97EDE1BEC1}"/>
              </a:ext>
            </a:extLst>
          </p:cNvPr>
          <p:cNvSpPr/>
          <p:nvPr/>
        </p:nvSpPr>
        <p:spPr>
          <a:xfrm>
            <a:off x="8718688" y="3511400"/>
            <a:ext cx="2892055" cy="25216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辺境地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7" name="矢印: 右 36">
            <a:extLst>
              <a:ext uri="{FF2B5EF4-FFF2-40B4-BE49-F238E27FC236}">
                <a16:creationId xmlns:a16="http://schemas.microsoft.com/office/drawing/2014/main" id="{791AFB3E-DB97-4CDE-9253-91E6C31BCD8C}"/>
              </a:ext>
            </a:extLst>
          </p:cNvPr>
          <p:cNvSpPr/>
          <p:nvPr/>
        </p:nvSpPr>
        <p:spPr>
          <a:xfrm rot="19866876">
            <a:off x="7717734" y="1856141"/>
            <a:ext cx="1755592" cy="107920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軍事権</a:t>
            </a:r>
          </a:p>
        </p:txBody>
      </p:sp>
      <p:sp>
        <p:nvSpPr>
          <p:cNvPr id="38" name="矢印: 右 37">
            <a:extLst>
              <a:ext uri="{FF2B5EF4-FFF2-40B4-BE49-F238E27FC236}">
                <a16:creationId xmlns:a16="http://schemas.microsoft.com/office/drawing/2014/main" id="{74DA7CD6-2E9A-4317-BDC4-EB9C7E55BCBA}"/>
              </a:ext>
            </a:extLst>
          </p:cNvPr>
          <p:cNvSpPr/>
          <p:nvPr/>
        </p:nvSpPr>
        <p:spPr>
          <a:xfrm rot="19866876">
            <a:off x="7882535" y="2531874"/>
            <a:ext cx="1755592" cy="107920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行政権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7B97E2B7-5304-47EE-B415-73F58576F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2196" y="1335181"/>
            <a:ext cx="963593" cy="1213975"/>
          </a:xfrm>
          <a:prstGeom prst="rect">
            <a:avLst/>
          </a:prstGeom>
        </p:spPr>
      </p:pic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FBF234C6-EE7E-40D2-BA08-16E71E317D22}"/>
              </a:ext>
            </a:extLst>
          </p:cNvPr>
          <p:cNvSpPr/>
          <p:nvPr/>
        </p:nvSpPr>
        <p:spPr>
          <a:xfrm>
            <a:off x="9576224" y="2469444"/>
            <a:ext cx="1861725" cy="6472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節度使</a:t>
            </a: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73339FA3-E442-4851-970F-18594CED9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5222" y="4100459"/>
            <a:ext cx="963593" cy="1213975"/>
          </a:xfrm>
          <a:prstGeom prst="rect">
            <a:avLst/>
          </a:prstGeom>
        </p:spPr>
      </p:pic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FFEFDBB3-2E00-4CE9-AB2A-A6FC1F6448F7}"/>
              </a:ext>
            </a:extLst>
          </p:cNvPr>
          <p:cNvSpPr/>
          <p:nvPr/>
        </p:nvSpPr>
        <p:spPr>
          <a:xfrm>
            <a:off x="9219250" y="5234722"/>
            <a:ext cx="1861725" cy="6472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節度使</a:t>
            </a:r>
          </a:p>
        </p:txBody>
      </p:sp>
      <p:sp>
        <p:nvSpPr>
          <p:cNvPr id="44" name="矢印: 右 43">
            <a:extLst>
              <a:ext uri="{FF2B5EF4-FFF2-40B4-BE49-F238E27FC236}">
                <a16:creationId xmlns:a16="http://schemas.microsoft.com/office/drawing/2014/main" id="{3CA48ED9-A6EA-45CB-9D3C-0C3A74A4DF90}"/>
              </a:ext>
            </a:extLst>
          </p:cNvPr>
          <p:cNvSpPr/>
          <p:nvPr/>
        </p:nvSpPr>
        <p:spPr>
          <a:xfrm rot="1876664">
            <a:off x="7900939" y="4059865"/>
            <a:ext cx="1604710" cy="77478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吹き出し: 四角形 42">
            <a:extLst>
              <a:ext uri="{FF2B5EF4-FFF2-40B4-BE49-F238E27FC236}">
                <a16:creationId xmlns:a16="http://schemas.microsoft.com/office/drawing/2014/main" id="{EE33187E-A6F8-4D90-BF64-D7BA89D72CFA}"/>
              </a:ext>
            </a:extLst>
          </p:cNvPr>
          <p:cNvSpPr/>
          <p:nvPr/>
        </p:nvSpPr>
        <p:spPr>
          <a:xfrm>
            <a:off x="5937902" y="4790312"/>
            <a:ext cx="2681223" cy="1136884"/>
          </a:xfrm>
          <a:prstGeom prst="wedgeRectCallout">
            <a:avLst>
              <a:gd name="adj1" fmla="val 42861"/>
              <a:gd name="adj2" fmla="val -9274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異民族や文官を任命</a:t>
            </a:r>
          </a:p>
        </p:txBody>
      </p:sp>
    </p:spTree>
    <p:extLst>
      <p:ext uri="{BB962C8B-B14F-4D97-AF65-F5344CB8AC3E}">
        <p14:creationId xmlns:p14="http://schemas.microsoft.com/office/powerpoint/2010/main" val="1024804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58931D5-FFE8-4C8F-A9AC-1E37B3D92234}"/>
              </a:ext>
            </a:extLst>
          </p:cNvPr>
          <p:cNvSpPr/>
          <p:nvPr/>
        </p:nvSpPr>
        <p:spPr>
          <a:xfrm>
            <a:off x="0" y="3971012"/>
            <a:ext cx="8774130" cy="2886987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A5D0F3CF-8212-49EF-9B33-B167B37246E4}"/>
              </a:ext>
            </a:extLst>
          </p:cNvPr>
          <p:cNvSpPr/>
          <p:nvPr/>
        </p:nvSpPr>
        <p:spPr>
          <a:xfrm>
            <a:off x="0" y="0"/>
            <a:ext cx="10715946" cy="3250996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2BFC4FC-E634-4448-A5C4-798D3BC81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030" y="470233"/>
            <a:ext cx="1597939" cy="1896222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163050-BE94-430F-B1AB-166BF2838B72}"/>
              </a:ext>
            </a:extLst>
          </p:cNvPr>
          <p:cNvSpPr/>
          <p:nvPr/>
        </p:nvSpPr>
        <p:spPr>
          <a:xfrm>
            <a:off x="5297030" y="2339873"/>
            <a:ext cx="1597939" cy="6400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安禄山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35DC685-A942-4830-81EB-DE6FEBD36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677" y="177836"/>
            <a:ext cx="1151815" cy="1968915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D0F7CF0-9444-4096-8818-A2051E7F0772}"/>
              </a:ext>
            </a:extLst>
          </p:cNvPr>
          <p:cNvSpPr/>
          <p:nvPr/>
        </p:nvSpPr>
        <p:spPr>
          <a:xfrm>
            <a:off x="318091" y="1406123"/>
            <a:ext cx="2052526" cy="11871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宰相（</a:t>
            </a:r>
            <a:r>
              <a:rPr lang="en-US" altLang="ja-JP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No.2</a:t>
            </a:r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）</a:t>
            </a:r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FA3B1742-49A0-4463-B5F6-9A0A3FE74BE8}"/>
              </a:ext>
            </a:extLst>
          </p:cNvPr>
          <p:cNvSpPr/>
          <p:nvPr/>
        </p:nvSpPr>
        <p:spPr>
          <a:xfrm>
            <a:off x="7001294" y="385117"/>
            <a:ext cx="2647508" cy="1134326"/>
          </a:xfrm>
          <a:prstGeom prst="wedgeRectCallout">
            <a:avLst>
              <a:gd name="adj1" fmla="val -67788"/>
              <a:gd name="adj2" fmla="val -183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ソグド系と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突厥系の混血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0547AAA4-1A34-4DF3-858B-532FF62211D9}"/>
              </a:ext>
            </a:extLst>
          </p:cNvPr>
          <p:cNvSpPr/>
          <p:nvPr/>
        </p:nvSpPr>
        <p:spPr>
          <a:xfrm>
            <a:off x="2489592" y="1391909"/>
            <a:ext cx="2701113" cy="1187195"/>
          </a:xfrm>
          <a:prstGeom prst="rightArrow">
            <a:avLst/>
          </a:prstGeom>
          <a:solidFill>
            <a:srgbClr val="FFCC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お気に入り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8" name="矢印: 下 7">
            <a:extLst>
              <a:ext uri="{FF2B5EF4-FFF2-40B4-BE49-F238E27FC236}">
                <a16:creationId xmlns:a16="http://schemas.microsoft.com/office/drawing/2014/main" id="{5E826087-32B1-4DB9-8BA5-923B6ED594A2}"/>
              </a:ext>
            </a:extLst>
          </p:cNvPr>
          <p:cNvSpPr/>
          <p:nvPr/>
        </p:nvSpPr>
        <p:spPr>
          <a:xfrm>
            <a:off x="672753" y="2753833"/>
            <a:ext cx="1343202" cy="1510850"/>
          </a:xfrm>
          <a:prstGeom prst="down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死後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B43CF81-696A-49A0-AEBD-21F1EA968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677" y="4264683"/>
            <a:ext cx="1151815" cy="1968915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E0AAD15-6614-494E-985B-51F8A4AB52B7}"/>
              </a:ext>
            </a:extLst>
          </p:cNvPr>
          <p:cNvSpPr/>
          <p:nvPr/>
        </p:nvSpPr>
        <p:spPr>
          <a:xfrm>
            <a:off x="318091" y="5492970"/>
            <a:ext cx="2052526" cy="11871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新宰相（</a:t>
            </a:r>
            <a:r>
              <a:rPr lang="en-US" altLang="ja-JP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No.2</a:t>
            </a:r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）</a:t>
            </a:r>
          </a:p>
        </p:txBody>
      </p:sp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AEC0C08E-4100-493D-9AED-93090AB0FCF1}"/>
              </a:ext>
            </a:extLst>
          </p:cNvPr>
          <p:cNvSpPr/>
          <p:nvPr/>
        </p:nvSpPr>
        <p:spPr>
          <a:xfrm>
            <a:off x="2024416" y="4264683"/>
            <a:ext cx="1515385" cy="1073874"/>
          </a:xfrm>
          <a:prstGeom prst="wedgeRectCallout">
            <a:avLst>
              <a:gd name="adj1" fmla="val -72625"/>
              <a:gd name="adj2" fmla="val -1796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楊貴妃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の親戚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36BF518D-BC24-4FF5-9383-D92D5CDFD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232755" y="4278897"/>
            <a:ext cx="973198" cy="107387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4013ED5-3377-40B4-9BB0-D4B8029DA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735" y="4166517"/>
            <a:ext cx="1597939" cy="1896222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055D743-6A96-4019-BFCE-ED3CABA126C5}"/>
              </a:ext>
            </a:extLst>
          </p:cNvPr>
          <p:cNvSpPr/>
          <p:nvPr/>
        </p:nvSpPr>
        <p:spPr>
          <a:xfrm>
            <a:off x="4391735" y="6036157"/>
            <a:ext cx="1597939" cy="6400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安禄山</a:t>
            </a:r>
          </a:p>
        </p:txBody>
      </p:sp>
      <p:sp>
        <p:nvSpPr>
          <p:cNvPr id="16" name="吹き出し: 四角形 15">
            <a:extLst>
              <a:ext uri="{FF2B5EF4-FFF2-40B4-BE49-F238E27FC236}">
                <a16:creationId xmlns:a16="http://schemas.microsoft.com/office/drawing/2014/main" id="{719D2D53-E330-459A-8250-B9224DFA59BE}"/>
              </a:ext>
            </a:extLst>
          </p:cNvPr>
          <p:cNvSpPr/>
          <p:nvPr/>
        </p:nvSpPr>
        <p:spPr>
          <a:xfrm>
            <a:off x="6095999" y="4386902"/>
            <a:ext cx="2269455" cy="727726"/>
          </a:xfrm>
          <a:prstGeom prst="wedgeRectCallout">
            <a:avLst>
              <a:gd name="adj1" fmla="val -67012"/>
              <a:gd name="adj2" fmla="val -19945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権威の危機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4DB140AD-1DE4-4FF1-8CDC-8E3601C1F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466597" y="4960103"/>
            <a:ext cx="1384262" cy="727726"/>
          </a:xfrm>
          <a:prstGeom prst="rect">
            <a:avLst/>
          </a:prstGeom>
        </p:spPr>
      </p:pic>
      <p:sp>
        <p:nvSpPr>
          <p:cNvPr id="19" name="吹き出し: 四角形 18">
            <a:extLst>
              <a:ext uri="{FF2B5EF4-FFF2-40B4-BE49-F238E27FC236}">
                <a16:creationId xmlns:a16="http://schemas.microsoft.com/office/drawing/2014/main" id="{09C30095-1D7E-4F6F-A960-3C699D100DD9}"/>
              </a:ext>
            </a:extLst>
          </p:cNvPr>
          <p:cNvSpPr/>
          <p:nvPr/>
        </p:nvSpPr>
        <p:spPr>
          <a:xfrm>
            <a:off x="7173874" y="1845550"/>
            <a:ext cx="2647508" cy="1134326"/>
          </a:xfrm>
          <a:prstGeom prst="wedgeRectCallout">
            <a:avLst>
              <a:gd name="adj1" fmla="val -67012"/>
              <a:gd name="adj2" fmla="val -19945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節度使として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影響力大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02A7D3E-1057-4835-B718-8AF9EBEF99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4266" y="1537023"/>
            <a:ext cx="1151815" cy="1528113"/>
          </a:xfrm>
          <a:prstGeom prst="rect">
            <a:avLst/>
          </a:prstGeom>
        </p:spPr>
      </p:pic>
      <p:sp>
        <p:nvSpPr>
          <p:cNvPr id="20" name="加算記号 19">
            <a:extLst>
              <a:ext uri="{FF2B5EF4-FFF2-40B4-BE49-F238E27FC236}">
                <a16:creationId xmlns:a16="http://schemas.microsoft.com/office/drawing/2014/main" id="{3DA3D48F-72D1-4A6C-8BA7-51E59760FB90}"/>
              </a:ext>
            </a:extLst>
          </p:cNvPr>
          <p:cNvSpPr/>
          <p:nvPr/>
        </p:nvSpPr>
        <p:spPr>
          <a:xfrm>
            <a:off x="6126298" y="5992295"/>
            <a:ext cx="731977" cy="727726"/>
          </a:xfrm>
          <a:prstGeom prst="mathPl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823CB7C8-C163-4447-AE57-70FE20223959}"/>
              </a:ext>
            </a:extLst>
          </p:cNvPr>
          <p:cNvSpPr/>
          <p:nvPr/>
        </p:nvSpPr>
        <p:spPr>
          <a:xfrm>
            <a:off x="7001294" y="6030149"/>
            <a:ext cx="1597939" cy="6400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史思明</a:t>
            </a:r>
            <a:endParaRPr kumimoji="1" lang="ja-JP" altLang="en-US" sz="3600" dirty="0">
              <a:solidFill>
                <a:srgbClr val="00B0F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2" name="矢印: 右 21">
            <a:extLst>
              <a:ext uri="{FF2B5EF4-FFF2-40B4-BE49-F238E27FC236}">
                <a16:creationId xmlns:a16="http://schemas.microsoft.com/office/drawing/2014/main" id="{9E6F4B07-D941-48F2-ACCD-A8A7C1E56C83}"/>
              </a:ext>
            </a:extLst>
          </p:cNvPr>
          <p:cNvSpPr/>
          <p:nvPr/>
        </p:nvSpPr>
        <p:spPr>
          <a:xfrm>
            <a:off x="8632608" y="5060725"/>
            <a:ext cx="811658" cy="89704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3C5E8E3-581C-42C7-B59F-CE36F5A452C3}"/>
              </a:ext>
            </a:extLst>
          </p:cNvPr>
          <p:cNvSpPr/>
          <p:nvPr/>
        </p:nvSpPr>
        <p:spPr>
          <a:xfrm>
            <a:off x="9520995" y="5172968"/>
            <a:ext cx="2486069" cy="6400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安史の乱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3F137F64-FB66-4391-A3DB-1D33989280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9910" y="5687829"/>
            <a:ext cx="973198" cy="91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87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B380AFB-6210-4219-85CC-444FD8F4F0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682" t="6562" b="13300"/>
          <a:stretch/>
        </p:blipFill>
        <p:spPr>
          <a:xfrm>
            <a:off x="3065123" y="-11988"/>
            <a:ext cx="6061753" cy="6869988"/>
          </a:xfrm>
          <a:prstGeom prst="rect">
            <a:avLst/>
          </a:prstGeom>
        </p:spPr>
      </p:pic>
      <p:sp>
        <p:nvSpPr>
          <p:cNvPr id="5" name="フレーム 4">
            <a:extLst>
              <a:ext uri="{FF2B5EF4-FFF2-40B4-BE49-F238E27FC236}">
                <a16:creationId xmlns:a16="http://schemas.microsoft.com/office/drawing/2014/main" id="{3D838C95-9C98-4E54-AD0F-17571C5EBEA3}"/>
              </a:ext>
            </a:extLst>
          </p:cNvPr>
          <p:cNvSpPr/>
          <p:nvPr/>
        </p:nvSpPr>
        <p:spPr>
          <a:xfrm>
            <a:off x="5075435" y="1037690"/>
            <a:ext cx="1335640" cy="54453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5824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1443</TotalTime>
  <Words>542</Words>
  <Application>Microsoft Office PowerPoint</Application>
  <PresentationFormat>ワイド画面</PresentationFormat>
  <Paragraphs>141</Paragraphs>
  <Slides>13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9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980</cp:revision>
  <dcterms:created xsi:type="dcterms:W3CDTF">2019-06-25T21:59:19Z</dcterms:created>
  <dcterms:modified xsi:type="dcterms:W3CDTF">2024-02-02T08:46:52Z</dcterms:modified>
</cp:coreProperties>
</file>