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2"/>
  </p:notesMasterIdLst>
  <p:sldIdLst>
    <p:sldId id="509" r:id="rId2"/>
    <p:sldId id="508" r:id="rId3"/>
    <p:sldId id="416" r:id="rId4"/>
    <p:sldId id="421" r:id="rId5"/>
    <p:sldId id="492" r:id="rId6"/>
    <p:sldId id="423" r:id="rId7"/>
    <p:sldId id="420" r:id="rId8"/>
    <p:sldId id="418" r:id="rId9"/>
    <p:sldId id="484" r:id="rId10"/>
    <p:sldId id="429" r:id="rId11"/>
    <p:sldId id="498" r:id="rId12"/>
    <p:sldId id="436" r:id="rId13"/>
    <p:sldId id="488" r:id="rId14"/>
    <p:sldId id="461" r:id="rId15"/>
    <p:sldId id="445" r:id="rId16"/>
    <p:sldId id="451" r:id="rId17"/>
    <p:sldId id="450" r:id="rId18"/>
    <p:sldId id="490" r:id="rId19"/>
    <p:sldId id="501" r:id="rId20"/>
    <p:sldId id="505" r:id="rId2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D49E1"/>
    <a:srgbClr val="E91FE9"/>
    <a:srgbClr val="ED49E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74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360" y="4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桑田 康一郎" userId="4df855aef7cffa4d" providerId="LiveId" clId="{A1B1847E-2CCC-4577-B112-7E9A3D73D6F7}"/>
  </pc:docChgLst>
  <pc:docChgLst>
    <pc:chgData userId="4df855aef7cffa4d" providerId="LiveId" clId="{AD675865-E906-4406-9769-08A6231BCE77}"/>
    <pc:docChg chg="undo addSld delSld modSld sldOrd">
      <pc:chgData name="" userId="4df855aef7cffa4d" providerId="LiveId" clId="{AD675865-E906-4406-9769-08A6231BCE77}" dt="2024-02-03T06:30:25.703" v="175" actId="2696"/>
      <pc:docMkLst>
        <pc:docMk/>
      </pc:docMkLst>
      <pc:sldChg chg="del">
        <pc:chgData name="" userId="4df855aef7cffa4d" providerId="LiveId" clId="{AD675865-E906-4406-9769-08A6231BCE77}" dt="2024-02-03T06:30:25.703" v="175" actId="2696"/>
        <pc:sldMkLst>
          <pc:docMk/>
          <pc:sldMk cId="1935751305" sldId="497"/>
        </pc:sldMkLst>
      </pc:sldChg>
      <pc:sldChg chg="modSp add ord">
        <pc:chgData name="" userId="4df855aef7cffa4d" providerId="LiveId" clId="{AD675865-E906-4406-9769-08A6231BCE77}" dt="2024-02-02T06:33:17.835" v="174" actId="1076"/>
        <pc:sldMkLst>
          <pc:docMk/>
          <pc:sldMk cId="849079194" sldId="509"/>
        </pc:sldMkLst>
        <pc:spChg chg="mod">
          <ac:chgData name="" userId="4df855aef7cffa4d" providerId="LiveId" clId="{AD675865-E906-4406-9769-08A6231BCE77}" dt="2024-02-02T06:32:04.692" v="62" actId="1076"/>
          <ac:spMkLst>
            <pc:docMk/>
            <pc:sldMk cId="849079194" sldId="509"/>
            <ac:spMk id="3" creationId="{69A88164-861B-44C5-80D9-C6730456F4BF}"/>
          </ac:spMkLst>
        </pc:spChg>
        <pc:spChg chg="mod">
          <ac:chgData name="" userId="4df855aef7cffa4d" providerId="LiveId" clId="{AD675865-E906-4406-9769-08A6231BCE77}" dt="2024-02-02T06:31:45.617" v="29" actId="20577"/>
          <ac:spMkLst>
            <pc:docMk/>
            <pc:sldMk cId="849079194" sldId="509"/>
            <ac:spMk id="4" creationId="{786C4F06-5C97-A9FD-97A2-6FD685FC7DE3}"/>
          </ac:spMkLst>
        </pc:spChg>
        <pc:spChg chg="mod">
          <ac:chgData name="" userId="4df855aef7cffa4d" providerId="LiveId" clId="{AD675865-E906-4406-9769-08A6231BCE77}" dt="2024-02-02T06:33:17.835" v="174" actId="1076"/>
          <ac:spMkLst>
            <pc:docMk/>
            <pc:sldMk cId="849079194" sldId="509"/>
            <ac:spMk id="15" creationId="{D331BBE2-F504-E13A-0227-C3B79A3F427F}"/>
          </ac:spMkLst>
        </pc:spChg>
        <pc:picChg chg="mod">
          <ac:chgData name="" userId="4df855aef7cffa4d" providerId="LiveId" clId="{AD675865-E906-4406-9769-08A6231BCE77}" dt="2024-02-02T06:33:14.533" v="173" actId="1076"/>
          <ac:picMkLst>
            <pc:docMk/>
            <pc:sldMk cId="849079194" sldId="509"/>
            <ac:picMk id="10" creationId="{DE2E433B-D99B-FC72-551E-62AC8242DB56}"/>
          </ac:picMkLst>
        </pc:picChg>
      </pc:sldChg>
    </pc:docChg>
  </pc:docChgLst>
  <pc:docChgLst>
    <pc:chgData userId="4df855aef7cffa4d" providerId="LiveId" clId="{6D00F016-8BCC-4C7A-B12A-A3E57C523E62}"/>
  </pc:docChgLst>
  <pc:docChgLst>
    <pc:chgData name="康一郎 桑田" userId="4df855aef7cffa4d" providerId="LiveId" clId="{B6CE7B44-CFFC-2148-8172-26502BE89897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-3544" y="1991261"/>
            <a:ext cx="12195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エジプトの統一国家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331BBE2-F504-E13A-0227-C3B79A3F427F}"/>
              </a:ext>
            </a:extLst>
          </p:cNvPr>
          <p:cNvSpPr txBox="1"/>
          <p:nvPr/>
        </p:nvSpPr>
        <p:spPr>
          <a:xfrm>
            <a:off x="341127" y="4626143"/>
            <a:ext cx="11506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エジプトの王朝が長期間安定した繁栄が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続いたのはなぜなのか？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70199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エジプト文明①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F0A0765-4174-49D8-872E-12E8B8F1A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327" y="-10192"/>
            <a:ext cx="5901346" cy="6868192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53501EE7-DA81-4DC3-96BE-D25964433352}"/>
              </a:ext>
            </a:extLst>
          </p:cNvPr>
          <p:cNvSpPr/>
          <p:nvPr/>
        </p:nvSpPr>
        <p:spPr>
          <a:xfrm>
            <a:off x="4696631" y="3022665"/>
            <a:ext cx="246490" cy="23058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四角形吹き出し 2">
            <a:extLst>
              <a:ext uri="{FF2B5EF4-FFF2-40B4-BE49-F238E27FC236}">
                <a16:creationId xmlns:a16="http://schemas.microsoft.com/office/drawing/2014/main" id="{7D1C37C0-367A-B17B-4C83-FCB0E3A3F8F6}"/>
              </a:ext>
            </a:extLst>
          </p:cNvPr>
          <p:cNvSpPr/>
          <p:nvPr/>
        </p:nvSpPr>
        <p:spPr>
          <a:xfrm>
            <a:off x="1818578" y="1829528"/>
            <a:ext cx="3124543" cy="830997"/>
          </a:xfrm>
          <a:prstGeom prst="wedgeRectCallout">
            <a:avLst>
              <a:gd name="adj1" fmla="val 40682"/>
              <a:gd name="adj2" fmla="val 9387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メンフィス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8471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836F6307-772E-000F-D71B-FA4770E79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2682"/>
            <a:ext cx="12192000" cy="3942646"/>
          </a:xfrm>
          <a:prstGeom prst="rect">
            <a:avLst/>
          </a:prstGeom>
        </p:spPr>
      </p:pic>
      <p:sp>
        <p:nvSpPr>
          <p:cNvPr id="4" name="正方形/長方形 7">
            <a:extLst>
              <a:ext uri="{FF2B5EF4-FFF2-40B4-BE49-F238E27FC236}">
                <a16:creationId xmlns:a16="http://schemas.microsoft.com/office/drawing/2014/main" id="{6F317C89-FBCE-D3FD-8902-FAACAE1E1371}"/>
              </a:ext>
            </a:extLst>
          </p:cNvPr>
          <p:cNvSpPr/>
          <p:nvPr/>
        </p:nvSpPr>
        <p:spPr>
          <a:xfrm>
            <a:off x="0" y="836883"/>
            <a:ext cx="4774867" cy="7357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ギザの三大ピラミッド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四角形吹き出し 2">
            <a:extLst>
              <a:ext uri="{FF2B5EF4-FFF2-40B4-BE49-F238E27FC236}">
                <a16:creationId xmlns:a16="http://schemas.microsoft.com/office/drawing/2014/main" id="{B5D3BFC7-5012-72C8-A0F1-D427F6286F47}"/>
              </a:ext>
            </a:extLst>
          </p:cNvPr>
          <p:cNvSpPr/>
          <p:nvPr/>
        </p:nvSpPr>
        <p:spPr>
          <a:xfrm>
            <a:off x="1010370" y="4869819"/>
            <a:ext cx="3124543" cy="830997"/>
          </a:xfrm>
          <a:prstGeom prst="wedgeRectCallout">
            <a:avLst>
              <a:gd name="adj1" fmla="val 14854"/>
              <a:gd name="adj2" fmla="val -13059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クフ王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四角形吹き出し 2">
            <a:extLst>
              <a:ext uri="{FF2B5EF4-FFF2-40B4-BE49-F238E27FC236}">
                <a16:creationId xmlns:a16="http://schemas.microsoft.com/office/drawing/2014/main" id="{DD472F23-8FB5-B713-6143-8935C48700B9}"/>
              </a:ext>
            </a:extLst>
          </p:cNvPr>
          <p:cNvSpPr/>
          <p:nvPr/>
        </p:nvSpPr>
        <p:spPr>
          <a:xfrm>
            <a:off x="4774867" y="3905015"/>
            <a:ext cx="3124543" cy="830997"/>
          </a:xfrm>
          <a:prstGeom prst="wedgeRectCallout">
            <a:avLst>
              <a:gd name="adj1" fmla="val 29249"/>
              <a:gd name="adj2" fmla="val -10671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カフラー王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四角形吹き出し 2">
            <a:extLst>
              <a:ext uri="{FF2B5EF4-FFF2-40B4-BE49-F238E27FC236}">
                <a16:creationId xmlns:a16="http://schemas.microsoft.com/office/drawing/2014/main" id="{E3932EEB-CCB5-2463-6D0F-B21A7B3370B0}"/>
              </a:ext>
            </a:extLst>
          </p:cNvPr>
          <p:cNvSpPr/>
          <p:nvPr/>
        </p:nvSpPr>
        <p:spPr>
          <a:xfrm>
            <a:off x="8316213" y="3544005"/>
            <a:ext cx="3875787" cy="830997"/>
          </a:xfrm>
          <a:prstGeom prst="wedgeRectCallout">
            <a:avLst>
              <a:gd name="adj1" fmla="val 11451"/>
              <a:gd name="adj2" fmla="val -12104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メンカウラー王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4362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>
            <a:extLst>
              <a:ext uri="{FF2B5EF4-FFF2-40B4-BE49-F238E27FC236}">
                <a16:creationId xmlns:a16="http://schemas.microsoft.com/office/drawing/2014/main" id="{55869A8E-E557-1451-76BC-A2F7A5160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307" y="2104535"/>
            <a:ext cx="2600587" cy="2810079"/>
          </a:xfrm>
          <a:prstGeom prst="rect">
            <a:avLst/>
          </a:prstGeom>
        </p:spPr>
      </p:pic>
      <p:sp>
        <p:nvSpPr>
          <p:cNvPr id="6" name="四角形 5">
            <a:extLst>
              <a:ext uri="{FF2B5EF4-FFF2-40B4-BE49-F238E27FC236}">
                <a16:creationId xmlns:a16="http://schemas.microsoft.com/office/drawing/2014/main" id="{73F30123-503E-AA19-226F-8AB5E7111F60}"/>
              </a:ext>
            </a:extLst>
          </p:cNvPr>
          <p:cNvSpPr/>
          <p:nvPr/>
        </p:nvSpPr>
        <p:spPr>
          <a:xfrm>
            <a:off x="587126" y="-4056"/>
            <a:ext cx="2862006" cy="3435117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AD06107-9F77-4D53-B297-F63524ED5CA4}"/>
              </a:ext>
            </a:extLst>
          </p:cNvPr>
          <p:cNvSpPr/>
          <p:nvPr/>
        </p:nvSpPr>
        <p:spPr>
          <a:xfrm>
            <a:off x="1187427" y="239023"/>
            <a:ext cx="1657205" cy="6754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農民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7B8D47F-9023-46A2-8246-90B6A8CA91B6}"/>
              </a:ext>
            </a:extLst>
          </p:cNvPr>
          <p:cNvSpPr/>
          <p:nvPr/>
        </p:nvSpPr>
        <p:spPr>
          <a:xfrm>
            <a:off x="9305031" y="747620"/>
            <a:ext cx="2334385" cy="7268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ファラオ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1859" y="1474441"/>
            <a:ext cx="2780731" cy="328594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57FCD7A-59DF-A3CE-3EE1-1759D33A2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55" y="834535"/>
            <a:ext cx="2393950" cy="2540000"/>
          </a:xfrm>
          <a:prstGeom prst="rect">
            <a:avLst/>
          </a:prstGeom>
        </p:spPr>
      </p:pic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3F574AC1-FD16-48E8-A47F-A2ECF70DC76D}"/>
              </a:ext>
            </a:extLst>
          </p:cNvPr>
          <p:cNvSpPr/>
          <p:nvPr/>
        </p:nvSpPr>
        <p:spPr>
          <a:xfrm>
            <a:off x="3004308" y="1005831"/>
            <a:ext cx="4141171" cy="675473"/>
          </a:xfrm>
          <a:prstGeom prst="wedgeRoundRectCallout">
            <a:avLst>
              <a:gd name="adj1" fmla="val -45222"/>
              <a:gd name="adj2" fmla="val 10210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今年は厳しいわね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39ACB0C7-E9B3-49FF-8C06-BAFD2BBEA01E}"/>
              </a:ext>
            </a:extLst>
          </p:cNvPr>
          <p:cNvSpPr/>
          <p:nvPr/>
        </p:nvSpPr>
        <p:spPr>
          <a:xfrm>
            <a:off x="7789088" y="4917640"/>
            <a:ext cx="4073502" cy="1500998"/>
          </a:xfrm>
          <a:prstGeom prst="wedgeRoundRectCallout">
            <a:avLst>
              <a:gd name="adj1" fmla="val 14357"/>
              <a:gd name="adj2" fmla="val -93659"/>
              <a:gd name="adj3" fmla="val 16667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ピラミッド建設で</a:t>
            </a:r>
          </a:p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労働者を募集せよ</a:t>
            </a:r>
          </a:p>
        </p:txBody>
      </p:sp>
      <p:sp>
        <p:nvSpPr>
          <p:cNvPr id="18" name="四角形 17">
            <a:extLst>
              <a:ext uri="{FF2B5EF4-FFF2-40B4-BE49-F238E27FC236}">
                <a16:creationId xmlns:a16="http://schemas.microsoft.com/office/drawing/2014/main" id="{C70FB14B-D1C3-018B-8C0E-A793AA8FE825}"/>
              </a:ext>
            </a:extLst>
          </p:cNvPr>
          <p:cNvSpPr/>
          <p:nvPr/>
        </p:nvSpPr>
        <p:spPr>
          <a:xfrm>
            <a:off x="588052" y="3422883"/>
            <a:ext cx="2862006" cy="3435117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" name="正方形/長方形 7">
            <a:extLst>
              <a:ext uri="{FF2B5EF4-FFF2-40B4-BE49-F238E27FC236}">
                <a16:creationId xmlns:a16="http://schemas.microsoft.com/office/drawing/2014/main" id="{27C9F943-B7B5-6F91-65BC-98BC903561C2}"/>
              </a:ext>
            </a:extLst>
          </p:cNvPr>
          <p:cNvSpPr/>
          <p:nvPr/>
        </p:nvSpPr>
        <p:spPr>
          <a:xfrm>
            <a:off x="1188353" y="3665962"/>
            <a:ext cx="1657205" cy="6754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農民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8A9B71CC-F86F-639E-75A6-58B8E40C4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572" y="4440948"/>
            <a:ext cx="2220913" cy="2272034"/>
          </a:xfrm>
          <a:prstGeom prst="rect">
            <a:avLst/>
          </a:prstGeom>
        </p:spPr>
      </p:pic>
      <p:sp>
        <p:nvSpPr>
          <p:cNvPr id="25" name="吹き出し: 角を丸めた四角形 24">
            <a:extLst>
              <a:ext uri="{FF2B5EF4-FFF2-40B4-BE49-F238E27FC236}">
                <a16:creationId xmlns:a16="http://schemas.microsoft.com/office/drawing/2014/main" id="{C9A6CA4E-9139-F1BD-6275-E2D673D0C4C1}"/>
              </a:ext>
            </a:extLst>
          </p:cNvPr>
          <p:cNvSpPr/>
          <p:nvPr/>
        </p:nvSpPr>
        <p:spPr>
          <a:xfrm>
            <a:off x="3061926" y="5079823"/>
            <a:ext cx="3200172" cy="738066"/>
          </a:xfrm>
          <a:prstGeom prst="wedgeRoundRectCallout">
            <a:avLst>
              <a:gd name="adj1" fmla="val -62754"/>
              <a:gd name="adj2" fmla="val 832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稼げるぜー！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矢印: 左カーブ 25">
            <a:extLst>
              <a:ext uri="{FF2B5EF4-FFF2-40B4-BE49-F238E27FC236}">
                <a16:creationId xmlns:a16="http://schemas.microsoft.com/office/drawing/2014/main" id="{18C6CFEB-CBF2-FC55-3D1E-6CF0CFFE8864}"/>
              </a:ext>
            </a:extLst>
          </p:cNvPr>
          <p:cNvSpPr/>
          <p:nvPr/>
        </p:nvSpPr>
        <p:spPr>
          <a:xfrm>
            <a:off x="3676542" y="2328082"/>
            <a:ext cx="1463040" cy="2432304"/>
          </a:xfrm>
          <a:prstGeom prst="curvedLeftArrow">
            <a:avLst>
              <a:gd name="adj1" fmla="val 25000"/>
              <a:gd name="adj2" fmla="val 40885"/>
              <a:gd name="adj3" fmla="val 25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27" name="矢印: 左 26">
            <a:extLst>
              <a:ext uri="{FF2B5EF4-FFF2-40B4-BE49-F238E27FC236}">
                <a16:creationId xmlns:a16="http://schemas.microsoft.com/office/drawing/2014/main" id="{DC2E756B-286F-0DE9-5840-C305CA729C8F}"/>
              </a:ext>
            </a:extLst>
          </p:cNvPr>
          <p:cNvSpPr/>
          <p:nvPr/>
        </p:nvSpPr>
        <p:spPr>
          <a:xfrm>
            <a:off x="5385512" y="2589057"/>
            <a:ext cx="3738723" cy="1851891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雇用の創出</a:t>
            </a:r>
          </a:p>
        </p:txBody>
      </p:sp>
    </p:spTree>
    <p:extLst>
      <p:ext uri="{BB962C8B-B14F-4D97-AF65-F5344CB8AC3E}">
        <p14:creationId xmlns:p14="http://schemas.microsoft.com/office/powerpoint/2010/main" val="3809453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BB0D4AC-79E0-45F3-B68B-5FA17144D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43" y="0"/>
            <a:ext cx="10899713" cy="6177975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6121911" y="650467"/>
            <a:ext cx="1986185" cy="552750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C73229-ECBC-41C3-9906-18DE48F59C2D}"/>
              </a:ext>
            </a:extLst>
          </p:cNvPr>
          <p:cNvSpPr txBox="1"/>
          <p:nvPr/>
        </p:nvSpPr>
        <p:spPr>
          <a:xfrm>
            <a:off x="8058654" y="6378828"/>
            <a:ext cx="408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</a:t>
            </a:r>
            <a:r>
              <a:rPr kumimoji="1"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</a:t>
            </a:r>
            <a:r>
              <a:rPr kumimoji="1" lang="en-US" altLang="ja-JP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511676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61D18A1-8736-41F1-A7FC-688AFEDA306C}"/>
              </a:ext>
            </a:extLst>
          </p:cNvPr>
          <p:cNvSpPr/>
          <p:nvPr/>
        </p:nvSpPr>
        <p:spPr>
          <a:xfrm>
            <a:off x="437321" y="1508521"/>
            <a:ext cx="2472855" cy="9160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古王国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F36A2DB-740C-43F6-892F-56E00FD90B6D}"/>
              </a:ext>
            </a:extLst>
          </p:cNvPr>
          <p:cNvSpPr/>
          <p:nvPr/>
        </p:nvSpPr>
        <p:spPr>
          <a:xfrm>
            <a:off x="4406347" y="1508521"/>
            <a:ext cx="2472855" cy="9160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新王国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B36FC7E-5BB9-40A5-BE9D-2CA474C21232}"/>
              </a:ext>
            </a:extLst>
          </p:cNvPr>
          <p:cNvSpPr/>
          <p:nvPr/>
        </p:nvSpPr>
        <p:spPr>
          <a:xfrm>
            <a:off x="8200444" y="1508521"/>
            <a:ext cx="3760967" cy="9160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アメンホテプ</a:t>
            </a:r>
            <a:r>
              <a:rPr kumimoji="1" lang="en-US" altLang="ja-JP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4</a:t>
            </a:r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世</a:t>
            </a: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7D44CD4E-85CE-4963-A402-1C388B78ADDC}"/>
              </a:ext>
            </a:extLst>
          </p:cNvPr>
          <p:cNvSpPr/>
          <p:nvPr/>
        </p:nvSpPr>
        <p:spPr>
          <a:xfrm rot="16200000">
            <a:off x="3215641" y="1537015"/>
            <a:ext cx="834887" cy="77789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70EB51BF-E32C-438A-A62B-9064E730E847}"/>
              </a:ext>
            </a:extLst>
          </p:cNvPr>
          <p:cNvSpPr/>
          <p:nvPr/>
        </p:nvSpPr>
        <p:spPr>
          <a:xfrm rot="16200000">
            <a:off x="7184670" y="1537018"/>
            <a:ext cx="834887" cy="77789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026" name="Picture 2" descr="古代エジプトの神々">
            <a:extLst>
              <a:ext uri="{FF2B5EF4-FFF2-40B4-BE49-F238E27FC236}">
                <a16:creationId xmlns:a16="http://schemas.microsoft.com/office/drawing/2014/main" id="{5782F2F7-E9ED-4547-8DBA-A5FD858E3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154" y="2562039"/>
            <a:ext cx="1155134" cy="24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-369 アモン神とムト神 | きょうの石膏像">
            <a:extLst>
              <a:ext uri="{FF2B5EF4-FFF2-40B4-BE49-F238E27FC236}">
                <a16:creationId xmlns:a16="http://schemas.microsoft.com/office/drawing/2014/main" id="{F5464A18-5EC4-4C94-9862-DE20B3539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751" y="2441129"/>
            <a:ext cx="1014872" cy="268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古代エジプトの神々">
            <a:extLst>
              <a:ext uri="{FF2B5EF4-FFF2-40B4-BE49-F238E27FC236}">
                <a16:creationId xmlns:a16="http://schemas.microsoft.com/office/drawing/2014/main" id="{3B9C9B12-966A-41C0-BBE1-813A9D078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209" y="2619382"/>
            <a:ext cx="1155134" cy="24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4F9FAA5-FAA4-4BB8-9D7B-DA8BF806E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687" y="2794064"/>
            <a:ext cx="2728473" cy="2043350"/>
          </a:xfrm>
          <a:prstGeom prst="rect">
            <a:avLst/>
          </a:prstGeom>
        </p:spPr>
      </p:pic>
      <p:sp>
        <p:nvSpPr>
          <p:cNvPr id="12" name="加算記号 11">
            <a:extLst>
              <a:ext uri="{FF2B5EF4-FFF2-40B4-BE49-F238E27FC236}">
                <a16:creationId xmlns:a16="http://schemas.microsoft.com/office/drawing/2014/main" id="{D2669B2B-E28F-40C5-9E79-B66D15B5CAF9}"/>
              </a:ext>
            </a:extLst>
          </p:cNvPr>
          <p:cNvSpPr/>
          <p:nvPr/>
        </p:nvSpPr>
        <p:spPr>
          <a:xfrm>
            <a:off x="5177623" y="3512662"/>
            <a:ext cx="882594" cy="898498"/>
          </a:xfrm>
          <a:prstGeom prst="mathPl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80BD15B-80ED-46B2-9984-4DFD6ADB12CC}"/>
              </a:ext>
            </a:extLst>
          </p:cNvPr>
          <p:cNvSpPr txBox="1"/>
          <p:nvPr/>
        </p:nvSpPr>
        <p:spPr>
          <a:xfrm>
            <a:off x="217106" y="5190675"/>
            <a:ext cx="30270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太陽神</a:t>
            </a:r>
            <a:endParaRPr kumimoji="1" lang="en-US" altLang="ja-JP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ラー</a:t>
            </a:r>
            <a:endParaRPr kumimoji="1" lang="en-US" altLang="ja-JP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C4B0841-0B5F-4E44-9003-B69B6BE7EEDA}"/>
              </a:ext>
            </a:extLst>
          </p:cNvPr>
          <p:cNvSpPr txBox="1"/>
          <p:nvPr/>
        </p:nvSpPr>
        <p:spPr>
          <a:xfrm>
            <a:off x="4022034" y="5231446"/>
            <a:ext cx="3567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アモン＝ラー</a:t>
            </a:r>
            <a:endParaRPr kumimoji="1" lang="en-US" altLang="ja-JP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D47C8CF-C34F-4F23-B3A6-B07255347FA4}"/>
              </a:ext>
            </a:extLst>
          </p:cNvPr>
          <p:cNvSpPr txBox="1"/>
          <p:nvPr/>
        </p:nvSpPr>
        <p:spPr>
          <a:xfrm>
            <a:off x="8407179" y="5144509"/>
            <a:ext cx="3567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アトン</a:t>
            </a:r>
            <a:endParaRPr kumimoji="1" lang="en-US" altLang="ja-JP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7757D9B5-26EE-4A70-90C0-55132698E600}"/>
              </a:ext>
            </a:extLst>
          </p:cNvPr>
          <p:cNvSpPr/>
          <p:nvPr/>
        </p:nvSpPr>
        <p:spPr>
          <a:xfrm>
            <a:off x="3258709" y="2794064"/>
            <a:ext cx="847057" cy="2256686"/>
          </a:xfrm>
          <a:prstGeom prst="wedgeRectCallout">
            <a:avLst>
              <a:gd name="adj1" fmla="val 90872"/>
              <a:gd name="adj2" fmla="val -2875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守護神</a:t>
            </a:r>
          </a:p>
        </p:txBody>
      </p:sp>
      <p:sp>
        <p:nvSpPr>
          <p:cNvPr id="25" name="吹き出し: 四角形 24">
            <a:extLst>
              <a:ext uri="{FF2B5EF4-FFF2-40B4-BE49-F238E27FC236}">
                <a16:creationId xmlns:a16="http://schemas.microsoft.com/office/drawing/2014/main" id="{69023103-A2DD-487C-B641-2EF4018EA4ED}"/>
              </a:ext>
            </a:extLst>
          </p:cNvPr>
          <p:cNvSpPr/>
          <p:nvPr/>
        </p:nvSpPr>
        <p:spPr>
          <a:xfrm>
            <a:off x="7075089" y="2851970"/>
            <a:ext cx="847057" cy="2256686"/>
          </a:xfrm>
          <a:prstGeom prst="wedgeRectCallout">
            <a:avLst>
              <a:gd name="adj1" fmla="val -89358"/>
              <a:gd name="adj2" fmla="val -29814"/>
            </a:avLst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太陽神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吹き出し: 四角形 25">
            <a:extLst>
              <a:ext uri="{FF2B5EF4-FFF2-40B4-BE49-F238E27FC236}">
                <a16:creationId xmlns:a16="http://schemas.microsoft.com/office/drawing/2014/main" id="{6646FF78-941D-4B18-A19A-BE54239E41ED}"/>
              </a:ext>
            </a:extLst>
          </p:cNvPr>
          <p:cNvSpPr/>
          <p:nvPr/>
        </p:nvSpPr>
        <p:spPr>
          <a:xfrm>
            <a:off x="3258712" y="752395"/>
            <a:ext cx="2012819" cy="679316"/>
          </a:xfrm>
          <a:prstGeom prst="wedgeRectCallout">
            <a:avLst>
              <a:gd name="adj1" fmla="val -66746"/>
              <a:gd name="adj2" fmla="val 57859"/>
            </a:avLst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多神教</a:t>
            </a:r>
          </a:p>
        </p:txBody>
      </p:sp>
      <p:sp>
        <p:nvSpPr>
          <p:cNvPr id="27" name="吹き出し: 四角形 26">
            <a:extLst>
              <a:ext uri="{FF2B5EF4-FFF2-40B4-BE49-F238E27FC236}">
                <a16:creationId xmlns:a16="http://schemas.microsoft.com/office/drawing/2014/main" id="{1D0C6D27-B64F-467D-A09E-485EB8D306EC}"/>
              </a:ext>
            </a:extLst>
          </p:cNvPr>
          <p:cNvSpPr/>
          <p:nvPr/>
        </p:nvSpPr>
        <p:spPr>
          <a:xfrm>
            <a:off x="9851963" y="5971717"/>
            <a:ext cx="2012819" cy="679316"/>
          </a:xfrm>
          <a:prstGeom prst="wedgeRectCallout">
            <a:avLst>
              <a:gd name="adj1" fmla="val -18947"/>
              <a:gd name="adj2" fmla="val -79088"/>
            </a:avLst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唯一神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AAE9459-6068-4365-A04C-E27F5C6ED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1533" y="-46711"/>
            <a:ext cx="1370467" cy="159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15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アモン神の角（つの）♪ : ローマより愛をこめて">
            <a:extLst>
              <a:ext uri="{FF2B5EF4-FFF2-40B4-BE49-F238E27FC236}">
                <a16:creationId xmlns:a16="http://schemas.microsoft.com/office/drawing/2014/main" id="{20327B2D-980D-46A3-B713-BBE38934C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68" y="2495135"/>
            <a:ext cx="1602188" cy="423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6B7063B-138B-401B-BB0F-38275024D5C6}"/>
              </a:ext>
            </a:extLst>
          </p:cNvPr>
          <p:cNvSpPr txBox="1"/>
          <p:nvPr/>
        </p:nvSpPr>
        <p:spPr>
          <a:xfrm>
            <a:off x="1900360" y="658665"/>
            <a:ext cx="8619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遠征の際、信仰されたのが</a:t>
            </a:r>
            <a:r>
              <a:rPr kumimoji="1" lang="en-US" altLang="ja-JP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029939B-4BE5-494C-976B-1DACA85E333F}"/>
              </a:ext>
            </a:extLst>
          </p:cNvPr>
          <p:cNvSpPr txBox="1"/>
          <p:nvPr/>
        </p:nvSpPr>
        <p:spPr>
          <a:xfrm>
            <a:off x="254175" y="1725694"/>
            <a:ext cx="258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アモン神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F2FC2FF-1D7D-485A-A5A1-2DC32893658D}"/>
              </a:ext>
            </a:extLst>
          </p:cNvPr>
          <p:cNvSpPr txBox="1"/>
          <p:nvPr/>
        </p:nvSpPr>
        <p:spPr>
          <a:xfrm>
            <a:off x="2838348" y="3505862"/>
            <a:ext cx="2130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神官団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6AF2718-1B75-404B-92C9-1DB971247D85}"/>
              </a:ext>
            </a:extLst>
          </p:cNvPr>
          <p:cNvSpPr/>
          <p:nvPr/>
        </p:nvSpPr>
        <p:spPr>
          <a:xfrm>
            <a:off x="5433646" y="1396810"/>
            <a:ext cx="4525614" cy="8428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遠征前に勝利祈願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909F9FC-2726-4E20-B20F-34EA3A85CD50}"/>
              </a:ext>
            </a:extLst>
          </p:cNvPr>
          <p:cNvSpPr/>
          <p:nvPr/>
        </p:nvSpPr>
        <p:spPr>
          <a:xfrm>
            <a:off x="5433646" y="2838866"/>
            <a:ext cx="4525614" cy="8428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遠征に勝利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85123FE-AC5F-4982-A1C4-1D3EAE3695F0}"/>
              </a:ext>
            </a:extLst>
          </p:cNvPr>
          <p:cNvSpPr/>
          <p:nvPr/>
        </p:nvSpPr>
        <p:spPr>
          <a:xfrm>
            <a:off x="5433646" y="4297591"/>
            <a:ext cx="4525614" cy="8428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戦利品を贈呈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946BF80-10C1-4863-89A5-7B7D13D1548F}"/>
              </a:ext>
            </a:extLst>
          </p:cNvPr>
          <p:cNvSpPr/>
          <p:nvPr/>
        </p:nvSpPr>
        <p:spPr>
          <a:xfrm>
            <a:off x="5433646" y="5739647"/>
            <a:ext cx="4525614" cy="8428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財産を拡大</a:t>
            </a:r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900A1817-3FCA-4D07-BD17-3A6C73E8F5B0}"/>
              </a:ext>
            </a:extLst>
          </p:cNvPr>
          <p:cNvSpPr/>
          <p:nvPr/>
        </p:nvSpPr>
        <p:spPr>
          <a:xfrm>
            <a:off x="7314790" y="2338289"/>
            <a:ext cx="763326" cy="40193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11C6404F-74B1-4FE7-88CE-C15F17794989}"/>
              </a:ext>
            </a:extLst>
          </p:cNvPr>
          <p:cNvSpPr/>
          <p:nvPr/>
        </p:nvSpPr>
        <p:spPr>
          <a:xfrm>
            <a:off x="7314790" y="3797015"/>
            <a:ext cx="763326" cy="40193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下 15">
            <a:extLst>
              <a:ext uri="{FF2B5EF4-FFF2-40B4-BE49-F238E27FC236}">
                <a16:creationId xmlns:a16="http://schemas.microsoft.com/office/drawing/2014/main" id="{5B36DD8F-2292-4C7A-81A2-44D10D4977F1}"/>
              </a:ext>
            </a:extLst>
          </p:cNvPr>
          <p:cNvSpPr/>
          <p:nvPr/>
        </p:nvSpPr>
        <p:spPr>
          <a:xfrm>
            <a:off x="7314790" y="5255205"/>
            <a:ext cx="763326" cy="40193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F95E4F8-EDCC-4149-A42B-7F7B540F2C97}"/>
              </a:ext>
            </a:extLst>
          </p:cNvPr>
          <p:cNvSpPr/>
          <p:nvPr/>
        </p:nvSpPr>
        <p:spPr>
          <a:xfrm>
            <a:off x="2" y="584775"/>
            <a:ext cx="1787040" cy="81203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</a:t>
            </a: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王国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423" y="430746"/>
            <a:ext cx="1747785" cy="190754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445" y="4176663"/>
            <a:ext cx="1750068" cy="252262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960" y="4144916"/>
            <a:ext cx="1750068" cy="2522621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9260" y="2576536"/>
            <a:ext cx="2136834" cy="1121838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5738" y="2322632"/>
            <a:ext cx="1620518" cy="1768642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4085" y="3588083"/>
            <a:ext cx="1476934" cy="195297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4700" y="5255205"/>
            <a:ext cx="2107467" cy="16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58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アモン神の角（つの）♪ : ローマより愛をこめて">
            <a:extLst>
              <a:ext uri="{FF2B5EF4-FFF2-40B4-BE49-F238E27FC236}">
                <a16:creationId xmlns:a16="http://schemas.microsoft.com/office/drawing/2014/main" id="{CF4D0CDE-41A0-4CFF-82EC-E01C69B41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6" y="2555434"/>
            <a:ext cx="1252331" cy="331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3746C71-7417-4E8B-B635-5A770D5EBAFE}"/>
              </a:ext>
            </a:extLst>
          </p:cNvPr>
          <p:cNvSpPr txBox="1"/>
          <p:nvPr/>
        </p:nvSpPr>
        <p:spPr>
          <a:xfrm>
            <a:off x="250466" y="1785993"/>
            <a:ext cx="258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アモン神</a:t>
            </a:r>
          </a:p>
        </p:txBody>
      </p:sp>
      <p:sp>
        <p:nvSpPr>
          <p:cNvPr id="7" name="乗算記号 6">
            <a:extLst>
              <a:ext uri="{FF2B5EF4-FFF2-40B4-BE49-F238E27FC236}">
                <a16:creationId xmlns:a16="http://schemas.microsoft.com/office/drawing/2014/main" id="{A7F67C14-73DA-4242-847B-EC6AC0FD4396}"/>
              </a:ext>
            </a:extLst>
          </p:cNvPr>
          <p:cNvSpPr/>
          <p:nvPr/>
        </p:nvSpPr>
        <p:spPr>
          <a:xfrm>
            <a:off x="-310072" y="2321511"/>
            <a:ext cx="3780785" cy="3778784"/>
          </a:xfrm>
          <a:prstGeom prst="mathMultiply">
            <a:avLst>
              <a:gd name="adj1" fmla="val 15875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46B4875B-4CAC-4292-BB6E-983F0907874E}"/>
              </a:ext>
            </a:extLst>
          </p:cNvPr>
          <p:cNvSpPr/>
          <p:nvPr/>
        </p:nvSpPr>
        <p:spPr>
          <a:xfrm>
            <a:off x="3383280" y="3352706"/>
            <a:ext cx="2461300" cy="14153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0C9C972-4A05-4926-9B81-593DA191F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211" y="2327945"/>
            <a:ext cx="5238042" cy="392276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BA9143A-C8E9-482C-82DF-E25E8680ED0D}"/>
              </a:ext>
            </a:extLst>
          </p:cNvPr>
          <p:cNvSpPr txBox="1"/>
          <p:nvPr/>
        </p:nvSpPr>
        <p:spPr>
          <a:xfrm>
            <a:off x="7717874" y="1539523"/>
            <a:ext cx="258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アトン神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F95E4F8-EDCC-4149-A42B-7F7B540F2C97}"/>
              </a:ext>
            </a:extLst>
          </p:cNvPr>
          <p:cNvSpPr/>
          <p:nvPr/>
        </p:nvSpPr>
        <p:spPr>
          <a:xfrm>
            <a:off x="2" y="584775"/>
            <a:ext cx="1787040" cy="81203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</a:t>
            </a: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王国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E83C5F30-5AB5-4CAC-9007-316C58811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26" y="5058826"/>
            <a:ext cx="1364374" cy="1799174"/>
          </a:xfrm>
          <a:prstGeom prst="rect">
            <a:avLst/>
          </a:prstGeom>
        </p:spPr>
      </p:pic>
      <p:sp>
        <p:nvSpPr>
          <p:cNvPr id="19" name="吹き出し: 角を丸めた四角形 14">
            <a:extLst>
              <a:ext uri="{FF2B5EF4-FFF2-40B4-BE49-F238E27FC236}">
                <a16:creationId xmlns:a16="http://schemas.microsoft.com/office/drawing/2014/main" id="{06C4E8E2-E2B4-435D-8D71-3E82A96DBCE0}"/>
              </a:ext>
            </a:extLst>
          </p:cNvPr>
          <p:cNvSpPr/>
          <p:nvPr/>
        </p:nvSpPr>
        <p:spPr>
          <a:xfrm>
            <a:off x="7302499" y="5406189"/>
            <a:ext cx="2999547" cy="1328715"/>
          </a:xfrm>
          <a:prstGeom prst="wedgeRoundRectCallout">
            <a:avLst>
              <a:gd name="adj1" fmla="val 69119"/>
              <a:gd name="adj2" fmla="val -30543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神様こいつだけだ！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4187" y="4352326"/>
            <a:ext cx="1768666" cy="2180174"/>
          </a:xfrm>
          <a:prstGeom prst="rect">
            <a:avLst/>
          </a:prstGeom>
        </p:spPr>
      </p:pic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D2909F31-033A-82FF-10CE-8C9837B35F5F}"/>
              </a:ext>
            </a:extLst>
          </p:cNvPr>
          <p:cNvSpPr/>
          <p:nvPr/>
        </p:nvSpPr>
        <p:spPr>
          <a:xfrm>
            <a:off x="2685655" y="2215324"/>
            <a:ext cx="3429557" cy="869623"/>
          </a:xfrm>
          <a:prstGeom prst="wedgeRectCallout">
            <a:avLst>
              <a:gd name="adj1" fmla="val -68026"/>
              <a:gd name="adj2" fmla="val 35394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他の神々も否定</a:t>
            </a:r>
            <a:endParaRPr kumimoji="1" lang="ja-JP" altLang="en-US" sz="3600" b="1" dirty="0">
              <a:solidFill>
                <a:schemeClr val="tx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35FE473A-F8AD-0C7C-ED9F-3899FD02225E}"/>
              </a:ext>
            </a:extLst>
          </p:cNvPr>
          <p:cNvSpPr/>
          <p:nvPr/>
        </p:nvSpPr>
        <p:spPr>
          <a:xfrm>
            <a:off x="9804748" y="2852742"/>
            <a:ext cx="1806504" cy="840644"/>
          </a:xfrm>
          <a:prstGeom prst="wedgeRectCallout">
            <a:avLst>
              <a:gd name="adj1" fmla="val -68026"/>
              <a:gd name="adj2" fmla="val 353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唯一神</a:t>
            </a:r>
          </a:p>
        </p:txBody>
      </p:sp>
    </p:spTree>
    <p:extLst>
      <p:ext uri="{BB962C8B-B14F-4D97-AF65-F5344CB8AC3E}">
        <p14:creationId xmlns:p14="http://schemas.microsoft.com/office/powerpoint/2010/main" val="3087876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75D263D5-18C6-433F-AD28-F79995603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437" y="604570"/>
            <a:ext cx="5373125" cy="6253430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EE0F2758-AF9B-403B-8590-59B4DB0713F9}"/>
              </a:ext>
            </a:extLst>
          </p:cNvPr>
          <p:cNvSpPr/>
          <p:nvPr/>
        </p:nvSpPr>
        <p:spPr>
          <a:xfrm>
            <a:off x="4786685" y="3313706"/>
            <a:ext cx="246490" cy="2305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DDECDDD7-ED77-498D-9D3F-B8E0650309C9}"/>
              </a:ext>
            </a:extLst>
          </p:cNvPr>
          <p:cNvSpPr/>
          <p:nvPr/>
        </p:nvSpPr>
        <p:spPr>
          <a:xfrm>
            <a:off x="2350656" y="1574465"/>
            <a:ext cx="3440266" cy="874643"/>
          </a:xfrm>
          <a:prstGeom prst="wedgeRoundRectCallout">
            <a:avLst>
              <a:gd name="adj1" fmla="val 22527"/>
              <a:gd name="adj2" fmla="val 14565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メンフィス</a:t>
            </a:r>
            <a:endParaRPr kumimoji="1" lang="ja-JP" altLang="en-US" sz="48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0306326-4627-4B93-9301-0B94A712CB1A}"/>
              </a:ext>
            </a:extLst>
          </p:cNvPr>
          <p:cNvSpPr/>
          <p:nvPr/>
        </p:nvSpPr>
        <p:spPr>
          <a:xfrm>
            <a:off x="2350656" y="813414"/>
            <a:ext cx="1773141" cy="7610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古王国</a:t>
            </a:r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5F549465-E78C-4084-93ED-5A25434C81A3}"/>
              </a:ext>
            </a:extLst>
          </p:cNvPr>
          <p:cNvSpPr/>
          <p:nvPr/>
        </p:nvSpPr>
        <p:spPr>
          <a:xfrm>
            <a:off x="6096000" y="3717606"/>
            <a:ext cx="3440266" cy="874643"/>
          </a:xfrm>
          <a:prstGeom prst="wedgeRoundRectCallout">
            <a:avLst>
              <a:gd name="adj1" fmla="val -70953"/>
              <a:gd name="adj2" fmla="val 35228"/>
              <a:gd name="adj3" fmla="val 16667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テーベ</a:t>
            </a:r>
            <a:endParaRPr kumimoji="1" lang="ja-JP" altLang="en-US" sz="48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BADE6D2-B736-4C0C-8DA0-BD0F10078864}"/>
              </a:ext>
            </a:extLst>
          </p:cNvPr>
          <p:cNvSpPr/>
          <p:nvPr/>
        </p:nvSpPr>
        <p:spPr>
          <a:xfrm>
            <a:off x="6096000" y="2923133"/>
            <a:ext cx="2881023" cy="7610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中・新王国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8E1A37B4-3FEF-408C-9421-94793C740695}"/>
              </a:ext>
            </a:extLst>
          </p:cNvPr>
          <p:cNvSpPr/>
          <p:nvPr/>
        </p:nvSpPr>
        <p:spPr>
          <a:xfrm>
            <a:off x="5152445" y="4387503"/>
            <a:ext cx="246490" cy="2305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501A77B-8013-4647-A19B-CA9B2548220D}"/>
              </a:ext>
            </a:extLst>
          </p:cNvPr>
          <p:cNvSpPr/>
          <p:nvPr/>
        </p:nvSpPr>
        <p:spPr>
          <a:xfrm>
            <a:off x="4786685" y="3918276"/>
            <a:ext cx="246490" cy="2305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吹き出し: 角を丸めた四角形 12">
            <a:extLst>
              <a:ext uri="{FF2B5EF4-FFF2-40B4-BE49-F238E27FC236}">
                <a16:creationId xmlns:a16="http://schemas.microsoft.com/office/drawing/2014/main" id="{325031E6-C84E-479E-B9C1-9DD8845AD374}"/>
              </a:ext>
            </a:extLst>
          </p:cNvPr>
          <p:cNvSpPr/>
          <p:nvPr/>
        </p:nvSpPr>
        <p:spPr>
          <a:xfrm>
            <a:off x="190831" y="4151038"/>
            <a:ext cx="4401393" cy="1538761"/>
          </a:xfrm>
          <a:prstGeom prst="wedgeRoundRectCallout">
            <a:avLst>
              <a:gd name="adj1" fmla="val 56397"/>
              <a:gd name="adj2" fmla="val -49997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テル・エル・アマルナ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AE1C4B1-7801-4923-83AA-147A1BAA4EF9}"/>
              </a:ext>
            </a:extLst>
          </p:cNvPr>
          <p:cNvSpPr/>
          <p:nvPr/>
        </p:nvSpPr>
        <p:spPr>
          <a:xfrm>
            <a:off x="113824" y="3387813"/>
            <a:ext cx="4478400" cy="7610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アメンホテプ時代</a:t>
            </a:r>
          </a:p>
        </p:txBody>
      </p:sp>
    </p:spTree>
    <p:extLst>
      <p:ext uri="{BB962C8B-B14F-4D97-AF65-F5344CB8AC3E}">
        <p14:creationId xmlns:p14="http://schemas.microsoft.com/office/powerpoint/2010/main" val="1305601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63C4C673-CC46-4515-9DEA-26D9DD8DC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350" y="929470"/>
            <a:ext cx="3210015" cy="592853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2490456-58F5-4846-8D78-4CC57CC483FB}"/>
              </a:ext>
            </a:extLst>
          </p:cNvPr>
          <p:cNvSpPr txBox="1"/>
          <p:nvPr/>
        </p:nvSpPr>
        <p:spPr>
          <a:xfrm>
            <a:off x="6901084" y="929470"/>
            <a:ext cx="1648531" cy="6592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改革後</a:t>
            </a:r>
          </a:p>
        </p:txBody>
      </p:sp>
      <p:pic>
        <p:nvPicPr>
          <p:cNvPr id="8" name="図 12">
            <a:extLst>
              <a:ext uri="{FF2B5EF4-FFF2-40B4-BE49-F238E27FC236}">
                <a16:creationId xmlns:a16="http://schemas.microsoft.com/office/drawing/2014/main" id="{6C27B944-1DE1-6B8D-039D-6BD08E771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800" y="929470"/>
            <a:ext cx="3202744" cy="477230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12632"/>
            <a:ext cx="1626380" cy="1872414"/>
          </a:xfrm>
          <a:prstGeom prst="rect">
            <a:avLst/>
          </a:prstGeom>
        </p:spPr>
      </p:pic>
      <p:sp>
        <p:nvSpPr>
          <p:cNvPr id="12" name="四角形吹き出し 11"/>
          <p:cNvSpPr/>
          <p:nvPr/>
        </p:nvSpPr>
        <p:spPr>
          <a:xfrm>
            <a:off x="1856609" y="5470358"/>
            <a:ext cx="3918897" cy="882316"/>
          </a:xfrm>
          <a:prstGeom prst="wedgeRectCallout">
            <a:avLst>
              <a:gd name="adj1" fmla="val -61768"/>
              <a:gd name="adj2" fmla="val 11591"/>
            </a:avLst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何が違うかな？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10E38EF-072F-474A-BC43-446A6B3571E3}"/>
              </a:ext>
            </a:extLst>
          </p:cNvPr>
          <p:cNvSpPr txBox="1"/>
          <p:nvPr/>
        </p:nvSpPr>
        <p:spPr>
          <a:xfrm>
            <a:off x="1324610" y="942341"/>
            <a:ext cx="162638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改革前</a:t>
            </a:r>
          </a:p>
        </p:txBody>
      </p:sp>
    </p:spTree>
    <p:extLst>
      <p:ext uri="{BB962C8B-B14F-4D97-AF65-F5344CB8AC3E}">
        <p14:creationId xmlns:p14="http://schemas.microsoft.com/office/powerpoint/2010/main" val="975659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BC5FD4C-50B6-E63A-30D8-3F0A04025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055" y="0"/>
            <a:ext cx="6695889" cy="6834425"/>
          </a:xfrm>
          <a:prstGeom prst="rect">
            <a:avLst/>
          </a:prstGeom>
        </p:spPr>
      </p:pic>
      <p:sp>
        <p:nvSpPr>
          <p:cNvPr id="7" name="四角形吹き出し 14">
            <a:extLst>
              <a:ext uri="{FF2B5EF4-FFF2-40B4-BE49-F238E27FC236}">
                <a16:creationId xmlns:a16="http://schemas.microsoft.com/office/drawing/2014/main" id="{59208C40-2251-76F0-ED8D-E605920E1127}"/>
              </a:ext>
            </a:extLst>
          </p:cNvPr>
          <p:cNvSpPr/>
          <p:nvPr/>
        </p:nvSpPr>
        <p:spPr>
          <a:xfrm>
            <a:off x="8262491" y="2064612"/>
            <a:ext cx="2770636" cy="739970"/>
          </a:xfrm>
          <a:prstGeom prst="wedgeRectCallout">
            <a:avLst>
              <a:gd name="adj1" fmla="val -78027"/>
              <a:gd name="adj2" fmla="val -2905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シナイ半島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四角形吹き出し 14">
            <a:extLst>
              <a:ext uri="{FF2B5EF4-FFF2-40B4-BE49-F238E27FC236}">
                <a16:creationId xmlns:a16="http://schemas.microsoft.com/office/drawing/2014/main" id="{D477D59E-D754-64C0-D66B-1CDFB48F8766}"/>
              </a:ext>
            </a:extLst>
          </p:cNvPr>
          <p:cNvSpPr/>
          <p:nvPr/>
        </p:nvSpPr>
        <p:spPr>
          <a:xfrm>
            <a:off x="8970516" y="4499209"/>
            <a:ext cx="2770636" cy="739970"/>
          </a:xfrm>
          <a:prstGeom prst="wedgeRectCallout">
            <a:avLst>
              <a:gd name="adj1" fmla="val -78027"/>
              <a:gd name="adj2" fmla="val -2905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紅海</a:t>
            </a:r>
          </a:p>
        </p:txBody>
      </p:sp>
      <p:sp>
        <p:nvSpPr>
          <p:cNvPr id="11" name="四角形吹き出し 14">
            <a:extLst>
              <a:ext uri="{FF2B5EF4-FFF2-40B4-BE49-F238E27FC236}">
                <a16:creationId xmlns:a16="http://schemas.microsoft.com/office/drawing/2014/main" id="{1212D308-48C5-0A8B-EB18-C77923F3EF25}"/>
              </a:ext>
            </a:extLst>
          </p:cNvPr>
          <p:cNvSpPr/>
          <p:nvPr/>
        </p:nvSpPr>
        <p:spPr>
          <a:xfrm>
            <a:off x="7125312" y="369985"/>
            <a:ext cx="2770636" cy="739970"/>
          </a:xfrm>
          <a:prstGeom prst="wedgeRectCallout">
            <a:avLst>
              <a:gd name="adj1" fmla="val -78027"/>
              <a:gd name="adj2" fmla="val -2905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地中海</a:t>
            </a:r>
          </a:p>
        </p:txBody>
      </p:sp>
    </p:spTree>
    <p:extLst>
      <p:ext uri="{BB962C8B-B14F-4D97-AF65-F5344CB8AC3E}">
        <p14:creationId xmlns:p14="http://schemas.microsoft.com/office/powerpoint/2010/main" val="1215835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208F96F-CFBA-4D0E-8479-39F78CFBAB80}"/>
              </a:ext>
            </a:extLst>
          </p:cNvPr>
          <p:cNvSpPr txBox="1"/>
          <p:nvPr/>
        </p:nvSpPr>
        <p:spPr>
          <a:xfrm>
            <a:off x="95885" y="63120"/>
            <a:ext cx="7363985" cy="7078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古代オリエント文明とその周辺</a:t>
            </a:r>
            <a:endParaRPr kumimoji="1" lang="en-US" altLang="ja-JP" sz="40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5C2A30-7269-418F-9D18-4B8AB17BAA04}"/>
              </a:ext>
            </a:extLst>
          </p:cNvPr>
          <p:cNvSpPr txBox="1"/>
          <p:nvPr/>
        </p:nvSpPr>
        <p:spPr>
          <a:xfrm>
            <a:off x="402017" y="1093601"/>
            <a:ext cx="3347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メソポタミア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95885" y="866776"/>
            <a:ext cx="12010390" cy="56623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AC42C6A-8316-46AE-B0A4-9E5D8777A999}"/>
              </a:ext>
            </a:extLst>
          </p:cNvPr>
          <p:cNvSpPr txBox="1"/>
          <p:nvPr/>
        </p:nvSpPr>
        <p:spPr>
          <a:xfrm>
            <a:off x="402017" y="2173767"/>
            <a:ext cx="2550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エジプト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D2C4EEC-8868-41FE-AE8E-ECBB25A0992D}"/>
              </a:ext>
            </a:extLst>
          </p:cNvPr>
          <p:cNvSpPr txBox="1"/>
          <p:nvPr/>
        </p:nvSpPr>
        <p:spPr>
          <a:xfrm>
            <a:off x="402016" y="3277719"/>
            <a:ext cx="5170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シリア・パレスチナ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571DCFD-F93A-437E-8D83-7296BD4A292B}"/>
              </a:ext>
            </a:extLst>
          </p:cNvPr>
          <p:cNvSpPr txBox="1"/>
          <p:nvPr/>
        </p:nvSpPr>
        <p:spPr>
          <a:xfrm>
            <a:off x="402015" y="4402416"/>
            <a:ext cx="5170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エーゲ海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1007BB54-8590-4B33-839F-D1B1BEF39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4" y="1012099"/>
            <a:ext cx="6460505" cy="4296236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220B260-7E2B-4B26-B851-9FE035940918}"/>
              </a:ext>
            </a:extLst>
          </p:cNvPr>
          <p:cNvSpPr txBox="1"/>
          <p:nvPr/>
        </p:nvSpPr>
        <p:spPr>
          <a:xfrm>
            <a:off x="367695" y="5506368"/>
            <a:ext cx="5433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オリエント統一と分裂</a:t>
            </a:r>
          </a:p>
        </p:txBody>
      </p:sp>
      <p:sp>
        <p:nvSpPr>
          <p:cNvPr id="9" name="フレーム 8"/>
          <p:cNvSpPr/>
          <p:nvPr/>
        </p:nvSpPr>
        <p:spPr>
          <a:xfrm>
            <a:off x="251276" y="2015494"/>
            <a:ext cx="2550733" cy="882674"/>
          </a:xfrm>
          <a:prstGeom prst="frame">
            <a:avLst>
              <a:gd name="adj1" fmla="val 4334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E2CBBC5C-E2EF-48A1-AF6C-B1F439F67327}"/>
              </a:ext>
            </a:extLst>
          </p:cNvPr>
          <p:cNvSpPr/>
          <p:nvPr/>
        </p:nvSpPr>
        <p:spPr>
          <a:xfrm rot="19877209">
            <a:off x="6121785" y="1413401"/>
            <a:ext cx="737091" cy="999391"/>
          </a:xfrm>
          <a:prstGeom prst="ellipse">
            <a:avLst/>
          </a:prstGeom>
          <a:solidFill>
            <a:srgbClr val="00B0F0">
              <a:alpha val="50000"/>
            </a:srgb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10ACD9F-9C3F-4A79-BB76-0833A5C637D5}"/>
              </a:ext>
            </a:extLst>
          </p:cNvPr>
          <p:cNvSpPr txBox="1"/>
          <p:nvPr/>
        </p:nvSpPr>
        <p:spPr>
          <a:xfrm rot="20166323">
            <a:off x="6319147" y="1466037"/>
            <a:ext cx="430887" cy="10989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エーゲ海</a:t>
            </a:r>
          </a:p>
        </p:txBody>
      </p:sp>
    </p:spTree>
    <p:extLst>
      <p:ext uri="{BB962C8B-B14F-4D97-AF65-F5344CB8AC3E}">
        <p14:creationId xmlns:p14="http://schemas.microsoft.com/office/powerpoint/2010/main" val="1035395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C056A0B-06C7-46FA-A1D3-4EE2307AA389}"/>
              </a:ext>
            </a:extLst>
          </p:cNvPr>
          <p:cNvSpPr txBox="1"/>
          <p:nvPr/>
        </p:nvSpPr>
        <p:spPr>
          <a:xfrm>
            <a:off x="220649" y="1349882"/>
            <a:ext cx="303739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ノモス成立　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939D9B1-1881-4B40-808C-7E007A86B517}"/>
              </a:ext>
            </a:extLst>
          </p:cNvPr>
          <p:cNvSpPr txBox="1"/>
          <p:nvPr/>
        </p:nvSpPr>
        <p:spPr>
          <a:xfrm>
            <a:off x="3334247" y="1331853"/>
            <a:ext cx="8714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ファラオ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による統一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62FA90D-5089-48DC-A9CA-7395B2A0A166}"/>
              </a:ext>
            </a:extLst>
          </p:cNvPr>
          <p:cNvSpPr txBox="1"/>
          <p:nvPr/>
        </p:nvSpPr>
        <p:spPr>
          <a:xfrm>
            <a:off x="227693" y="2361637"/>
            <a:ext cx="303739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古王国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05617F4-B430-4E35-A50E-8FD2F1B830DC}"/>
              </a:ext>
            </a:extLst>
          </p:cNvPr>
          <p:cNvSpPr txBox="1"/>
          <p:nvPr/>
        </p:nvSpPr>
        <p:spPr>
          <a:xfrm>
            <a:off x="3334246" y="2385123"/>
            <a:ext cx="8857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メンフィス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、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ピラミッド</a:t>
            </a:r>
            <a:r>
              <a:rPr lang="ja-JP" altLang="en-US" sz="2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（クフ王など）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2C53E86-D454-4E12-BFBF-4374B93D99CA}"/>
              </a:ext>
            </a:extLst>
          </p:cNvPr>
          <p:cNvSpPr txBox="1"/>
          <p:nvPr/>
        </p:nvSpPr>
        <p:spPr>
          <a:xfrm>
            <a:off x="227693" y="3373392"/>
            <a:ext cx="303035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中王国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矢印: 下 1">
            <a:extLst>
              <a:ext uri="{FF2B5EF4-FFF2-40B4-BE49-F238E27FC236}">
                <a16:creationId xmlns:a16="http://schemas.microsoft.com/office/drawing/2014/main" id="{FFC3A7FA-8EA9-45EF-B08C-238B9440FF22}"/>
              </a:ext>
            </a:extLst>
          </p:cNvPr>
          <p:cNvSpPr/>
          <p:nvPr/>
        </p:nvSpPr>
        <p:spPr>
          <a:xfrm>
            <a:off x="1511828" y="2042412"/>
            <a:ext cx="465150" cy="30309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4E6C57DE-79D6-42A6-A030-A905428AEF7D}"/>
              </a:ext>
            </a:extLst>
          </p:cNvPr>
          <p:cNvSpPr/>
          <p:nvPr/>
        </p:nvSpPr>
        <p:spPr>
          <a:xfrm>
            <a:off x="1511828" y="3047904"/>
            <a:ext cx="465150" cy="30309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32A39A7-84CF-4B42-8E16-2E3B3422DB90}"/>
              </a:ext>
            </a:extLst>
          </p:cNvPr>
          <p:cNvSpPr txBox="1"/>
          <p:nvPr/>
        </p:nvSpPr>
        <p:spPr>
          <a:xfrm>
            <a:off x="3334247" y="3401111"/>
            <a:ext cx="8857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テーベ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、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ヒクソス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の侵入</a:t>
            </a:r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（馬と戦車）　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FE6AE61-8145-4BCE-ABC6-3A1E644C6E80}"/>
              </a:ext>
            </a:extLst>
          </p:cNvPr>
          <p:cNvSpPr txBox="1"/>
          <p:nvPr/>
        </p:nvSpPr>
        <p:spPr>
          <a:xfrm>
            <a:off x="227693" y="4391403"/>
            <a:ext cx="303035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新王国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0" name="矢印: 下 29">
            <a:extLst>
              <a:ext uri="{FF2B5EF4-FFF2-40B4-BE49-F238E27FC236}">
                <a16:creationId xmlns:a16="http://schemas.microsoft.com/office/drawing/2014/main" id="{B29CDBD8-EDB1-4518-AC76-9C5C5504B0CF}"/>
              </a:ext>
            </a:extLst>
          </p:cNvPr>
          <p:cNvSpPr/>
          <p:nvPr/>
        </p:nvSpPr>
        <p:spPr>
          <a:xfrm>
            <a:off x="1511828" y="4065915"/>
            <a:ext cx="465150" cy="30309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E18E595-B563-4A1C-9CE6-9D3C8ED5A783}"/>
              </a:ext>
            </a:extLst>
          </p:cNvPr>
          <p:cNvSpPr txBox="1"/>
          <p:nvPr/>
        </p:nvSpPr>
        <p:spPr>
          <a:xfrm>
            <a:off x="3334247" y="4419122"/>
            <a:ext cx="8857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テーベ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、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</a:t>
            </a:r>
            <a:r>
              <a:rPr lang="ja-JP" altLang="en-US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アメンホテプ</a:t>
            </a:r>
            <a:r>
              <a:rPr lang="en-US" altLang="ja-JP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4</a:t>
            </a:r>
            <a:r>
              <a:rPr lang="ja-JP" altLang="en-US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世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lang="ja-JP" altLang="en-US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イクナートン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テル・エル・アマルナ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に遷都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アマルナ美術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、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アトン神</a:t>
            </a:r>
            <a:r>
              <a:rPr lang="ja-JP" altLang="en-US" sz="32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endParaRPr kumimoji="1" lang="ja-JP" altLang="en-US" sz="3600" b="1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左中かっこ 5">
            <a:extLst>
              <a:ext uri="{FF2B5EF4-FFF2-40B4-BE49-F238E27FC236}">
                <a16:creationId xmlns:a16="http://schemas.microsoft.com/office/drawing/2014/main" id="{8B7D5485-8489-474F-A6C4-C4FDA3AEFBF5}"/>
              </a:ext>
            </a:extLst>
          </p:cNvPr>
          <p:cNvSpPr/>
          <p:nvPr/>
        </p:nvSpPr>
        <p:spPr>
          <a:xfrm>
            <a:off x="4524292" y="5508118"/>
            <a:ext cx="246491" cy="116302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379A203-5B79-6003-4497-F7467A8B1EBA}"/>
              </a:ext>
            </a:extLst>
          </p:cNvPr>
          <p:cNvSpPr/>
          <p:nvPr/>
        </p:nvSpPr>
        <p:spPr>
          <a:xfrm>
            <a:off x="76753" y="364565"/>
            <a:ext cx="11894598" cy="63628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E1B7BC6-88CE-4273-A9EE-FEDAFAF6F2A8}"/>
              </a:ext>
            </a:extLst>
          </p:cNvPr>
          <p:cNvSpPr txBox="1"/>
          <p:nvPr/>
        </p:nvSpPr>
        <p:spPr>
          <a:xfrm>
            <a:off x="76753" y="66555"/>
            <a:ext cx="3431435" cy="7078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エジプト文明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6AC81B7-A63A-FE63-419E-5A65A786BF9A}"/>
              </a:ext>
            </a:extLst>
          </p:cNvPr>
          <p:cNvSpPr txBox="1"/>
          <p:nvPr/>
        </p:nvSpPr>
        <p:spPr>
          <a:xfrm>
            <a:off x="3256720" y="400359"/>
            <a:ext cx="6179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エジプトはナイルの賜物</a:t>
            </a:r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244139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BB0D4AC-79E0-45F3-B68B-5FA17144D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43" y="0"/>
            <a:ext cx="10899713" cy="6177975"/>
          </a:xfrm>
          <a:prstGeom prst="rect">
            <a:avLst/>
          </a:prstGeom>
        </p:spPr>
      </p:pic>
      <p:sp>
        <p:nvSpPr>
          <p:cNvPr id="10" name="フレーム 9"/>
          <p:cNvSpPr/>
          <p:nvPr/>
        </p:nvSpPr>
        <p:spPr>
          <a:xfrm>
            <a:off x="3612710" y="4036113"/>
            <a:ext cx="6572365" cy="1652337"/>
          </a:xfrm>
          <a:prstGeom prst="frame">
            <a:avLst>
              <a:gd name="adj1" fmla="val 6675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EFB6B7-7623-47C3-A38D-5DC27CEF929A}"/>
              </a:ext>
            </a:extLst>
          </p:cNvPr>
          <p:cNvSpPr txBox="1"/>
          <p:nvPr/>
        </p:nvSpPr>
        <p:spPr>
          <a:xfrm>
            <a:off x="8058654" y="6378828"/>
            <a:ext cx="408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</a:t>
            </a:r>
            <a:r>
              <a:rPr kumimoji="1"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</a:t>
            </a:r>
            <a:r>
              <a:rPr kumimoji="1" lang="en-US" altLang="ja-JP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4118729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BD4ED22-3BFA-4AF7-AB51-B0003A35C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395" y="704300"/>
            <a:ext cx="9075209" cy="6046358"/>
          </a:xfrm>
          <a:prstGeom prst="rect">
            <a:avLst/>
          </a:prstGeom>
        </p:spPr>
      </p:pic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21FB5BE5-A96D-4051-AECE-E784D90F7307}"/>
              </a:ext>
            </a:extLst>
          </p:cNvPr>
          <p:cNvSpPr/>
          <p:nvPr/>
        </p:nvSpPr>
        <p:spPr>
          <a:xfrm>
            <a:off x="6945465" y="978011"/>
            <a:ext cx="2723322" cy="874643"/>
          </a:xfrm>
          <a:prstGeom prst="wedgeRoundRectCallout">
            <a:avLst>
              <a:gd name="adj1" fmla="val -53534"/>
              <a:gd name="adj2" fmla="val 88864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ナイル川</a:t>
            </a:r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CD5E3DE9-2741-430C-A2D3-BA1E536E0F21}"/>
              </a:ext>
            </a:extLst>
          </p:cNvPr>
          <p:cNvSpPr/>
          <p:nvPr/>
        </p:nvSpPr>
        <p:spPr>
          <a:xfrm>
            <a:off x="7525908" y="2163320"/>
            <a:ext cx="4242021" cy="874643"/>
          </a:xfrm>
          <a:prstGeom prst="wedgeRoundRectCallout">
            <a:avLst>
              <a:gd name="adj1" fmla="val -58789"/>
              <a:gd name="adj2" fmla="val 100682"/>
              <a:gd name="adj3" fmla="val 16667"/>
            </a:avLst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全長約</a:t>
            </a:r>
            <a:r>
              <a:rPr kumimoji="1" lang="en-US" altLang="ja-JP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6000km</a:t>
            </a:r>
            <a:endParaRPr kumimoji="1" lang="ja-JP" altLang="en-US" sz="48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6A5A26F-94CE-4837-AF51-2B2A805FE137}"/>
              </a:ext>
            </a:extLst>
          </p:cNvPr>
          <p:cNvSpPr txBox="1"/>
          <p:nvPr/>
        </p:nvSpPr>
        <p:spPr>
          <a:xfrm>
            <a:off x="1444379" y="1761220"/>
            <a:ext cx="5179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日本の約</a:t>
            </a:r>
            <a:r>
              <a:rPr kumimoji="1" lang="en-US" altLang="ja-JP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kumimoji="1"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倍の長さ！</a:t>
            </a:r>
          </a:p>
        </p:txBody>
      </p:sp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4A046B2F-20A7-4571-9C85-3AA4DDE493B2}"/>
              </a:ext>
            </a:extLst>
          </p:cNvPr>
          <p:cNvSpPr/>
          <p:nvPr/>
        </p:nvSpPr>
        <p:spPr>
          <a:xfrm>
            <a:off x="1612088" y="2496386"/>
            <a:ext cx="3945872" cy="1225381"/>
          </a:xfrm>
          <a:prstGeom prst="wedgeRoundRectCallout">
            <a:avLst>
              <a:gd name="adj1" fmla="val 63046"/>
              <a:gd name="adj2" fmla="val 6177"/>
              <a:gd name="adj3" fmla="val 16667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定期的な氾濫</a:t>
            </a:r>
            <a:endParaRPr kumimoji="1" lang="en-US" altLang="ja-JP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lang="en-US" altLang="ja-JP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※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まじめな川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4F8F802F-667A-41C2-B54C-BC468655CCA0}"/>
              </a:ext>
            </a:extLst>
          </p:cNvPr>
          <p:cNvSpPr/>
          <p:nvPr/>
        </p:nvSpPr>
        <p:spPr>
          <a:xfrm>
            <a:off x="3021576" y="3844304"/>
            <a:ext cx="1126891" cy="62319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71A6B89B-EC43-487C-BB69-4AFEC4316862}"/>
              </a:ext>
            </a:extLst>
          </p:cNvPr>
          <p:cNvSpPr/>
          <p:nvPr/>
        </p:nvSpPr>
        <p:spPr>
          <a:xfrm>
            <a:off x="1464012" y="4514915"/>
            <a:ext cx="4242021" cy="198721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ナイル＝シルト</a:t>
            </a:r>
            <a:r>
              <a:rPr lang="en-US" altLang="ja-JP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肥沃な土壌</a:t>
            </a:r>
            <a:r>
              <a:rPr lang="en-US" altLang="ja-JP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を運んでくる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054" y="4735440"/>
            <a:ext cx="2035843" cy="204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87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2" y="1589836"/>
            <a:ext cx="5268164" cy="526816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48FAD1F-9631-440E-A104-7F643BB20079}"/>
              </a:ext>
            </a:extLst>
          </p:cNvPr>
          <p:cNvSpPr/>
          <p:nvPr/>
        </p:nvSpPr>
        <p:spPr>
          <a:xfrm>
            <a:off x="88115" y="1607844"/>
            <a:ext cx="2873745" cy="8094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ナイル川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48FAD1F-9631-440E-A104-7F643BB20079}"/>
              </a:ext>
            </a:extLst>
          </p:cNvPr>
          <p:cNvSpPr/>
          <p:nvPr/>
        </p:nvSpPr>
        <p:spPr>
          <a:xfrm>
            <a:off x="2971469" y="1607844"/>
            <a:ext cx="1334608" cy="809466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氾濫</a:t>
            </a:r>
          </a:p>
        </p:txBody>
      </p:sp>
      <p:sp>
        <p:nvSpPr>
          <p:cNvPr id="9" name="四角形吹き出し 8"/>
          <p:cNvSpPr/>
          <p:nvPr/>
        </p:nvSpPr>
        <p:spPr>
          <a:xfrm>
            <a:off x="4633980" y="1712974"/>
            <a:ext cx="2117558" cy="1268463"/>
          </a:xfrm>
          <a:prstGeom prst="wedgeRectCallout">
            <a:avLst>
              <a:gd name="adj1" fmla="val -61745"/>
              <a:gd name="adj2" fmla="val -24798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年に一度（定期）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4886500" y="3496756"/>
            <a:ext cx="1079403" cy="126732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903" y="3590253"/>
            <a:ext cx="1578309" cy="128570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903" y="2960245"/>
            <a:ext cx="1216361" cy="121636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354" y="3233482"/>
            <a:ext cx="1013156" cy="1198844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48FAD1F-9631-440E-A104-7F643BB20079}"/>
              </a:ext>
            </a:extLst>
          </p:cNvPr>
          <p:cNvSpPr/>
          <p:nvPr/>
        </p:nvSpPr>
        <p:spPr>
          <a:xfrm>
            <a:off x="5332895" y="4764782"/>
            <a:ext cx="2873745" cy="809466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肥沃な土</a:t>
            </a:r>
          </a:p>
        </p:txBody>
      </p:sp>
      <p:sp>
        <p:nvSpPr>
          <p:cNvPr id="15" name="右矢印 14"/>
          <p:cNvSpPr/>
          <p:nvPr/>
        </p:nvSpPr>
        <p:spPr>
          <a:xfrm>
            <a:off x="7935483" y="3568425"/>
            <a:ext cx="946484" cy="126732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0254" y="1749756"/>
            <a:ext cx="2967452" cy="2967452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7013" y="4056369"/>
            <a:ext cx="1475667" cy="163917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6333" y="4056369"/>
            <a:ext cx="1475667" cy="163917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4271" y="4056369"/>
            <a:ext cx="1475667" cy="16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4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9AC5769-9C61-48FF-83A0-9EAE78C0B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30791"/>
            <a:ext cx="7932751" cy="622720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134" y="3283184"/>
            <a:ext cx="4774866" cy="358115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7417132" y="2585352"/>
            <a:ext cx="4774867" cy="7357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ナイル川　オアシス</a:t>
            </a:r>
          </a:p>
        </p:txBody>
      </p:sp>
      <p:sp>
        <p:nvSpPr>
          <p:cNvPr id="9" name="上矢印 8"/>
          <p:cNvSpPr/>
          <p:nvPr/>
        </p:nvSpPr>
        <p:spPr>
          <a:xfrm>
            <a:off x="3687484" y="2149642"/>
            <a:ext cx="1776697" cy="4708358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流れ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3" y="5486399"/>
            <a:ext cx="2579686" cy="633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上エジプト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3" y="2585352"/>
            <a:ext cx="2579686" cy="633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下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エジプト</a:t>
            </a:r>
          </a:p>
        </p:txBody>
      </p:sp>
    </p:spTree>
    <p:extLst>
      <p:ext uri="{BB962C8B-B14F-4D97-AF65-F5344CB8AC3E}">
        <p14:creationId xmlns:p14="http://schemas.microsoft.com/office/powerpoint/2010/main" val="391213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7509697" y="1738524"/>
            <a:ext cx="3799987" cy="34688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3" y="1738524"/>
            <a:ext cx="1641257" cy="139917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3" y="3458538"/>
            <a:ext cx="1641257" cy="139917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657" y="2438110"/>
            <a:ext cx="1641257" cy="1399172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1641533" y="610352"/>
            <a:ext cx="1108519" cy="6242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ナイル川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78920" y="2816854"/>
            <a:ext cx="1573288" cy="6416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小国家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78920" y="4536868"/>
            <a:ext cx="1573288" cy="6416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小国家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2750052" y="3458538"/>
            <a:ext cx="1796716" cy="6416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小国家</a:t>
            </a:r>
          </a:p>
        </p:txBody>
      </p:sp>
      <p:sp>
        <p:nvSpPr>
          <p:cNvPr id="2" name="四角形吹き出し 1"/>
          <p:cNvSpPr/>
          <p:nvPr/>
        </p:nvSpPr>
        <p:spPr>
          <a:xfrm>
            <a:off x="3002096" y="4495008"/>
            <a:ext cx="2089847" cy="2362992"/>
          </a:xfrm>
          <a:prstGeom prst="wedgeRectCallout">
            <a:avLst>
              <a:gd name="adj1" fmla="val -72009"/>
              <a:gd name="adj2" fmla="val -260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366" y="4950320"/>
            <a:ext cx="1902737" cy="1902737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3124192" y="4495008"/>
            <a:ext cx="1859784" cy="5837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氾濫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091943" y="4495008"/>
            <a:ext cx="2232346" cy="2362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120" y="5078790"/>
            <a:ext cx="1739178" cy="1779210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5277351" y="4506165"/>
            <a:ext cx="1796716" cy="5726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労働力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右矢印 19"/>
          <p:cNvSpPr/>
          <p:nvPr/>
        </p:nvSpPr>
        <p:spPr>
          <a:xfrm>
            <a:off x="4706932" y="5299398"/>
            <a:ext cx="770021" cy="991392"/>
          </a:xfrm>
          <a:prstGeom prst="rightArrow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8883427" y="559198"/>
            <a:ext cx="1108519" cy="6242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ナイル川</a:t>
            </a: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1946" y="1720469"/>
            <a:ext cx="2065646" cy="1085612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7641966" y="2918973"/>
            <a:ext cx="3591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国　　家</a:t>
            </a:r>
          </a:p>
        </p:txBody>
      </p:sp>
      <p:sp>
        <p:nvSpPr>
          <p:cNvPr id="25" name="右矢印 24"/>
          <p:cNvSpPr/>
          <p:nvPr/>
        </p:nvSpPr>
        <p:spPr>
          <a:xfrm>
            <a:off x="4730064" y="1547049"/>
            <a:ext cx="2583976" cy="2727351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強力な指導者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6942" y="603203"/>
            <a:ext cx="1761376" cy="211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19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3CBCF2E-921D-43A4-B136-C0865D622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12" y="646330"/>
            <a:ext cx="7065775" cy="6211670"/>
          </a:xfrm>
          <a:prstGeom prst="rect">
            <a:avLst/>
          </a:prstGeom>
        </p:spPr>
      </p:pic>
      <p:pic>
        <p:nvPicPr>
          <p:cNvPr id="6" name="Picture 6" descr="シュメール人のイラスト | かわいいフリー素材集 いらすとや">
            <a:extLst>
              <a:ext uri="{FF2B5EF4-FFF2-40B4-BE49-F238E27FC236}">
                <a16:creationId xmlns:a16="http://schemas.microsoft.com/office/drawing/2014/main" id="{300CF17E-F40B-438D-B883-7A024EF47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543" y="628154"/>
            <a:ext cx="944545" cy="150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シュメール人のイラスト | かわいいフリー素材集 いらすとや">
            <a:extLst>
              <a:ext uri="{FF2B5EF4-FFF2-40B4-BE49-F238E27FC236}">
                <a16:creationId xmlns:a16="http://schemas.microsoft.com/office/drawing/2014/main" id="{A77ECCC1-0754-459E-AF36-FF4E6A8EE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215" y="3899515"/>
            <a:ext cx="983434" cy="156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矢印: 右 8">
            <a:extLst>
              <a:ext uri="{FF2B5EF4-FFF2-40B4-BE49-F238E27FC236}">
                <a16:creationId xmlns:a16="http://schemas.microsoft.com/office/drawing/2014/main" id="{1596B4AB-3D53-494F-95BC-C7D6E165F7B0}"/>
              </a:ext>
            </a:extLst>
          </p:cNvPr>
          <p:cNvSpPr/>
          <p:nvPr/>
        </p:nvSpPr>
        <p:spPr>
          <a:xfrm rot="1343524">
            <a:off x="5855516" y="1444100"/>
            <a:ext cx="889050" cy="70145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2696E2C3-35AA-4599-9B6F-FC8AFD4C8436}"/>
              </a:ext>
            </a:extLst>
          </p:cNvPr>
          <p:cNvSpPr/>
          <p:nvPr/>
        </p:nvSpPr>
        <p:spPr>
          <a:xfrm rot="16200000">
            <a:off x="7154753" y="3115661"/>
            <a:ext cx="866250" cy="70145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DF7D27B8-2CA6-45D3-BBF4-EAA6325424E1}"/>
              </a:ext>
            </a:extLst>
          </p:cNvPr>
          <p:cNvSpPr/>
          <p:nvPr/>
        </p:nvSpPr>
        <p:spPr>
          <a:xfrm>
            <a:off x="8399954" y="628154"/>
            <a:ext cx="3655631" cy="1549527"/>
          </a:xfrm>
          <a:prstGeom prst="wedgeRectCallout">
            <a:avLst>
              <a:gd name="adj1" fmla="val -68283"/>
              <a:gd name="adj2" fmla="val 5525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侵入、移住</a:t>
            </a:r>
            <a:endParaRPr kumimoji="1" lang="en-US" altLang="ja-JP" sz="44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4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興亡が激しい</a:t>
            </a:r>
            <a:endParaRPr kumimoji="1" lang="ja-JP" altLang="en-US" sz="44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94147F2D-62B0-44A6-B8CC-F70A54F8CC48}"/>
              </a:ext>
            </a:extLst>
          </p:cNvPr>
          <p:cNvSpPr/>
          <p:nvPr/>
        </p:nvSpPr>
        <p:spPr>
          <a:xfrm>
            <a:off x="2731901" y="4430070"/>
            <a:ext cx="1682885" cy="1033670"/>
          </a:xfrm>
          <a:prstGeom prst="ellipse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砂漠</a:t>
            </a: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9AD20D14-C5CB-433B-AC59-76B9318BCA8D}"/>
              </a:ext>
            </a:extLst>
          </p:cNvPr>
          <p:cNvSpPr/>
          <p:nvPr/>
        </p:nvSpPr>
        <p:spPr>
          <a:xfrm>
            <a:off x="5662977" y="3562975"/>
            <a:ext cx="1682885" cy="1033670"/>
          </a:xfrm>
          <a:prstGeom prst="ellipse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砂漠</a:t>
            </a: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59759E7E-2217-4857-B9E8-AD55B2941998}"/>
              </a:ext>
            </a:extLst>
          </p:cNvPr>
          <p:cNvSpPr/>
          <p:nvPr/>
        </p:nvSpPr>
        <p:spPr>
          <a:xfrm>
            <a:off x="4113409" y="2329914"/>
            <a:ext cx="1682885" cy="103367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海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FBC02477-C095-4D2B-AE0D-E4B98A9F34DA}"/>
              </a:ext>
            </a:extLst>
          </p:cNvPr>
          <p:cNvSpPr/>
          <p:nvPr/>
        </p:nvSpPr>
        <p:spPr>
          <a:xfrm>
            <a:off x="776643" y="2273279"/>
            <a:ext cx="3006440" cy="1519970"/>
          </a:xfrm>
          <a:prstGeom prst="wedgeRectCallout">
            <a:avLst>
              <a:gd name="adj1" fmla="val 71998"/>
              <a:gd name="adj2" fmla="val 9168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外敵が侵入しずらい</a:t>
            </a:r>
            <a:endParaRPr kumimoji="1" lang="ja-JP" altLang="en-US" sz="44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0244F24-FDC5-4200-8E0A-BDE8D7907915}"/>
              </a:ext>
            </a:extLst>
          </p:cNvPr>
          <p:cNvSpPr/>
          <p:nvPr/>
        </p:nvSpPr>
        <p:spPr>
          <a:xfrm>
            <a:off x="1439143" y="5430866"/>
            <a:ext cx="9721795" cy="13959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エジプトは東西を砂漠、北は海があり</a:t>
            </a:r>
            <a:endParaRPr kumimoji="1" lang="en-US" altLang="ja-JP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44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天然の要塞</a:t>
            </a:r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だったため</a:t>
            </a:r>
          </a:p>
        </p:txBody>
      </p:sp>
    </p:spTree>
    <p:extLst>
      <p:ext uri="{BB962C8B-B14F-4D97-AF65-F5344CB8AC3E}">
        <p14:creationId xmlns:p14="http://schemas.microsoft.com/office/powerpoint/2010/main" val="1226409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6D4D0A9-F046-4D17-B798-EA85A6B7D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77" y="0"/>
            <a:ext cx="10312783" cy="6858000"/>
          </a:xfrm>
          <a:prstGeom prst="rect">
            <a:avLst/>
          </a:prstGeom>
        </p:spPr>
      </p:pic>
      <p:sp>
        <p:nvSpPr>
          <p:cNvPr id="5" name="四角形吹き出し 4"/>
          <p:cNvSpPr/>
          <p:nvPr/>
        </p:nvSpPr>
        <p:spPr>
          <a:xfrm>
            <a:off x="6390256" y="292387"/>
            <a:ext cx="4957011" cy="850231"/>
          </a:xfrm>
          <a:prstGeom prst="wedgeRectCallout">
            <a:avLst>
              <a:gd name="adj1" fmla="val -44370"/>
              <a:gd name="adj2" fmla="val 128538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周辺から遊牧民移住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816697" y="1072186"/>
            <a:ext cx="1643645" cy="179633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934" y="128719"/>
            <a:ext cx="1643645" cy="1796334"/>
          </a:xfrm>
          <a:prstGeom prst="rect">
            <a:avLst/>
          </a:prstGeom>
        </p:spPr>
      </p:pic>
      <p:sp>
        <p:nvSpPr>
          <p:cNvPr id="9" name="右矢印 8"/>
          <p:cNvSpPr/>
          <p:nvPr/>
        </p:nvSpPr>
        <p:spPr>
          <a:xfrm rot="998876">
            <a:off x="4350590" y="1177825"/>
            <a:ext cx="1038595" cy="6575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矢印 9"/>
          <p:cNvSpPr/>
          <p:nvPr/>
        </p:nvSpPr>
        <p:spPr>
          <a:xfrm rot="9913592">
            <a:off x="6941677" y="1911790"/>
            <a:ext cx="1038595" cy="6575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8487899" y="1142618"/>
            <a:ext cx="2872691" cy="7824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複雑な歴史</a:t>
            </a:r>
          </a:p>
        </p:txBody>
      </p:sp>
      <p:sp>
        <p:nvSpPr>
          <p:cNvPr id="15" name="四角形吹き出し 14"/>
          <p:cNvSpPr/>
          <p:nvPr/>
        </p:nvSpPr>
        <p:spPr>
          <a:xfrm>
            <a:off x="5436706" y="4725340"/>
            <a:ext cx="4001397" cy="850231"/>
          </a:xfrm>
          <a:prstGeom prst="wedgeRectCallout">
            <a:avLst>
              <a:gd name="adj1" fmla="val -68000"/>
              <a:gd name="adj2" fmla="val -46934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異民族侵入：少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5436706" y="5575571"/>
            <a:ext cx="4928362" cy="78243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高度な文明：長期間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710" y="3589860"/>
            <a:ext cx="2120600" cy="113548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253" y="3233999"/>
            <a:ext cx="1770606" cy="1690928"/>
          </a:xfrm>
          <a:prstGeom prst="rect">
            <a:avLst/>
          </a:prstGeom>
        </p:spPr>
      </p:pic>
      <p:sp>
        <p:nvSpPr>
          <p:cNvPr id="21" name="楕円 20"/>
          <p:cNvSpPr/>
          <p:nvPr/>
        </p:nvSpPr>
        <p:spPr>
          <a:xfrm rot="1434785">
            <a:off x="4605680" y="1766151"/>
            <a:ext cx="654641" cy="1929843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四角形吹き出し 21"/>
          <p:cNvSpPr/>
          <p:nvPr/>
        </p:nvSpPr>
        <p:spPr>
          <a:xfrm>
            <a:off x="5334583" y="3121316"/>
            <a:ext cx="5220970" cy="821589"/>
          </a:xfrm>
          <a:prstGeom prst="wedgeRectCallout">
            <a:avLst>
              <a:gd name="adj1" fmla="val -56939"/>
              <a:gd name="adj2" fmla="val -52792"/>
            </a:avLst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両地域を結ぶ交通路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6B0975D-1F56-4F04-826C-BF4251817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0942" y="1917518"/>
            <a:ext cx="1581524" cy="12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10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379</Words>
  <Application>Microsoft Office PowerPoint</Application>
  <PresentationFormat>ワイド画面</PresentationFormat>
  <Paragraphs>112</Paragraphs>
  <Slides>20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6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383</cp:revision>
  <dcterms:created xsi:type="dcterms:W3CDTF">2019-06-25T21:59:19Z</dcterms:created>
  <dcterms:modified xsi:type="dcterms:W3CDTF">2024-02-03T06:30:27Z</dcterms:modified>
</cp:coreProperties>
</file>