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519" r:id="rId2"/>
    <p:sldId id="806" r:id="rId3"/>
    <p:sldId id="807" r:id="rId4"/>
    <p:sldId id="817" r:id="rId5"/>
    <p:sldId id="818" r:id="rId6"/>
    <p:sldId id="819" r:id="rId7"/>
    <p:sldId id="820" r:id="rId8"/>
    <p:sldId id="821" r:id="rId9"/>
    <p:sldId id="793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66"/>
    <a:srgbClr val="E9D7F3"/>
    <a:srgbClr val="B482DA"/>
    <a:srgbClr val="A86ED4"/>
    <a:srgbClr val="FF99CC"/>
    <a:srgbClr val="E91FE9"/>
    <a:srgbClr val="ED49E1"/>
    <a:srgbClr val="ED49ED"/>
    <a:srgbClr val="D98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6" autoAdjust="0"/>
    <p:restoredTop sz="93053" autoAdjust="0"/>
  </p:normalViewPr>
  <p:slideViewPr>
    <p:cSldViewPr snapToGrid="0" showGuides="1">
      <p:cViewPr varScale="1">
        <p:scale>
          <a:sx n="62" d="100"/>
          <a:sy n="62" d="100"/>
        </p:scale>
        <p:origin x="560" y="4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3E34C923-698D-4910-9919-B8C99D6300F8}"/>
    <pc:docChg chg="addSld delSld modSld">
      <pc:chgData name="" userId="4df855aef7cffa4d" providerId="LiveId" clId="{3E34C923-698D-4910-9919-B8C99D6300F8}" dt="2024-02-02T08:47:54.284" v="106" actId="2696"/>
      <pc:docMkLst>
        <pc:docMk/>
      </pc:docMkLst>
      <pc:sldChg chg="del">
        <pc:chgData name="" userId="4df855aef7cffa4d" providerId="LiveId" clId="{3E34C923-698D-4910-9919-B8C99D6300F8}" dt="2024-02-02T08:47:54.284" v="106" actId="2696"/>
        <pc:sldMkLst>
          <pc:docMk/>
          <pc:sldMk cId="2838530973" sldId="506"/>
        </pc:sldMkLst>
      </pc:sldChg>
      <pc:sldChg chg="modSp add">
        <pc:chgData name="" userId="4df855aef7cffa4d" providerId="LiveId" clId="{3E34C923-698D-4910-9919-B8C99D6300F8}" dt="2024-02-02T08:47:49.952" v="105" actId="121"/>
        <pc:sldMkLst>
          <pc:docMk/>
          <pc:sldMk cId="849079194" sldId="519"/>
        </pc:sldMkLst>
        <pc:spChg chg="mod">
          <ac:chgData name="" userId="4df855aef7cffa4d" providerId="LiveId" clId="{3E34C923-698D-4910-9919-B8C99D6300F8}" dt="2024-02-02T08:47:17.695" v="5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3E34C923-698D-4910-9919-B8C99D6300F8}" dt="2024-02-02T08:47:10.796" v="4" actId="20577"/>
          <ac:spMkLst>
            <pc:docMk/>
            <pc:sldMk cId="849079194" sldId="519"/>
            <ac:spMk id="4" creationId="{786C4F06-5C97-A9FD-97A2-6FD685FC7DE3}"/>
          </ac:spMkLst>
        </pc:spChg>
        <pc:spChg chg="mod">
          <ac:chgData name="" userId="4df855aef7cffa4d" providerId="LiveId" clId="{3E34C923-698D-4910-9919-B8C99D6300F8}" dt="2024-02-02T08:47:49.952" v="105" actId="121"/>
          <ac:spMkLst>
            <pc:docMk/>
            <pc:sldMk cId="849079194" sldId="519"/>
            <ac:spMk id="6" creationId="{E1CB64D1-48BC-4AED-A444-CDAF33717AEA}"/>
          </ac:spMkLst>
        </pc:spChg>
      </pc:sldChg>
    </pc:docChg>
  </pc:docChgLst>
  <pc:docChgLst>
    <pc:chgData userId="4df855aef7cffa4d" providerId="LiveId" clId="{D132CBB6-6F14-48B0-835D-AAE16C2ADEF9}"/>
  </pc:docChgLst>
  <pc:docChgLst>
    <pc:chgData userId="4df855aef7cffa4d" providerId="LiveId" clId="{9C7C75C0-5647-4C9A-9022-884208BA727F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2024/2/2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386648" y="2237606"/>
            <a:ext cx="11418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唐の滅亡と五代十国</a:t>
            </a: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0" y="114806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隋、唐⑧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0" y="4769849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唐の社会変化によって、</a:t>
            </a:r>
            <a:endParaRPr lang="en-US" altLang="ja-JP" sz="4800" u="sng" dirty="0">
              <a:uFill>
                <a:solidFill>
                  <a:srgbClr val="FFFF00"/>
                </a:solidFill>
              </a:u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r"/>
            <a:r>
              <a:rPr lang="ja-JP" altLang="en-US" sz="48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その後何が起こったのか？</a:t>
            </a:r>
            <a:endParaRPr lang="en-US" altLang="ja-JP" sz="4800" u="sng" dirty="0">
              <a:uFill>
                <a:solidFill>
                  <a:srgbClr val="FFFF00"/>
                </a:solidFill>
              </a:u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E97B23-66F0-4E23-A3E4-F54B97DD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755"/>
            <a:ext cx="12214579" cy="5142981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E7183DF-C761-431C-A82F-5A87689C7743}"/>
              </a:ext>
            </a:extLst>
          </p:cNvPr>
          <p:cNvSpPr/>
          <p:nvPr/>
        </p:nvSpPr>
        <p:spPr>
          <a:xfrm>
            <a:off x="8681663" y="2137024"/>
            <a:ext cx="780836" cy="191099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今回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D5AA83-D5F2-409A-90D1-88E3CCF42547}"/>
              </a:ext>
            </a:extLst>
          </p:cNvPr>
          <p:cNvSpPr txBox="1"/>
          <p:nvPr/>
        </p:nvSpPr>
        <p:spPr>
          <a:xfrm>
            <a:off x="8030966" y="6005245"/>
            <a:ext cx="41610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</p:spTree>
    <p:extLst>
      <p:ext uri="{BB962C8B-B14F-4D97-AF65-F5344CB8AC3E}">
        <p14:creationId xmlns:p14="http://schemas.microsoft.com/office/powerpoint/2010/main" val="359634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E0A6AB7-AB14-4AC4-9C95-B7EECEFCAD9A}"/>
              </a:ext>
            </a:extLst>
          </p:cNvPr>
          <p:cNvSpPr/>
          <p:nvPr/>
        </p:nvSpPr>
        <p:spPr>
          <a:xfrm>
            <a:off x="5303833" y="59698"/>
            <a:ext cx="5843627" cy="40472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98AE0E7-DA29-4CD9-B069-9F92705DE110}"/>
              </a:ext>
            </a:extLst>
          </p:cNvPr>
          <p:cNvSpPr/>
          <p:nvPr/>
        </p:nvSpPr>
        <p:spPr>
          <a:xfrm>
            <a:off x="149276" y="648192"/>
            <a:ext cx="3904180" cy="533136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7703E36-E91D-4C32-B767-24DEB40A2E62}"/>
              </a:ext>
            </a:extLst>
          </p:cNvPr>
          <p:cNvSpPr/>
          <p:nvPr/>
        </p:nvSpPr>
        <p:spPr>
          <a:xfrm>
            <a:off x="5414482" y="155586"/>
            <a:ext cx="5137078" cy="243350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C605F208-C358-4336-BC8A-14D470A9CB16}"/>
              </a:ext>
            </a:extLst>
          </p:cNvPr>
          <p:cNvGrpSpPr/>
          <p:nvPr/>
        </p:nvGrpSpPr>
        <p:grpSpPr>
          <a:xfrm>
            <a:off x="8414952" y="161816"/>
            <a:ext cx="1711660" cy="2116063"/>
            <a:chOff x="8137550" y="223461"/>
            <a:chExt cx="1711660" cy="211606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3DB634FB-7B44-4FF8-BBD5-98141771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7550" y="223461"/>
              <a:ext cx="1711660" cy="2116063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F3365E3-4C95-4980-9A11-E23FF0255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8647" y="1026379"/>
              <a:ext cx="708007" cy="708007"/>
            </a:xfrm>
            <a:prstGeom prst="rect">
              <a:avLst/>
            </a:prstGeom>
          </p:spPr>
        </p:pic>
      </p:grp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E7B816-5500-4F1A-8A15-131D04847749}"/>
              </a:ext>
            </a:extLst>
          </p:cNvPr>
          <p:cNvSpPr/>
          <p:nvPr/>
        </p:nvSpPr>
        <p:spPr>
          <a:xfrm>
            <a:off x="8105180" y="1860070"/>
            <a:ext cx="2262856" cy="5852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もと塩商人</a:t>
            </a: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C4CD10FF-51F6-49B5-A6FB-6DC84A345E4B}"/>
              </a:ext>
            </a:extLst>
          </p:cNvPr>
          <p:cNvSpPr/>
          <p:nvPr/>
        </p:nvSpPr>
        <p:spPr>
          <a:xfrm>
            <a:off x="5531568" y="334199"/>
            <a:ext cx="2589588" cy="1186284"/>
          </a:xfrm>
          <a:prstGeom prst="wedgeRectCallout">
            <a:avLst>
              <a:gd name="adj1" fmla="val 70176"/>
              <a:gd name="adj2" fmla="val -234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安価な塩の密売が横行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41E49E0-72BA-4ACC-A1E0-2B3E2FDCA606}"/>
              </a:ext>
            </a:extLst>
          </p:cNvPr>
          <p:cNvSpPr/>
          <p:nvPr/>
        </p:nvSpPr>
        <p:spPr>
          <a:xfrm>
            <a:off x="149276" y="648192"/>
            <a:ext cx="2271818" cy="649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塩の専売</a:t>
            </a:r>
            <a:endParaRPr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CA7D745-28F7-40C8-AD29-3000F5D4A9A6}"/>
              </a:ext>
            </a:extLst>
          </p:cNvPr>
          <p:cNvGrpSpPr/>
          <p:nvPr/>
        </p:nvGrpSpPr>
        <p:grpSpPr>
          <a:xfrm>
            <a:off x="458762" y="1451323"/>
            <a:ext cx="3469276" cy="4117686"/>
            <a:chOff x="365438" y="875554"/>
            <a:chExt cx="3469276" cy="4117686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5D757EC6-B616-48FB-977C-BFA034A9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438" y="875554"/>
              <a:ext cx="2986741" cy="4117686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9445873-16AC-4AA8-911D-C1F480275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70710" y="1825993"/>
              <a:ext cx="1264004" cy="1478367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71396A4-94EA-404D-A370-64FAD8FA8720}"/>
                </a:ext>
              </a:extLst>
            </p:cNvPr>
            <p:cNvSpPr/>
            <p:nvPr/>
          </p:nvSpPr>
          <p:spPr>
            <a:xfrm>
              <a:off x="2659032" y="2979642"/>
              <a:ext cx="1012343" cy="64943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3200" dirty="0">
                  <a:solidFill>
                    <a:schemeClr val="tx1"/>
                  </a:solidFill>
                  <a:latin typeface="UD Digi Kyokasho N-B" panose="02020700000000000000" pitchFamily="17" charset="-128"/>
                  <a:ea typeface="UD Digi Kyokasho N-B" panose="02020700000000000000" pitchFamily="17" charset="-128"/>
                </a:rPr>
                <a:t>重税</a:t>
              </a:r>
            </a:p>
          </p:txBody>
        </p:sp>
      </p:grpSp>
      <p:sp>
        <p:nvSpPr>
          <p:cNvPr id="23" name="吹き出し: 上矢印 22">
            <a:extLst>
              <a:ext uri="{FF2B5EF4-FFF2-40B4-BE49-F238E27FC236}">
                <a16:creationId xmlns:a16="http://schemas.microsoft.com/office/drawing/2014/main" id="{0ED74D06-43C7-4368-8AD4-52A6CF410833}"/>
              </a:ext>
            </a:extLst>
          </p:cNvPr>
          <p:cNvSpPr/>
          <p:nvPr/>
        </p:nvSpPr>
        <p:spPr>
          <a:xfrm>
            <a:off x="5414482" y="2632621"/>
            <a:ext cx="5548044" cy="1215411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政府が厳しく規制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1F97676-B499-4B36-B7C6-25365C640784}"/>
              </a:ext>
            </a:extLst>
          </p:cNvPr>
          <p:cNvSpPr/>
          <p:nvPr/>
        </p:nvSpPr>
        <p:spPr>
          <a:xfrm>
            <a:off x="9937599" y="2913938"/>
            <a:ext cx="642875" cy="9872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密売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EB875D77-7049-4894-9EEE-83CE65B4F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2993" y="2708192"/>
            <a:ext cx="1432086" cy="1398782"/>
          </a:xfrm>
          <a:prstGeom prst="rect">
            <a:avLst/>
          </a:prstGeom>
        </p:spPr>
      </p:pic>
      <p:sp>
        <p:nvSpPr>
          <p:cNvPr id="28" name="矢印: 右 27">
            <a:extLst>
              <a:ext uri="{FF2B5EF4-FFF2-40B4-BE49-F238E27FC236}">
                <a16:creationId xmlns:a16="http://schemas.microsoft.com/office/drawing/2014/main" id="{3659C018-6EC4-44E4-8EC0-D6CEE156D137}"/>
              </a:ext>
            </a:extLst>
          </p:cNvPr>
          <p:cNvSpPr/>
          <p:nvPr/>
        </p:nvSpPr>
        <p:spPr>
          <a:xfrm rot="19607683">
            <a:off x="4140485" y="2126751"/>
            <a:ext cx="1163348" cy="102741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69DFFFE5-DB90-4BAA-9FD0-63AADE1C79C0}"/>
              </a:ext>
            </a:extLst>
          </p:cNvPr>
          <p:cNvSpPr/>
          <p:nvPr/>
        </p:nvSpPr>
        <p:spPr>
          <a:xfrm rot="5400000">
            <a:off x="7974139" y="3888307"/>
            <a:ext cx="503012" cy="102741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DF5C932-F86A-4EE7-A9FA-572DEEB80744}"/>
              </a:ext>
            </a:extLst>
          </p:cNvPr>
          <p:cNvSpPr/>
          <p:nvPr/>
        </p:nvSpPr>
        <p:spPr>
          <a:xfrm>
            <a:off x="4982966" y="4697056"/>
            <a:ext cx="6750272" cy="209088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FD037DD-D3DD-47C8-8F6C-72D44F5ABC42}"/>
              </a:ext>
            </a:extLst>
          </p:cNvPr>
          <p:cNvSpPr/>
          <p:nvPr/>
        </p:nvSpPr>
        <p:spPr>
          <a:xfrm>
            <a:off x="4982966" y="4688381"/>
            <a:ext cx="2271818" cy="649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黄巣の乱</a:t>
            </a:r>
            <a:endParaRPr lang="ja-JP" altLang="en-US" sz="36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2B5D76F3-E82A-4AFF-B38E-5CDAEACE1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0704" y="4441698"/>
            <a:ext cx="1472534" cy="2346238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11E6338-6C34-4D17-9B62-D5355358F89A}"/>
              </a:ext>
            </a:extLst>
          </p:cNvPr>
          <p:cNvSpPr/>
          <p:nvPr/>
        </p:nvSpPr>
        <p:spPr>
          <a:xfrm>
            <a:off x="10418788" y="6138501"/>
            <a:ext cx="1156366" cy="649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黄巣</a:t>
            </a:r>
            <a:endParaRPr lang="ja-JP" altLang="en-US" sz="32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FDC4973E-428B-412C-9361-4A066C9AA3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3833" y="5386970"/>
            <a:ext cx="2031915" cy="1409641"/>
          </a:xfrm>
          <a:prstGeom prst="rect">
            <a:avLst/>
          </a:prstGeom>
        </p:spPr>
      </p:pic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7417E528-76D8-4439-8914-5FB11A68C825}"/>
              </a:ext>
            </a:extLst>
          </p:cNvPr>
          <p:cNvSpPr/>
          <p:nvPr/>
        </p:nvSpPr>
        <p:spPr>
          <a:xfrm>
            <a:off x="7527798" y="5033753"/>
            <a:ext cx="2271818" cy="1597727"/>
          </a:xfrm>
          <a:prstGeom prst="wedgeRectCallout">
            <a:avLst>
              <a:gd name="adj1" fmla="val -64870"/>
              <a:gd name="adj2" fmla="val -142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商人ネットワークで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反乱を組織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30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04C55F0-004F-4D89-8B02-C8A78AE89C28}"/>
              </a:ext>
            </a:extLst>
          </p:cNvPr>
          <p:cNvSpPr/>
          <p:nvPr/>
        </p:nvSpPr>
        <p:spPr>
          <a:xfrm>
            <a:off x="68097" y="3766166"/>
            <a:ext cx="6313162" cy="290176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3B56933-E050-495A-A2EB-37091B974829}"/>
              </a:ext>
            </a:extLst>
          </p:cNvPr>
          <p:cNvSpPr/>
          <p:nvPr/>
        </p:nvSpPr>
        <p:spPr>
          <a:xfrm>
            <a:off x="68097" y="763317"/>
            <a:ext cx="6168316" cy="22572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24EC1E9-48FC-43B6-9629-0B00ACF19F2F}"/>
              </a:ext>
            </a:extLst>
          </p:cNvPr>
          <p:cNvSpPr/>
          <p:nvPr/>
        </p:nvSpPr>
        <p:spPr>
          <a:xfrm>
            <a:off x="68097" y="29878"/>
            <a:ext cx="3328827" cy="649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黄巣の乱経過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D2379C5-793D-468B-8374-CD695DB1F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42" y="908718"/>
            <a:ext cx="1407210" cy="155707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ACD406D-DC86-48F0-8B5B-758B89663472}"/>
              </a:ext>
            </a:extLst>
          </p:cNvPr>
          <p:cNvSpPr/>
          <p:nvPr/>
        </p:nvSpPr>
        <p:spPr>
          <a:xfrm>
            <a:off x="325300" y="2141078"/>
            <a:ext cx="1407210" cy="649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黄巣軍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ADEF563-82F1-45FC-984E-B702D3E91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063" y="1230612"/>
            <a:ext cx="2345559" cy="123518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AEF6504-5839-485B-8B53-D03EC0FFF902}"/>
              </a:ext>
            </a:extLst>
          </p:cNvPr>
          <p:cNvSpPr/>
          <p:nvPr/>
        </p:nvSpPr>
        <p:spPr>
          <a:xfrm>
            <a:off x="2284237" y="2141078"/>
            <a:ext cx="1407210" cy="649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長安城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4DD3B49B-5A6B-4F55-8568-5F49271D73F3}"/>
              </a:ext>
            </a:extLst>
          </p:cNvPr>
          <p:cNvSpPr/>
          <p:nvPr/>
        </p:nvSpPr>
        <p:spPr>
          <a:xfrm>
            <a:off x="1582220" y="1458930"/>
            <a:ext cx="702017" cy="5981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E8419754-5C8E-4E42-9C65-02BFE548E7B8}"/>
              </a:ext>
            </a:extLst>
          </p:cNvPr>
          <p:cNvSpPr/>
          <p:nvPr/>
        </p:nvSpPr>
        <p:spPr>
          <a:xfrm>
            <a:off x="3750441" y="832138"/>
            <a:ext cx="2345559" cy="649435"/>
          </a:xfrm>
          <a:prstGeom prst="wedgeRectCallout">
            <a:avLst>
              <a:gd name="adj1" fmla="val -62884"/>
              <a:gd name="adj2" fmla="val 375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国号を制定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6BEB4CC-B557-448C-A03F-40CAE2535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026" y="1327209"/>
            <a:ext cx="1132540" cy="1314433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8FE6F51-5201-40AA-97DC-3560BDDEC41F}"/>
              </a:ext>
            </a:extLst>
          </p:cNvPr>
          <p:cNvSpPr/>
          <p:nvPr/>
        </p:nvSpPr>
        <p:spPr>
          <a:xfrm>
            <a:off x="4415598" y="2292216"/>
            <a:ext cx="1015243" cy="553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皇帝</a:t>
            </a: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A2CFE38B-7D6F-4413-91B1-D6DADC4CC5E1}"/>
              </a:ext>
            </a:extLst>
          </p:cNvPr>
          <p:cNvSpPr/>
          <p:nvPr/>
        </p:nvSpPr>
        <p:spPr>
          <a:xfrm>
            <a:off x="2722652" y="3087386"/>
            <a:ext cx="968795" cy="61359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51FF787-90E3-4C3D-8D09-E72801EF1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21" y="3716216"/>
            <a:ext cx="1475342" cy="1383402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7B17456-6411-4928-ADA0-A1C9F4285D8C}"/>
              </a:ext>
            </a:extLst>
          </p:cNvPr>
          <p:cNvSpPr/>
          <p:nvPr/>
        </p:nvSpPr>
        <p:spPr>
          <a:xfrm>
            <a:off x="291234" y="4896082"/>
            <a:ext cx="1475342" cy="6519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突厥系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D6F58FA-212B-467E-84C5-7AC438A59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48320" y="3885332"/>
            <a:ext cx="1306075" cy="1445173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FFC521D-E0DE-4EE8-9F7E-1F66398A3358}"/>
              </a:ext>
            </a:extLst>
          </p:cNvPr>
          <p:cNvSpPr/>
          <p:nvPr/>
        </p:nvSpPr>
        <p:spPr>
          <a:xfrm>
            <a:off x="2284237" y="4880846"/>
            <a:ext cx="806270" cy="6519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唐</a:t>
            </a:r>
          </a:p>
        </p:txBody>
      </p:sp>
      <p:sp>
        <p:nvSpPr>
          <p:cNvPr id="19" name="加算記号 18">
            <a:extLst>
              <a:ext uri="{FF2B5EF4-FFF2-40B4-BE49-F238E27FC236}">
                <a16:creationId xmlns:a16="http://schemas.microsoft.com/office/drawing/2014/main" id="{4A36E49D-90C7-45B6-8A0D-2072B88BA82F}"/>
              </a:ext>
            </a:extLst>
          </p:cNvPr>
          <p:cNvSpPr/>
          <p:nvPr/>
        </p:nvSpPr>
        <p:spPr>
          <a:xfrm>
            <a:off x="1663652" y="4896082"/>
            <a:ext cx="719952" cy="651964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吹き出し: 上矢印 19">
            <a:extLst>
              <a:ext uri="{FF2B5EF4-FFF2-40B4-BE49-F238E27FC236}">
                <a16:creationId xmlns:a16="http://schemas.microsoft.com/office/drawing/2014/main" id="{9F365D9D-DF97-45AA-96A6-2ADCE08BF8FD}"/>
              </a:ext>
            </a:extLst>
          </p:cNvPr>
          <p:cNvSpPr/>
          <p:nvPr/>
        </p:nvSpPr>
        <p:spPr>
          <a:xfrm>
            <a:off x="291234" y="5563282"/>
            <a:ext cx="1441277" cy="854520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援軍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102E6EE7-6058-46B6-9D4D-3A60943D7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6190" y="4105818"/>
            <a:ext cx="1988866" cy="1988866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F11859E-8B64-4DD9-9B04-BEE0045F587B}"/>
              </a:ext>
            </a:extLst>
          </p:cNvPr>
          <p:cNvSpPr/>
          <p:nvPr/>
        </p:nvSpPr>
        <p:spPr>
          <a:xfrm>
            <a:off x="3623226" y="4775533"/>
            <a:ext cx="1074793" cy="649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黄巣</a:t>
            </a:r>
          </a:p>
        </p:txBody>
      </p:sp>
      <p:sp>
        <p:nvSpPr>
          <p:cNvPr id="23" name="吹き出し: 上矢印 22">
            <a:extLst>
              <a:ext uri="{FF2B5EF4-FFF2-40B4-BE49-F238E27FC236}">
                <a16:creationId xmlns:a16="http://schemas.microsoft.com/office/drawing/2014/main" id="{17A7494D-1454-42E9-A640-52C03846654B}"/>
              </a:ext>
            </a:extLst>
          </p:cNvPr>
          <p:cNvSpPr/>
          <p:nvPr/>
        </p:nvSpPr>
        <p:spPr>
          <a:xfrm>
            <a:off x="3205057" y="5667423"/>
            <a:ext cx="1911130" cy="854520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長安包囲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ABEC73D4-27FA-4F47-A296-D8BD4C195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719" y="4248849"/>
            <a:ext cx="1132540" cy="1314433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6C20A56-F994-4A75-8AAA-54523CEC86B8}"/>
              </a:ext>
            </a:extLst>
          </p:cNvPr>
          <p:cNvSpPr/>
          <p:nvPr/>
        </p:nvSpPr>
        <p:spPr>
          <a:xfrm>
            <a:off x="5293291" y="5213856"/>
            <a:ext cx="1015243" cy="553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黄巣</a:t>
            </a: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21A49032-96E0-41A6-AB2F-2B6C06206273}"/>
              </a:ext>
            </a:extLst>
          </p:cNvPr>
          <p:cNvSpPr/>
          <p:nvPr/>
        </p:nvSpPr>
        <p:spPr>
          <a:xfrm>
            <a:off x="4807036" y="4681070"/>
            <a:ext cx="697434" cy="64943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39DA75FD-F432-48D5-ACE6-5AF5B5B00D57}"/>
              </a:ext>
            </a:extLst>
          </p:cNvPr>
          <p:cNvSpPr/>
          <p:nvPr/>
        </p:nvSpPr>
        <p:spPr>
          <a:xfrm rot="16200000">
            <a:off x="6264682" y="5015567"/>
            <a:ext cx="968795" cy="61359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FE465EE-A439-40AF-833C-735B7A40F0A9}"/>
              </a:ext>
            </a:extLst>
          </p:cNvPr>
          <p:cNvSpPr/>
          <p:nvPr/>
        </p:nvSpPr>
        <p:spPr>
          <a:xfrm>
            <a:off x="7116899" y="2845534"/>
            <a:ext cx="4965581" cy="382239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A1122ED-ED6F-47B0-AF27-C7236CC1078B}"/>
              </a:ext>
            </a:extLst>
          </p:cNvPr>
          <p:cNvSpPr txBox="1"/>
          <p:nvPr/>
        </p:nvSpPr>
        <p:spPr>
          <a:xfrm>
            <a:off x="7140910" y="2933274"/>
            <a:ext cx="439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反乱</a:t>
            </a:r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は鎮圧したが</a:t>
            </a:r>
            <a:r>
              <a:rPr kumimoji="1"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endParaRPr kumimoji="1"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996FCC23-CF2F-4DFE-80ED-ED7D46B6B9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1423" y="3618402"/>
            <a:ext cx="1740902" cy="1694478"/>
          </a:xfrm>
          <a:prstGeom prst="rect">
            <a:avLst/>
          </a:prstGeom>
        </p:spPr>
      </p:pic>
      <p:sp>
        <p:nvSpPr>
          <p:cNvPr id="33" name="吹き出し: 四角形 32">
            <a:extLst>
              <a:ext uri="{FF2B5EF4-FFF2-40B4-BE49-F238E27FC236}">
                <a16:creationId xmlns:a16="http://schemas.microsoft.com/office/drawing/2014/main" id="{7564275B-AC48-4C29-8E10-05FB9781C481}"/>
              </a:ext>
            </a:extLst>
          </p:cNvPr>
          <p:cNvSpPr/>
          <p:nvPr/>
        </p:nvSpPr>
        <p:spPr>
          <a:xfrm>
            <a:off x="9192690" y="3780862"/>
            <a:ext cx="2345559" cy="1115220"/>
          </a:xfrm>
          <a:prstGeom prst="wedgeRectCallout">
            <a:avLst>
              <a:gd name="adj1" fmla="val -67264"/>
              <a:gd name="adj2" fmla="val -23294"/>
            </a:avLst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援軍が長安に放火</a:t>
            </a:r>
          </a:p>
        </p:txBody>
      </p:sp>
      <p:sp>
        <p:nvSpPr>
          <p:cNvPr id="34" name="吹き出し: 上矢印 33">
            <a:extLst>
              <a:ext uri="{FF2B5EF4-FFF2-40B4-BE49-F238E27FC236}">
                <a16:creationId xmlns:a16="http://schemas.microsoft.com/office/drawing/2014/main" id="{DAB31CE6-F4BD-43F8-A700-FFD48FA40815}"/>
              </a:ext>
            </a:extLst>
          </p:cNvPr>
          <p:cNvSpPr/>
          <p:nvPr/>
        </p:nvSpPr>
        <p:spPr>
          <a:xfrm>
            <a:off x="7428216" y="5201275"/>
            <a:ext cx="4254879" cy="121097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長安の繁栄が終了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5E8C818F-4020-453E-AC07-FEA423C09A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100793" y="5501870"/>
            <a:ext cx="924812" cy="9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6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DDB1C50-0B48-421B-BF2A-5A4AB7302E06}"/>
              </a:ext>
            </a:extLst>
          </p:cNvPr>
          <p:cNvSpPr/>
          <p:nvPr/>
        </p:nvSpPr>
        <p:spPr>
          <a:xfrm>
            <a:off x="149273" y="270158"/>
            <a:ext cx="3487780" cy="638749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E6DBCA5-0524-4052-81EC-321388415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09" y="634429"/>
            <a:ext cx="1934889" cy="216592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1E65712-37FB-4E9E-B87E-D69E789DC3F3}"/>
              </a:ext>
            </a:extLst>
          </p:cNvPr>
          <p:cNvSpPr/>
          <p:nvPr/>
        </p:nvSpPr>
        <p:spPr>
          <a:xfrm>
            <a:off x="422309" y="2800350"/>
            <a:ext cx="1934889" cy="628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朱温</a:t>
            </a:r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60A1EFE7-3F29-4189-AFA7-3C811C08043E}"/>
              </a:ext>
            </a:extLst>
          </p:cNvPr>
          <p:cNvSpPr/>
          <p:nvPr/>
        </p:nvSpPr>
        <p:spPr>
          <a:xfrm>
            <a:off x="2268168" y="907336"/>
            <a:ext cx="1608627" cy="1037690"/>
          </a:xfrm>
          <a:prstGeom prst="wedgeRectCallout">
            <a:avLst>
              <a:gd name="adj1" fmla="val -69258"/>
              <a:gd name="adj2" fmla="val -216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黄巣軍の部将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ED959CA-119E-4043-8AB5-073CA77D476C}"/>
              </a:ext>
            </a:extLst>
          </p:cNvPr>
          <p:cNvSpPr txBox="1"/>
          <p:nvPr/>
        </p:nvSpPr>
        <p:spPr>
          <a:xfrm>
            <a:off x="319567" y="3744199"/>
            <a:ext cx="2947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唐に寝返り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黄巣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を撃退</a:t>
            </a:r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BF7ABD0-71A8-45FC-AB64-E122EE3B9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748" y="4297950"/>
            <a:ext cx="1011277" cy="1200329"/>
          </a:xfrm>
          <a:prstGeom prst="rect">
            <a:avLst/>
          </a:prstGeom>
        </p:spPr>
      </p:pic>
      <p:sp>
        <p:nvSpPr>
          <p:cNvPr id="11" name="吹き出し: 上矢印 10">
            <a:extLst>
              <a:ext uri="{FF2B5EF4-FFF2-40B4-BE49-F238E27FC236}">
                <a16:creationId xmlns:a16="http://schemas.microsoft.com/office/drawing/2014/main" id="{66C049F3-1BF1-4165-B125-B84B33E2A8C4}"/>
              </a:ext>
            </a:extLst>
          </p:cNvPr>
          <p:cNvSpPr/>
          <p:nvPr/>
        </p:nvSpPr>
        <p:spPr>
          <a:xfrm>
            <a:off x="319567" y="5045650"/>
            <a:ext cx="3060631" cy="150226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唐から節度使に任命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D3637563-436E-4305-830A-100400337B9A}"/>
              </a:ext>
            </a:extLst>
          </p:cNvPr>
          <p:cNvSpPr/>
          <p:nvPr/>
        </p:nvSpPr>
        <p:spPr>
          <a:xfrm>
            <a:off x="3658716" y="2945061"/>
            <a:ext cx="590143" cy="103769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6C698A5-47AC-4CB4-80C2-66F9F3BB479B}"/>
              </a:ext>
            </a:extLst>
          </p:cNvPr>
          <p:cNvSpPr/>
          <p:nvPr/>
        </p:nvSpPr>
        <p:spPr>
          <a:xfrm>
            <a:off x="4251798" y="270158"/>
            <a:ext cx="3487780" cy="638749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A710F1C-84B2-4719-ABAE-63F31CA57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834" y="634429"/>
            <a:ext cx="1934889" cy="2165921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A32E986-C082-4C76-B775-075C9C33D38A}"/>
              </a:ext>
            </a:extLst>
          </p:cNvPr>
          <p:cNvSpPr/>
          <p:nvPr/>
        </p:nvSpPr>
        <p:spPr>
          <a:xfrm>
            <a:off x="4524834" y="2800350"/>
            <a:ext cx="1934889" cy="628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朱全忠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54825ED-2706-4657-9FF2-049FA7BE9285}"/>
              </a:ext>
            </a:extLst>
          </p:cNvPr>
          <p:cNvSpPr txBox="1"/>
          <p:nvPr/>
        </p:nvSpPr>
        <p:spPr>
          <a:xfrm>
            <a:off x="4521880" y="3744198"/>
            <a:ext cx="2947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開封</a:t>
            </a:r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を拠点に国力増強</a:t>
            </a:r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6" name="吹き出し: 上矢印 15">
            <a:extLst>
              <a:ext uri="{FF2B5EF4-FFF2-40B4-BE49-F238E27FC236}">
                <a16:creationId xmlns:a16="http://schemas.microsoft.com/office/drawing/2014/main" id="{489380DD-F20D-42B4-BA9E-48D8EA91C448}"/>
              </a:ext>
            </a:extLst>
          </p:cNvPr>
          <p:cNvSpPr/>
          <p:nvPr/>
        </p:nvSpPr>
        <p:spPr>
          <a:xfrm>
            <a:off x="4608178" y="5040513"/>
            <a:ext cx="2775020" cy="1502268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政治に圧力</a:t>
            </a:r>
            <a:endParaRPr kumimoji="1" lang="en-US" altLang="ja-JP" sz="3200" dirty="0">
              <a:solidFill>
                <a:schemeClr val="tx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皇帝殺害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8328F7E-FF67-4F5E-A9C9-F22301DD8F16}"/>
              </a:ext>
            </a:extLst>
          </p:cNvPr>
          <p:cNvSpPr/>
          <p:nvPr/>
        </p:nvSpPr>
        <p:spPr>
          <a:xfrm>
            <a:off x="8384677" y="270158"/>
            <a:ext cx="3487780" cy="638749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CD98E064-C21E-43EC-9B13-C7A8D8B64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713" y="634429"/>
            <a:ext cx="1934889" cy="2165921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262BFB4-3B4C-4867-BBDF-38A44419CF00}"/>
              </a:ext>
            </a:extLst>
          </p:cNvPr>
          <p:cNvSpPr/>
          <p:nvPr/>
        </p:nvSpPr>
        <p:spPr>
          <a:xfrm>
            <a:off x="8657713" y="2800350"/>
            <a:ext cx="1934889" cy="628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朱全忠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48F7247B-0C1D-4423-8A4D-D82C08C304D3}"/>
              </a:ext>
            </a:extLst>
          </p:cNvPr>
          <p:cNvSpPr/>
          <p:nvPr/>
        </p:nvSpPr>
        <p:spPr>
          <a:xfrm>
            <a:off x="7764180" y="2945061"/>
            <a:ext cx="590143" cy="103769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4D8A093-FA42-480D-8760-B2BA43BA4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621" y="4217988"/>
            <a:ext cx="1066899" cy="117080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D84B102-5948-4C3C-ACF1-EDC2ED1E5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427" y="5575719"/>
            <a:ext cx="757770" cy="97462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F5249CE-B9EA-4E18-81AB-C500BE43A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2602" y="4312810"/>
            <a:ext cx="1130116" cy="1198747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C2BF6D3-D5C0-4FCB-9110-11E4AE7F4E16}"/>
              </a:ext>
            </a:extLst>
          </p:cNvPr>
          <p:cNvSpPr txBox="1"/>
          <p:nvPr/>
        </p:nvSpPr>
        <p:spPr>
          <a:xfrm>
            <a:off x="8690049" y="3744198"/>
            <a:ext cx="302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禅譲を受けて皇帝に</a:t>
            </a:r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3" name="吹き出し: 上矢印 22">
            <a:extLst>
              <a:ext uri="{FF2B5EF4-FFF2-40B4-BE49-F238E27FC236}">
                <a16:creationId xmlns:a16="http://schemas.microsoft.com/office/drawing/2014/main" id="{39C7AD11-565D-4A17-A57B-325DDB751C07}"/>
              </a:ext>
            </a:extLst>
          </p:cNvPr>
          <p:cNvSpPr/>
          <p:nvPr/>
        </p:nvSpPr>
        <p:spPr>
          <a:xfrm>
            <a:off x="8741057" y="5040513"/>
            <a:ext cx="2775020" cy="150226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後梁</a:t>
            </a:r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の建国</a:t>
            </a:r>
            <a:endParaRPr kumimoji="1" lang="ja-JP" altLang="en-US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628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38E1A9D-64EB-421E-820C-1889E7012F49}"/>
              </a:ext>
            </a:extLst>
          </p:cNvPr>
          <p:cNvSpPr/>
          <p:nvPr/>
        </p:nvSpPr>
        <p:spPr>
          <a:xfrm>
            <a:off x="149273" y="2697608"/>
            <a:ext cx="3487780" cy="416039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62599AB-ED72-45C7-B06F-B73B5081A294}"/>
              </a:ext>
            </a:extLst>
          </p:cNvPr>
          <p:cNvSpPr/>
          <p:nvPr/>
        </p:nvSpPr>
        <p:spPr>
          <a:xfrm>
            <a:off x="103808" y="129069"/>
            <a:ext cx="3605161" cy="628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朱全忠の政治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AEF4B6-97F0-40DA-AEAD-E3970CE526D0}"/>
              </a:ext>
            </a:extLst>
          </p:cNvPr>
          <p:cNvSpPr txBox="1"/>
          <p:nvPr/>
        </p:nvSpPr>
        <p:spPr>
          <a:xfrm>
            <a:off x="268193" y="1042095"/>
            <a:ext cx="9348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武断政治</a:t>
            </a:r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・・・武力を背景に統治すること</a:t>
            </a:r>
            <a:endParaRPr kumimoji="1" lang="en-US" altLang="ja-JP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FC2107A9-91A4-4574-A56B-991712C184FA}"/>
              </a:ext>
            </a:extLst>
          </p:cNvPr>
          <p:cNvSpPr/>
          <p:nvPr/>
        </p:nvSpPr>
        <p:spPr>
          <a:xfrm>
            <a:off x="2251479" y="1696740"/>
            <a:ext cx="3106866" cy="680174"/>
          </a:xfrm>
          <a:prstGeom prst="wedgeRectCallout">
            <a:avLst>
              <a:gd name="adj1" fmla="val -64298"/>
              <a:gd name="adj2" fmla="val -428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節度使の軍事権</a:t>
            </a: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730AC8F7-9446-4372-BBA3-9C3FE31AF8C6}"/>
              </a:ext>
            </a:extLst>
          </p:cNvPr>
          <p:cNvSpPr/>
          <p:nvPr/>
        </p:nvSpPr>
        <p:spPr>
          <a:xfrm>
            <a:off x="9414162" y="129069"/>
            <a:ext cx="2307196" cy="995676"/>
          </a:xfrm>
          <a:prstGeom prst="wedgeRectCallout">
            <a:avLst>
              <a:gd name="adj1" fmla="val -65250"/>
              <a:gd name="adj2" fmla="val 382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近代日本の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朝鮮支配も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CCEBFB7-6C59-4720-94AA-BDE52A899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539" y="476883"/>
            <a:ext cx="1049076" cy="154275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09088C5-8DDC-48F5-9B04-F5C7E6C5E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275" y="1042095"/>
            <a:ext cx="1197671" cy="119767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8C7923-A47D-48A6-B96F-1A97D9475455}"/>
              </a:ext>
            </a:extLst>
          </p:cNvPr>
          <p:cNvSpPr/>
          <p:nvPr/>
        </p:nvSpPr>
        <p:spPr>
          <a:xfrm>
            <a:off x="998193" y="3197027"/>
            <a:ext cx="1816390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宦官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8F7B2D7-3289-4DB9-B9C2-16FAD8F4266C}"/>
              </a:ext>
            </a:extLst>
          </p:cNvPr>
          <p:cNvSpPr/>
          <p:nvPr/>
        </p:nvSpPr>
        <p:spPr>
          <a:xfrm>
            <a:off x="998193" y="4070330"/>
            <a:ext cx="1816390" cy="628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貴族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32811A4-BD9D-40E7-ABC0-79A01E9E4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00" y="2697608"/>
            <a:ext cx="2404575" cy="2348655"/>
          </a:xfrm>
          <a:prstGeom prst="rect">
            <a:avLst/>
          </a:prstGeom>
        </p:spPr>
      </p:pic>
      <p:sp>
        <p:nvSpPr>
          <p:cNvPr id="13" name="吹き出し: 上矢印 12">
            <a:extLst>
              <a:ext uri="{FF2B5EF4-FFF2-40B4-BE49-F238E27FC236}">
                <a16:creationId xmlns:a16="http://schemas.microsoft.com/office/drawing/2014/main" id="{D8872E5B-AA3D-4B71-99E4-C93EC4B0F20F}"/>
              </a:ext>
            </a:extLst>
          </p:cNvPr>
          <p:cNvSpPr/>
          <p:nvPr/>
        </p:nvSpPr>
        <p:spPr>
          <a:xfrm>
            <a:off x="352953" y="4864198"/>
            <a:ext cx="3106867" cy="1864733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宦官や貴族を排除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0A1D7225-5657-460C-8471-B4F8DEEE7061}"/>
              </a:ext>
            </a:extLst>
          </p:cNvPr>
          <p:cNvSpPr/>
          <p:nvPr/>
        </p:nvSpPr>
        <p:spPr>
          <a:xfrm>
            <a:off x="3708969" y="4180135"/>
            <a:ext cx="834023" cy="103769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D2A0FA6-0E2B-4DC1-B5D7-9FA8858D8C62}"/>
              </a:ext>
            </a:extLst>
          </p:cNvPr>
          <p:cNvSpPr/>
          <p:nvPr/>
        </p:nvSpPr>
        <p:spPr>
          <a:xfrm>
            <a:off x="4614908" y="4063701"/>
            <a:ext cx="4248268" cy="1270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u="heavy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貴族政治の終了</a:t>
            </a:r>
          </a:p>
        </p:txBody>
      </p:sp>
      <p:sp>
        <p:nvSpPr>
          <p:cNvPr id="19" name="吹き出し: 上矢印 18">
            <a:extLst>
              <a:ext uri="{FF2B5EF4-FFF2-40B4-BE49-F238E27FC236}">
                <a16:creationId xmlns:a16="http://schemas.microsoft.com/office/drawing/2014/main" id="{15164600-728D-4056-A7DC-E18119EB2B9B}"/>
              </a:ext>
            </a:extLst>
          </p:cNvPr>
          <p:cNvSpPr/>
          <p:nvPr/>
        </p:nvSpPr>
        <p:spPr>
          <a:xfrm>
            <a:off x="4995152" y="5424755"/>
            <a:ext cx="3487780" cy="1058238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魏晋南北朝～</a:t>
            </a:r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AF14A839-2C6A-4EE1-8D05-7D783BA37E5C}"/>
              </a:ext>
            </a:extLst>
          </p:cNvPr>
          <p:cNvSpPr/>
          <p:nvPr/>
        </p:nvSpPr>
        <p:spPr>
          <a:xfrm>
            <a:off x="4942402" y="3197027"/>
            <a:ext cx="1991375" cy="680174"/>
          </a:xfrm>
          <a:prstGeom prst="wedgeRectCallout">
            <a:avLst>
              <a:gd name="adj1" fmla="val -29215"/>
              <a:gd name="adj2" fmla="val 1157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上級官僚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53E2E56F-035F-43F2-AEA5-2CFB703DF5B8}"/>
              </a:ext>
            </a:extLst>
          </p:cNvPr>
          <p:cNvSpPr/>
          <p:nvPr/>
        </p:nvSpPr>
        <p:spPr>
          <a:xfrm>
            <a:off x="8935092" y="4258959"/>
            <a:ext cx="834023" cy="103769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0222D81-184E-4091-AD49-304E9CC2B9DF}"/>
              </a:ext>
            </a:extLst>
          </p:cNvPr>
          <p:cNvSpPr/>
          <p:nvPr/>
        </p:nvSpPr>
        <p:spPr>
          <a:xfrm>
            <a:off x="9822950" y="4063701"/>
            <a:ext cx="2219777" cy="1270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皇帝専制時代</a:t>
            </a:r>
          </a:p>
        </p:txBody>
      </p:sp>
    </p:spTree>
    <p:extLst>
      <p:ext uri="{BB962C8B-B14F-4D97-AF65-F5344CB8AC3E}">
        <p14:creationId xmlns:p14="http://schemas.microsoft.com/office/powerpoint/2010/main" val="300605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9882966-10E0-42C6-B273-564F54D29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423" y="0"/>
            <a:ext cx="7153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9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47E76AC-51B5-41B6-96E0-A19C9DC89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771" y="659772"/>
            <a:ext cx="8490458" cy="613435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69C5E10-BB48-431E-B988-013C8B6BA419}"/>
              </a:ext>
            </a:extLst>
          </p:cNvPr>
          <p:cNvSpPr/>
          <p:nvPr/>
        </p:nvSpPr>
        <p:spPr>
          <a:xfrm>
            <a:off x="1850771" y="63871"/>
            <a:ext cx="3657600" cy="5959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五代十国の興亡</a:t>
            </a:r>
            <a:endParaRPr kumimoji="1"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4AC494-CF4A-4A6B-9042-55C9E88DA205}"/>
              </a:ext>
            </a:extLst>
          </p:cNvPr>
          <p:cNvSpPr txBox="1"/>
          <p:nvPr/>
        </p:nvSpPr>
        <p:spPr>
          <a:xfrm>
            <a:off x="6180195" y="6424797"/>
            <a:ext cx="41610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</p:spTree>
    <p:extLst>
      <p:ext uri="{BB962C8B-B14F-4D97-AF65-F5344CB8AC3E}">
        <p14:creationId xmlns:p14="http://schemas.microsoft.com/office/powerpoint/2010/main" val="268932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235090" y="58819"/>
            <a:ext cx="11711545" cy="6738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245365" y="60661"/>
            <a:ext cx="44191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唐の滅亡と五代十国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8B34439-5A60-47CE-842D-066A091949D5}"/>
              </a:ext>
            </a:extLst>
          </p:cNvPr>
          <p:cNvSpPr txBox="1"/>
          <p:nvPr/>
        </p:nvSpPr>
        <p:spPr>
          <a:xfrm>
            <a:off x="340521" y="817094"/>
            <a:ext cx="1899245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黄巣の乱</a:t>
            </a:r>
            <a:endParaRPr lang="en-US" altLang="ja-JP" sz="32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4449B46-B631-4E0A-A117-5763BE263D6F}"/>
              </a:ext>
            </a:extLst>
          </p:cNvPr>
          <p:cNvSpPr/>
          <p:nvPr/>
        </p:nvSpPr>
        <p:spPr>
          <a:xfrm>
            <a:off x="361574" y="1437889"/>
            <a:ext cx="10983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・塩の密売人の</a:t>
            </a:r>
            <a:r>
              <a:rPr lang="ja-JP" altLang="en-US" sz="3200" b="1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黄巣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が、農民反乱に乗じて挙兵</a:t>
            </a:r>
            <a:endParaRPr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D1F3D25-18F8-4864-A7D5-42A9F817F1AB}"/>
              </a:ext>
            </a:extLst>
          </p:cNvPr>
          <p:cNvSpPr txBox="1"/>
          <p:nvPr/>
        </p:nvSpPr>
        <p:spPr>
          <a:xfrm>
            <a:off x="340520" y="2531922"/>
            <a:ext cx="1823992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唐の滅亡</a:t>
            </a:r>
            <a:endParaRPr lang="en-US" altLang="ja-JP" sz="3200" b="1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DC02D54-EA24-4E85-AB18-6F45E46032ED}"/>
              </a:ext>
            </a:extLst>
          </p:cNvPr>
          <p:cNvSpPr/>
          <p:nvPr/>
        </p:nvSpPr>
        <p:spPr>
          <a:xfrm>
            <a:off x="365720" y="3177063"/>
            <a:ext cx="7154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後梁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の建国　都：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開封</a:t>
            </a:r>
            <a:endParaRPr lang="ja-JP" altLang="en-US" sz="3200" dirty="0">
              <a:solidFill>
                <a:srgbClr val="FFFF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8AB04F2-D038-4799-8A56-C3497C136F0B}"/>
              </a:ext>
            </a:extLst>
          </p:cNvPr>
          <p:cNvSpPr/>
          <p:nvPr/>
        </p:nvSpPr>
        <p:spPr>
          <a:xfrm>
            <a:off x="361573" y="5112082"/>
            <a:ext cx="5176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・藩鎮が各地で政権を樹立</a:t>
            </a:r>
            <a:endParaRPr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F598486-802C-4100-B965-32B2231228FE}"/>
              </a:ext>
            </a:extLst>
          </p:cNvPr>
          <p:cNvSpPr txBox="1"/>
          <p:nvPr/>
        </p:nvSpPr>
        <p:spPr>
          <a:xfrm>
            <a:off x="340521" y="4440965"/>
            <a:ext cx="1899246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五代十国</a:t>
            </a:r>
            <a:endParaRPr lang="en-US" altLang="ja-JP" sz="32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23446AF-1B4E-4070-8F11-3AEF219A560E}"/>
              </a:ext>
            </a:extLst>
          </p:cNvPr>
          <p:cNvSpPr/>
          <p:nvPr/>
        </p:nvSpPr>
        <p:spPr>
          <a:xfrm>
            <a:off x="361571" y="5633092"/>
            <a:ext cx="11350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五代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（後梁・後唐・後晋・後漢・後周）と周辺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十国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が興亡</a:t>
            </a:r>
            <a:endParaRPr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D1FFC2C-789E-447B-A9F7-C78C8C65C037}"/>
              </a:ext>
            </a:extLst>
          </p:cNvPr>
          <p:cNvSpPr/>
          <p:nvPr/>
        </p:nvSpPr>
        <p:spPr>
          <a:xfrm>
            <a:off x="361571" y="6154102"/>
            <a:ext cx="4446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・約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70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年続く群雄割拠</a:t>
            </a:r>
            <a:endParaRPr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545097D-EA8E-48B2-8DB8-6C6108A778BF}"/>
              </a:ext>
            </a:extLst>
          </p:cNvPr>
          <p:cNvSpPr/>
          <p:nvPr/>
        </p:nvSpPr>
        <p:spPr>
          <a:xfrm>
            <a:off x="3187886" y="1947147"/>
            <a:ext cx="8457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10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年がかりで唐は突厥系援軍と共に鎮圧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7DDF597-2794-4C5E-A34C-A8C152C5C08C}"/>
              </a:ext>
            </a:extLst>
          </p:cNvPr>
          <p:cNvSpPr/>
          <p:nvPr/>
        </p:nvSpPr>
        <p:spPr>
          <a:xfrm>
            <a:off x="1386863" y="3769848"/>
            <a:ext cx="9719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←　黄巣を裏切った</a:t>
            </a:r>
            <a:r>
              <a:rPr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朱全忠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が実権を握り皇帝の座に</a:t>
            </a: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98188FE4-5A98-4475-BF68-C874AABC84EE}"/>
              </a:ext>
            </a:extLst>
          </p:cNvPr>
          <p:cNvSpPr/>
          <p:nvPr/>
        </p:nvSpPr>
        <p:spPr>
          <a:xfrm>
            <a:off x="8115479" y="2552248"/>
            <a:ext cx="3236360" cy="1018882"/>
          </a:xfrm>
          <a:prstGeom prst="wedgeRectCallout">
            <a:avLst>
              <a:gd name="adj1" fmla="val -33849"/>
              <a:gd name="adj2" fmla="val 715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武断政治により貴族政治終了</a:t>
            </a:r>
            <a:endParaRPr kumimoji="1" lang="ja-JP" altLang="en-US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313</Words>
  <Application>Microsoft Office PowerPoint</Application>
  <PresentationFormat>ワイド画面</PresentationFormat>
  <Paragraphs>69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987</cp:revision>
  <dcterms:created xsi:type="dcterms:W3CDTF">2019-06-25T21:59:19Z</dcterms:created>
  <dcterms:modified xsi:type="dcterms:W3CDTF">2024-02-02T08:47:56Z</dcterms:modified>
</cp:coreProperties>
</file>