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806" r:id="rId3"/>
    <p:sldId id="807" r:id="rId4"/>
    <p:sldId id="808" r:id="rId5"/>
    <p:sldId id="809" r:id="rId6"/>
    <p:sldId id="810" r:id="rId7"/>
    <p:sldId id="811" r:id="rId8"/>
    <p:sldId id="812" r:id="rId9"/>
    <p:sldId id="813" r:id="rId10"/>
    <p:sldId id="814" r:id="rId11"/>
    <p:sldId id="815" r:id="rId12"/>
    <p:sldId id="816" r:id="rId13"/>
    <p:sldId id="817" r:id="rId14"/>
    <p:sldId id="818" r:id="rId15"/>
    <p:sldId id="79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91FE9"/>
    <a:srgbClr val="FF0066"/>
    <a:srgbClr val="E9D7F3"/>
    <a:srgbClr val="B482DA"/>
    <a:srgbClr val="A86ED4"/>
    <a:srgbClr val="FF99CC"/>
    <a:srgbClr val="ED49E1"/>
    <a:srgbClr val="ED49ED"/>
    <a:srgbClr val="D98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EC57A6C4-8A58-4565-9077-EA689933F613}"/>
  </pc:docChgLst>
  <pc:docChgLst>
    <pc:chgData name="桑田 康一郎" userId="4df855aef7cffa4d" providerId="LiveId" clId="{0B92E14F-65D6-4F4F-83EF-FD613D36EB3E}"/>
  </pc:docChgLst>
  <pc:docChgLst>
    <pc:chgData userId="4df855aef7cffa4d" providerId="LiveId" clId="{07BBC7C0-959B-42CD-A412-2C413453628E}"/>
  </pc:docChgLst>
  <pc:docChgLst>
    <pc:chgData userId="4df855aef7cffa4d" providerId="LiveId" clId="{A5ECE4B8-1B2E-49B3-A8BE-3C5384678A8C}"/>
    <pc:docChg chg="addSld delSld modSld">
      <pc:chgData name="" userId="4df855aef7cffa4d" providerId="LiveId" clId="{A5ECE4B8-1B2E-49B3-A8BE-3C5384678A8C}" dt="2024-02-02T08:50:36.350" v="99" actId="2696"/>
      <pc:docMkLst>
        <pc:docMk/>
      </pc:docMkLst>
      <pc:sldChg chg="del">
        <pc:chgData name="" userId="4df855aef7cffa4d" providerId="LiveId" clId="{A5ECE4B8-1B2E-49B3-A8BE-3C5384678A8C}" dt="2024-02-02T08:50:36.350" v="99" actId="2696"/>
        <pc:sldMkLst>
          <pc:docMk/>
          <pc:sldMk cId="2838530973" sldId="506"/>
        </pc:sldMkLst>
      </pc:sldChg>
      <pc:sldChg chg="modSp add">
        <pc:chgData name="" userId="4df855aef7cffa4d" providerId="LiveId" clId="{A5ECE4B8-1B2E-49B3-A8BE-3C5384678A8C}" dt="2024-02-02T08:50:32.457" v="98" actId="121"/>
        <pc:sldMkLst>
          <pc:docMk/>
          <pc:sldMk cId="849079194" sldId="519"/>
        </pc:sldMkLst>
        <pc:spChg chg="mod">
          <ac:chgData name="" userId="4df855aef7cffa4d" providerId="LiveId" clId="{A5ECE4B8-1B2E-49B3-A8BE-3C5384678A8C}" dt="2024-02-02T08:50:02.667" v="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5ECE4B8-1B2E-49B3-A8BE-3C5384678A8C}" dt="2024-02-02T08:49:58.068" v="5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5ECE4B8-1B2E-49B3-A8BE-3C5384678A8C}" dt="2024-02-02T08:50:32.457" v="98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216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11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4travel.jp/travelogue/10095172" TargetMode="External"/><Relationship Id="rId4" Type="http://schemas.openxmlformats.org/officeDocument/2006/relationships/hyperlink" Target="https://www.y-history.net/appendix/wh0302-077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37606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突厥、ウイグル</a:t>
            </a:r>
            <a:endParaRPr lang="en-US" altLang="ja-JP" sz="9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6984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遊牧民族は隋・唐とどんな関係を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結んでいたのか？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8721F1-0BB9-4485-9365-9608FB0FD6A4}"/>
              </a:ext>
            </a:extLst>
          </p:cNvPr>
          <p:cNvSpPr/>
          <p:nvPr/>
        </p:nvSpPr>
        <p:spPr>
          <a:xfrm>
            <a:off x="135527" y="417294"/>
            <a:ext cx="3035670" cy="60234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BBE31FC-16FA-4B21-A752-6C92D4A4DC46}"/>
              </a:ext>
            </a:extLst>
          </p:cNvPr>
          <p:cNvSpPr/>
          <p:nvPr/>
        </p:nvSpPr>
        <p:spPr>
          <a:xfrm>
            <a:off x="382772" y="3285655"/>
            <a:ext cx="2541182" cy="2854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FBA17C-AD41-4622-9E72-46A43EBCC755}"/>
              </a:ext>
            </a:extLst>
          </p:cNvPr>
          <p:cNvSpPr/>
          <p:nvPr/>
        </p:nvSpPr>
        <p:spPr>
          <a:xfrm>
            <a:off x="382772" y="600808"/>
            <a:ext cx="2541181" cy="24242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モンゴル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03FE2F-59CD-4FA3-B5E4-5C7305451B9B}"/>
              </a:ext>
            </a:extLst>
          </p:cNvPr>
          <p:cNvSpPr/>
          <p:nvPr/>
        </p:nvSpPr>
        <p:spPr>
          <a:xfrm>
            <a:off x="817315" y="1504700"/>
            <a:ext cx="1672094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A4B435-DAEF-410C-9542-BB70CDF913FE}"/>
              </a:ext>
            </a:extLst>
          </p:cNvPr>
          <p:cNvSpPr/>
          <p:nvPr/>
        </p:nvSpPr>
        <p:spPr>
          <a:xfrm>
            <a:off x="1184138" y="4461892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右カーブ 6">
            <a:extLst>
              <a:ext uri="{FF2B5EF4-FFF2-40B4-BE49-F238E27FC236}">
                <a16:creationId xmlns:a16="http://schemas.microsoft.com/office/drawing/2014/main" id="{289BF1F7-73AD-477A-8CCD-86ED5C3B1AFB}"/>
              </a:ext>
            </a:extLst>
          </p:cNvPr>
          <p:cNvSpPr/>
          <p:nvPr/>
        </p:nvSpPr>
        <p:spPr>
          <a:xfrm flipV="1">
            <a:off x="348091" y="1617829"/>
            <a:ext cx="938447" cy="3335649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50A898F-1D35-4799-A233-B1FBBB7794FC}"/>
              </a:ext>
            </a:extLst>
          </p:cNvPr>
          <p:cNvSpPr/>
          <p:nvPr/>
        </p:nvSpPr>
        <p:spPr>
          <a:xfrm>
            <a:off x="178059" y="2736108"/>
            <a:ext cx="541616" cy="10990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攻勢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560B7D-2B1F-4910-82E1-142BA10E8211}"/>
              </a:ext>
            </a:extLst>
          </p:cNvPr>
          <p:cNvSpPr txBox="1"/>
          <p:nvPr/>
        </p:nvSpPr>
        <p:spPr>
          <a:xfrm>
            <a:off x="762207" y="2321404"/>
            <a:ext cx="120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内乱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7D81DAA-79E6-4C7D-84B2-5F21A160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66" y="1942229"/>
            <a:ext cx="1153775" cy="107499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AD22156-0785-40D0-BD81-362245221F8D}"/>
              </a:ext>
            </a:extLst>
          </p:cNvPr>
          <p:cNvSpPr/>
          <p:nvPr/>
        </p:nvSpPr>
        <p:spPr>
          <a:xfrm>
            <a:off x="3478591" y="417294"/>
            <a:ext cx="4327366" cy="60234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0177FA1-CD19-4AEB-A396-0AC21D78F0E7}"/>
              </a:ext>
            </a:extLst>
          </p:cNvPr>
          <p:cNvSpPr/>
          <p:nvPr/>
        </p:nvSpPr>
        <p:spPr>
          <a:xfrm>
            <a:off x="3664733" y="3285655"/>
            <a:ext cx="3912781" cy="2854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038C280-2F21-4955-8B80-8ECE45AA6231}"/>
              </a:ext>
            </a:extLst>
          </p:cNvPr>
          <p:cNvSpPr/>
          <p:nvPr/>
        </p:nvSpPr>
        <p:spPr>
          <a:xfrm>
            <a:off x="3664734" y="600808"/>
            <a:ext cx="3912781" cy="24242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モンゴル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EF72DF2-ECE7-4E83-B026-6086AC9B707E}"/>
              </a:ext>
            </a:extLst>
          </p:cNvPr>
          <p:cNvSpPr/>
          <p:nvPr/>
        </p:nvSpPr>
        <p:spPr>
          <a:xfrm>
            <a:off x="5623266" y="1458149"/>
            <a:ext cx="1744129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東突厥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7DDAA17-FF58-4D44-AD49-C93DF6913E80}"/>
              </a:ext>
            </a:extLst>
          </p:cNvPr>
          <p:cNvSpPr/>
          <p:nvPr/>
        </p:nvSpPr>
        <p:spPr>
          <a:xfrm>
            <a:off x="5993265" y="4002213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98A5959-B9CD-4904-B476-86E13CE83EDA}"/>
              </a:ext>
            </a:extLst>
          </p:cNvPr>
          <p:cNvSpPr/>
          <p:nvPr/>
        </p:nvSpPr>
        <p:spPr>
          <a:xfrm>
            <a:off x="4218770" y="4002213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6A08A14-267D-481E-8ED9-559C5E339D04}"/>
              </a:ext>
            </a:extLst>
          </p:cNvPr>
          <p:cNvSpPr/>
          <p:nvPr/>
        </p:nvSpPr>
        <p:spPr>
          <a:xfrm>
            <a:off x="4528506" y="5033570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FB070A6-E032-4E21-93C4-95BA5FBB0C3E}"/>
              </a:ext>
            </a:extLst>
          </p:cNvPr>
          <p:cNvSpPr/>
          <p:nvPr/>
        </p:nvSpPr>
        <p:spPr>
          <a:xfrm>
            <a:off x="5801879" y="5033570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AF8BD0C-9917-4112-8353-3416B442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01" y="4359415"/>
            <a:ext cx="1031681" cy="839772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5C097D7A-13DA-487D-9876-F42715B73196}"/>
              </a:ext>
            </a:extLst>
          </p:cNvPr>
          <p:cNvSpPr/>
          <p:nvPr/>
        </p:nvSpPr>
        <p:spPr>
          <a:xfrm>
            <a:off x="5660676" y="2249380"/>
            <a:ext cx="1144289" cy="171764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援軍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アーチ 22">
            <a:extLst>
              <a:ext uri="{FF2B5EF4-FFF2-40B4-BE49-F238E27FC236}">
                <a16:creationId xmlns:a16="http://schemas.microsoft.com/office/drawing/2014/main" id="{0C7872A5-E9ED-42C6-B2BE-8839FAAD592F}"/>
              </a:ext>
            </a:extLst>
          </p:cNvPr>
          <p:cNvSpPr/>
          <p:nvPr/>
        </p:nvSpPr>
        <p:spPr>
          <a:xfrm rot="5690091">
            <a:off x="5686266" y="2574558"/>
            <a:ext cx="2322538" cy="1353802"/>
          </a:xfrm>
          <a:prstGeom prst="blockArc">
            <a:avLst>
              <a:gd name="adj1" fmla="val 10800000"/>
              <a:gd name="adj2" fmla="val 21511096"/>
              <a:gd name="adj3" fmla="val 6883"/>
            </a:avLst>
          </a:prstGeom>
          <a:solidFill>
            <a:srgbClr val="FF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208E81C-7C4F-4CF5-9A1A-DF35826DBE16}"/>
              </a:ext>
            </a:extLst>
          </p:cNvPr>
          <p:cNvSpPr/>
          <p:nvPr/>
        </p:nvSpPr>
        <p:spPr>
          <a:xfrm>
            <a:off x="6766635" y="2592646"/>
            <a:ext cx="997021" cy="957242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友好関係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1B96F68-4536-4901-B117-7B23DF9F909C}"/>
              </a:ext>
            </a:extLst>
          </p:cNvPr>
          <p:cNvSpPr/>
          <p:nvPr/>
        </p:nvSpPr>
        <p:spPr>
          <a:xfrm>
            <a:off x="2923604" y="1319345"/>
            <a:ext cx="822389" cy="9871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525955C-3469-4439-9BFB-F9526599B434}"/>
              </a:ext>
            </a:extLst>
          </p:cNvPr>
          <p:cNvSpPr/>
          <p:nvPr/>
        </p:nvSpPr>
        <p:spPr>
          <a:xfrm>
            <a:off x="3797440" y="1471157"/>
            <a:ext cx="1744129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</a:t>
            </a:r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6F45037-CF76-4F31-99CC-3B1CF4094CA9}"/>
              </a:ext>
            </a:extLst>
          </p:cNvPr>
          <p:cNvSpPr/>
          <p:nvPr/>
        </p:nvSpPr>
        <p:spPr>
          <a:xfrm>
            <a:off x="8108409" y="417294"/>
            <a:ext cx="3924649" cy="60234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1B9A09E-318C-4397-8C8B-839DE5C89668}"/>
              </a:ext>
            </a:extLst>
          </p:cNvPr>
          <p:cNvSpPr/>
          <p:nvPr/>
        </p:nvSpPr>
        <p:spPr>
          <a:xfrm>
            <a:off x="8235945" y="3285655"/>
            <a:ext cx="3669575" cy="2854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0A10227-EA0F-4B10-8FA6-D1A30E4AAF45}"/>
              </a:ext>
            </a:extLst>
          </p:cNvPr>
          <p:cNvSpPr/>
          <p:nvPr/>
        </p:nvSpPr>
        <p:spPr>
          <a:xfrm>
            <a:off x="8235946" y="600808"/>
            <a:ext cx="3669575" cy="24242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モンゴル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B9149DD-0DBF-4BD5-9014-8DCE30897608}"/>
              </a:ext>
            </a:extLst>
          </p:cNvPr>
          <p:cNvSpPr/>
          <p:nvPr/>
        </p:nvSpPr>
        <p:spPr>
          <a:xfrm>
            <a:off x="10017291" y="1471156"/>
            <a:ext cx="1824561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東突厥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949E78B-B549-4C5C-B22A-04CB166CF1F4}"/>
              </a:ext>
            </a:extLst>
          </p:cNvPr>
          <p:cNvSpPr/>
          <p:nvPr/>
        </p:nvSpPr>
        <p:spPr>
          <a:xfrm>
            <a:off x="9594805" y="4461272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31" name="矢印: 上 30">
            <a:extLst>
              <a:ext uri="{FF2B5EF4-FFF2-40B4-BE49-F238E27FC236}">
                <a16:creationId xmlns:a16="http://schemas.microsoft.com/office/drawing/2014/main" id="{7FDE704F-E4BD-4868-A6F8-BD860AB844B3}"/>
              </a:ext>
            </a:extLst>
          </p:cNvPr>
          <p:cNvSpPr/>
          <p:nvPr/>
        </p:nvSpPr>
        <p:spPr>
          <a:xfrm>
            <a:off x="9518821" y="2603280"/>
            <a:ext cx="1090416" cy="17851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攻勢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D954883-05DC-43ED-AD3D-DF396B70EF4E}"/>
              </a:ext>
            </a:extLst>
          </p:cNvPr>
          <p:cNvSpPr/>
          <p:nvPr/>
        </p:nvSpPr>
        <p:spPr>
          <a:xfrm>
            <a:off x="8311613" y="1455716"/>
            <a:ext cx="1615542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32" name="星: 32 pt 31">
            <a:extLst>
              <a:ext uri="{FF2B5EF4-FFF2-40B4-BE49-F238E27FC236}">
                <a16:creationId xmlns:a16="http://schemas.microsoft.com/office/drawing/2014/main" id="{8A5B9491-AFA1-4FEB-8194-02970B71CB74}"/>
              </a:ext>
            </a:extLst>
          </p:cNvPr>
          <p:cNvSpPr/>
          <p:nvPr/>
        </p:nvSpPr>
        <p:spPr>
          <a:xfrm>
            <a:off x="9012290" y="1964201"/>
            <a:ext cx="1981063" cy="714405"/>
          </a:xfrm>
          <a:prstGeom prst="star32">
            <a:avLst>
              <a:gd name="adj" fmla="val 41220"/>
            </a:avLst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滅亡</a:t>
            </a: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60A93CB-D38B-4FC6-B841-5B815CA7DB7A}"/>
              </a:ext>
            </a:extLst>
          </p:cNvPr>
          <p:cNvSpPr/>
          <p:nvPr/>
        </p:nvSpPr>
        <p:spPr>
          <a:xfrm>
            <a:off x="7455803" y="1319345"/>
            <a:ext cx="822389" cy="9871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34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115A6D4-5C42-4888-9F06-F900271B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4" y="2047043"/>
            <a:ext cx="4843971" cy="276391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A0360C-C99E-42BC-BE51-0C57A5B43EE7}"/>
              </a:ext>
            </a:extLst>
          </p:cNvPr>
          <p:cNvSpPr txBox="1"/>
          <p:nvPr/>
        </p:nvSpPr>
        <p:spPr>
          <a:xfrm>
            <a:off x="188254" y="1400712"/>
            <a:ext cx="34122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突厥文字（例）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B6ADCC-160A-4A84-886B-16232956F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96" y="1125905"/>
            <a:ext cx="6191250" cy="44291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2A8473-7A35-4A7D-A91E-8360AF5ED5F6}"/>
              </a:ext>
            </a:extLst>
          </p:cNvPr>
          <p:cNvSpPr txBox="1"/>
          <p:nvPr/>
        </p:nvSpPr>
        <p:spPr>
          <a:xfrm>
            <a:off x="5812496" y="356464"/>
            <a:ext cx="386313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突厥碑文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の一つ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8B5D7F-83E7-4E08-BE86-133B3929997A}"/>
              </a:ext>
            </a:extLst>
          </p:cNvPr>
          <p:cNvSpPr txBox="1"/>
          <p:nvPr/>
        </p:nvSpPr>
        <p:spPr>
          <a:xfrm>
            <a:off x="1527927" y="4810956"/>
            <a:ext cx="35042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dirty="0">
                <a:hlinkClick r:id="rId4"/>
              </a:rPr>
              <a:t>突厥文字 </a:t>
            </a:r>
            <a:r>
              <a:rPr lang="en-US" altLang="ja-JP" dirty="0">
                <a:hlinkClick r:id="rId4"/>
              </a:rPr>
              <a:t>(y-history.net)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849E5B-DDD2-4D36-A16B-03DEC8B68A17}"/>
              </a:ext>
            </a:extLst>
          </p:cNvPr>
          <p:cNvSpPr txBox="1"/>
          <p:nvPr/>
        </p:nvSpPr>
        <p:spPr>
          <a:xfrm>
            <a:off x="5812496" y="5555030"/>
            <a:ext cx="61414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en-US" altLang="ja-JP" dirty="0">
                <a:hlinkClick r:id="rId5"/>
              </a:rPr>
              <a:t>『</a:t>
            </a:r>
            <a:r>
              <a:rPr lang="ja-JP" altLang="en-US" dirty="0">
                <a:hlinkClick r:id="rId5"/>
              </a:rPr>
              <a:t>モンゴルの世界遺産　オルホン谷の文化的景観</a:t>
            </a:r>
            <a:r>
              <a:rPr lang="en-US" altLang="ja-JP" dirty="0">
                <a:hlinkClick r:id="rId5"/>
              </a:rPr>
              <a:t>』</a:t>
            </a:r>
            <a:r>
              <a:rPr lang="ja-JP" altLang="en-US" dirty="0">
                <a:hlinkClick r:id="rId5"/>
              </a:rPr>
              <a:t>モンゴルの旅行記・ブログ </a:t>
            </a:r>
            <a:r>
              <a:rPr lang="en-US" altLang="ja-JP" dirty="0">
                <a:hlinkClick r:id="rId5"/>
              </a:rPr>
              <a:t>by </a:t>
            </a:r>
            <a:r>
              <a:rPr lang="en-US" altLang="ja-JP" dirty="0" err="1">
                <a:hlinkClick r:id="rId5"/>
              </a:rPr>
              <a:t>baykal</a:t>
            </a:r>
            <a:r>
              <a:rPr lang="ja-JP" altLang="en-US" dirty="0" err="1">
                <a:hlinkClick r:id="rId5"/>
              </a:rPr>
              <a:t>さん</a:t>
            </a:r>
            <a:r>
              <a:rPr lang="en-US" altLang="ja-JP" dirty="0">
                <a:hlinkClick r:id="rId5"/>
              </a:rPr>
              <a:t>【</a:t>
            </a:r>
            <a:r>
              <a:rPr lang="ja-JP" altLang="en-US" dirty="0">
                <a:hlinkClick r:id="rId5"/>
              </a:rPr>
              <a:t>フォートラベル</a:t>
            </a:r>
            <a:r>
              <a:rPr lang="en-US" altLang="ja-JP" dirty="0">
                <a:hlinkClick r:id="rId5"/>
              </a:rPr>
              <a:t>】 (4travel.jp)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2164E26-3CDE-4CA4-9422-4D31FBB46ECA}"/>
              </a:ext>
            </a:extLst>
          </p:cNvPr>
          <p:cNvSpPr/>
          <p:nvPr/>
        </p:nvSpPr>
        <p:spPr>
          <a:xfrm>
            <a:off x="5316278" y="1302970"/>
            <a:ext cx="2759747" cy="2341785"/>
          </a:xfrm>
          <a:prstGeom prst="wedgeRectCallout">
            <a:avLst>
              <a:gd name="adj1" fmla="val 66791"/>
              <a:gd name="adj2" fmla="val 296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中央アジアのトルコ系民族の実態が明らかに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9AC99E-7A09-4CFE-890F-228254A5B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593" y="2799056"/>
            <a:ext cx="1188067" cy="13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">
            <a:extLst>
              <a:ext uri="{FF2B5EF4-FFF2-40B4-BE49-F238E27FC236}">
                <a16:creationId xmlns:a16="http://schemas.microsoft.com/office/drawing/2014/main" id="{E3498598-8386-E27F-93C2-CDE0F3867F64}"/>
              </a:ext>
            </a:extLst>
          </p:cNvPr>
          <p:cNvSpPr/>
          <p:nvPr/>
        </p:nvSpPr>
        <p:spPr>
          <a:xfrm>
            <a:off x="1825625" y="4815417"/>
            <a:ext cx="8387292" cy="18944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10" name="正方形/長方形 3">
            <a:extLst>
              <a:ext uri="{FF2B5EF4-FFF2-40B4-BE49-F238E27FC236}">
                <a16:creationId xmlns:a16="http://schemas.microsoft.com/office/drawing/2014/main" id="{CC6C171D-3384-5179-EDF0-885CC2CB837A}"/>
              </a:ext>
            </a:extLst>
          </p:cNvPr>
          <p:cNvSpPr/>
          <p:nvPr/>
        </p:nvSpPr>
        <p:spPr>
          <a:xfrm>
            <a:off x="1825625" y="888389"/>
            <a:ext cx="8387292" cy="329264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86E1148-0B31-0143-03D2-F954B31C93B8}"/>
              </a:ext>
            </a:extLst>
          </p:cNvPr>
          <p:cNvSpPr txBox="1"/>
          <p:nvPr/>
        </p:nvSpPr>
        <p:spPr>
          <a:xfrm>
            <a:off x="0" y="0"/>
            <a:ext cx="587462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ウイグルの複合国家化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DF393E4-656C-4246-53FA-F4FBC089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1686049"/>
            <a:ext cx="8387292" cy="249498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B2E7C2F-D063-C577-BF2B-6FB09F3F4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968" y="2300382"/>
            <a:ext cx="1831050" cy="154495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B79AE50-C027-F9E4-B4BC-E4BCD9FAA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75" y="2582925"/>
            <a:ext cx="1001695" cy="111424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232E4B6-8084-8706-9CCD-5F82E8C04405}"/>
              </a:ext>
            </a:extLst>
          </p:cNvPr>
          <p:cNvSpPr txBox="1"/>
          <p:nvPr/>
        </p:nvSpPr>
        <p:spPr>
          <a:xfrm>
            <a:off x="2260488" y="3479888"/>
            <a:ext cx="1133395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E1F7217-E717-7C0D-C552-BB44C92AB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943" y="1764583"/>
            <a:ext cx="2196042" cy="208074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ABCDCE-F2F4-FAC6-8722-1A2D01C6871D}"/>
              </a:ext>
            </a:extLst>
          </p:cNvPr>
          <p:cNvSpPr txBox="1"/>
          <p:nvPr/>
        </p:nvSpPr>
        <p:spPr>
          <a:xfrm>
            <a:off x="5626266" y="3475365"/>
            <a:ext cx="11333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都城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3ABE6C-7640-F791-EE44-91F9E55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423" y="2469673"/>
            <a:ext cx="1259543" cy="1259543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56050E0-530F-8A56-E561-29E82DB75418}"/>
              </a:ext>
            </a:extLst>
          </p:cNvPr>
          <p:cNvSpPr txBox="1"/>
          <p:nvPr/>
        </p:nvSpPr>
        <p:spPr>
          <a:xfrm>
            <a:off x="8483423" y="3475365"/>
            <a:ext cx="113339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農業</a:t>
            </a: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80B987AD-0042-4FE4-9DFB-4C6A5AF7ED29}"/>
              </a:ext>
            </a:extLst>
          </p:cNvPr>
          <p:cNvSpPr/>
          <p:nvPr/>
        </p:nvSpPr>
        <p:spPr>
          <a:xfrm>
            <a:off x="5094943" y="1674023"/>
            <a:ext cx="4648023" cy="2507007"/>
          </a:xfrm>
          <a:prstGeom prst="frame">
            <a:avLst>
              <a:gd name="adj1" fmla="val 40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矢印: 上下 12">
            <a:extLst>
              <a:ext uri="{FF2B5EF4-FFF2-40B4-BE49-F238E27FC236}">
                <a16:creationId xmlns:a16="http://schemas.microsoft.com/office/drawing/2014/main" id="{B780D9E2-2528-29A4-AA78-747B01BE00A8}"/>
              </a:ext>
            </a:extLst>
          </p:cNvPr>
          <p:cNvSpPr/>
          <p:nvPr/>
        </p:nvSpPr>
        <p:spPr>
          <a:xfrm>
            <a:off x="3777193" y="3159174"/>
            <a:ext cx="1503278" cy="2752889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絹馬貿易</a:t>
            </a:r>
          </a:p>
        </p:txBody>
      </p:sp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150AC6A9-CEB5-8AE2-A983-F902A8E49A3C}"/>
              </a:ext>
            </a:extLst>
          </p:cNvPr>
          <p:cNvSpPr/>
          <p:nvPr/>
        </p:nvSpPr>
        <p:spPr>
          <a:xfrm>
            <a:off x="5551638" y="4373953"/>
            <a:ext cx="3920161" cy="590701"/>
          </a:xfrm>
          <a:prstGeom prst="wedgeRectCallout">
            <a:avLst>
              <a:gd name="adj1" fmla="val -33208"/>
              <a:gd name="adj2" fmla="val -1032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行政や交易の拠点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吹き出し: 左矢印 3">
            <a:extLst>
              <a:ext uri="{FF2B5EF4-FFF2-40B4-BE49-F238E27FC236}">
                <a16:creationId xmlns:a16="http://schemas.microsoft.com/office/drawing/2014/main" id="{C3033230-EB48-464C-B079-8B97A6C75D91}"/>
              </a:ext>
            </a:extLst>
          </p:cNvPr>
          <p:cNvSpPr/>
          <p:nvPr/>
        </p:nvSpPr>
        <p:spPr>
          <a:xfrm>
            <a:off x="9742966" y="1158636"/>
            <a:ext cx="1134683" cy="3292642"/>
          </a:xfrm>
          <a:prstGeom prst="left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複合国家化</a:t>
            </a:r>
          </a:p>
        </p:txBody>
      </p:sp>
    </p:spTree>
    <p:extLst>
      <p:ext uri="{BB962C8B-B14F-4D97-AF65-F5344CB8AC3E}">
        <p14:creationId xmlns:p14="http://schemas.microsoft.com/office/powerpoint/2010/main" val="116882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F4E0DF-1034-45BF-81EC-C530E3F06AEE}"/>
              </a:ext>
            </a:extLst>
          </p:cNvPr>
          <p:cNvSpPr txBox="1"/>
          <p:nvPr/>
        </p:nvSpPr>
        <p:spPr>
          <a:xfrm>
            <a:off x="0" y="0"/>
            <a:ext cx="426377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マニ教の国教化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EE3028-6384-4CB2-8AA0-DFC24F7E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5" y="3197220"/>
            <a:ext cx="2016746" cy="21047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08D6CD-1A3E-4663-B280-6E7A9B3F43D1}"/>
              </a:ext>
            </a:extLst>
          </p:cNvPr>
          <p:cNvSpPr txBox="1"/>
          <p:nvPr/>
        </p:nvSpPr>
        <p:spPr>
          <a:xfrm>
            <a:off x="606226" y="5078726"/>
            <a:ext cx="11376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可汗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D5C543-19EE-405F-A6B4-A49DCA99010F}"/>
              </a:ext>
            </a:extLst>
          </p:cNvPr>
          <p:cNvSpPr txBox="1"/>
          <p:nvPr/>
        </p:nvSpPr>
        <p:spPr>
          <a:xfrm>
            <a:off x="95694" y="850256"/>
            <a:ext cx="94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安史の乱でマニ教徒を連れ帰ったのが始まり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E19F022A-3F6E-4395-8254-07820F8EA589}"/>
              </a:ext>
            </a:extLst>
          </p:cNvPr>
          <p:cNvSpPr/>
          <p:nvPr/>
        </p:nvSpPr>
        <p:spPr>
          <a:xfrm>
            <a:off x="2224162" y="2968435"/>
            <a:ext cx="3909133" cy="2333575"/>
          </a:xfrm>
          <a:prstGeom prst="wedgeRectCallout">
            <a:avLst>
              <a:gd name="adj1" fmla="val -63658"/>
              <a:gd name="adj2" fmla="val -1266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u="heavy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ソグド商人の利益が欲しい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から、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マニ教を保護してあげよう。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5368A5E-68C0-4814-87F8-4A41171EB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393" y="3585160"/>
            <a:ext cx="1917271" cy="3028291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61C423E8-A748-4614-8ABD-0FFC84A7D64D}"/>
              </a:ext>
            </a:extLst>
          </p:cNvPr>
          <p:cNvSpPr/>
          <p:nvPr/>
        </p:nvSpPr>
        <p:spPr>
          <a:xfrm>
            <a:off x="563525" y="1440348"/>
            <a:ext cx="978196" cy="6463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449BF4-9C96-46B9-B371-006C0E1E8991}"/>
              </a:ext>
            </a:extLst>
          </p:cNvPr>
          <p:cNvSpPr txBox="1"/>
          <p:nvPr/>
        </p:nvSpPr>
        <p:spPr>
          <a:xfrm>
            <a:off x="95693" y="2090520"/>
            <a:ext cx="94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ウイグル国内に</a:t>
            </a:r>
            <a:r>
              <a:rPr kumimoji="1" lang="ja-JP" altLang="en-US" sz="3600" u="sng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マニ教徒のソグド人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が移住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10D3B73-604F-404F-BDC4-3490DA038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771" y="1390664"/>
            <a:ext cx="1320775" cy="1403214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81D8B2E6-CE30-4CB0-8BED-12E162F3B715}"/>
              </a:ext>
            </a:extLst>
          </p:cNvPr>
          <p:cNvSpPr/>
          <p:nvPr/>
        </p:nvSpPr>
        <p:spPr>
          <a:xfrm>
            <a:off x="6535531" y="2949964"/>
            <a:ext cx="3909133" cy="635196"/>
          </a:xfrm>
          <a:prstGeom prst="wedgeRectCallout">
            <a:avLst>
              <a:gd name="adj1" fmla="val -32923"/>
              <a:gd name="adj2" fmla="val -931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隊商交易の担い手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03207FAF-2C8A-43F3-8267-A2B0B5EB7743}"/>
              </a:ext>
            </a:extLst>
          </p:cNvPr>
          <p:cNvSpPr/>
          <p:nvPr/>
        </p:nvSpPr>
        <p:spPr>
          <a:xfrm>
            <a:off x="6330883" y="3620267"/>
            <a:ext cx="1998921" cy="2104790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マニ教保護</a:t>
            </a: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5172E15A-682C-4E1A-B90F-02000F074F0E}"/>
              </a:ext>
            </a:extLst>
          </p:cNvPr>
          <p:cNvSpPr/>
          <p:nvPr/>
        </p:nvSpPr>
        <p:spPr>
          <a:xfrm>
            <a:off x="2224161" y="5401891"/>
            <a:ext cx="3909133" cy="121156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マニ教国教化</a:t>
            </a:r>
          </a:p>
        </p:txBody>
      </p:sp>
    </p:spTree>
    <p:extLst>
      <p:ext uri="{BB962C8B-B14F-4D97-AF65-F5344CB8AC3E}">
        <p14:creationId xmlns:p14="http://schemas.microsoft.com/office/powerpoint/2010/main" val="422315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3">
            <a:extLst>
              <a:ext uri="{FF2B5EF4-FFF2-40B4-BE49-F238E27FC236}">
                <a16:creationId xmlns:a16="http://schemas.microsoft.com/office/drawing/2014/main" id="{15F460C2-4BBB-487C-BA9C-013822A5A29B}"/>
              </a:ext>
            </a:extLst>
          </p:cNvPr>
          <p:cNvSpPr/>
          <p:nvPr/>
        </p:nvSpPr>
        <p:spPr>
          <a:xfrm>
            <a:off x="5921777" y="691117"/>
            <a:ext cx="6186310" cy="540134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3">
            <a:extLst>
              <a:ext uri="{FF2B5EF4-FFF2-40B4-BE49-F238E27FC236}">
                <a16:creationId xmlns:a16="http://schemas.microsoft.com/office/drawing/2014/main" id="{4A8EE906-56DD-4DC9-9CE0-BFD9D00AF46A}"/>
              </a:ext>
            </a:extLst>
          </p:cNvPr>
          <p:cNvSpPr/>
          <p:nvPr/>
        </p:nvSpPr>
        <p:spPr>
          <a:xfrm>
            <a:off x="135048" y="904338"/>
            <a:ext cx="4989845" cy="47947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C7AD34-4FD0-4DE5-B6B1-A15219289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6" y="1866176"/>
            <a:ext cx="1817997" cy="18179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21DBDE-8D9D-405D-8F0E-30A7869C0A65}"/>
              </a:ext>
            </a:extLst>
          </p:cNvPr>
          <p:cNvSpPr txBox="1"/>
          <p:nvPr/>
        </p:nvSpPr>
        <p:spPr>
          <a:xfrm>
            <a:off x="402265" y="3099398"/>
            <a:ext cx="181799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自然災害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993699-3654-4CDF-9006-BD519F98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9" y="3684173"/>
            <a:ext cx="1333757" cy="124039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92F29C-73EA-4DC7-BB6C-FC03B4834F5B}"/>
              </a:ext>
            </a:extLst>
          </p:cNvPr>
          <p:cNvSpPr txBox="1"/>
          <p:nvPr/>
        </p:nvSpPr>
        <p:spPr>
          <a:xfrm>
            <a:off x="833416" y="4804665"/>
            <a:ext cx="10212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内乱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440A905A-910C-4D2C-AB63-8875496DF2F1}"/>
              </a:ext>
            </a:extLst>
          </p:cNvPr>
          <p:cNvSpPr/>
          <p:nvPr/>
        </p:nvSpPr>
        <p:spPr>
          <a:xfrm>
            <a:off x="2285829" y="3887892"/>
            <a:ext cx="2273995" cy="1203844"/>
          </a:xfrm>
          <a:prstGeom prst="wedgeRectCallout">
            <a:avLst>
              <a:gd name="adj1" fmla="val -68525"/>
              <a:gd name="adj2" fmla="val -187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キルギス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の台頭</a:t>
            </a:r>
          </a:p>
        </p:txBody>
      </p:sp>
      <p:sp>
        <p:nvSpPr>
          <p:cNvPr id="11" name="矢印: 上 10">
            <a:extLst>
              <a:ext uri="{FF2B5EF4-FFF2-40B4-BE49-F238E27FC236}">
                <a16:creationId xmlns:a16="http://schemas.microsoft.com/office/drawing/2014/main" id="{A8003FEF-9301-43E3-AAC3-A114CED91290}"/>
              </a:ext>
            </a:extLst>
          </p:cNvPr>
          <p:cNvSpPr/>
          <p:nvPr/>
        </p:nvSpPr>
        <p:spPr>
          <a:xfrm>
            <a:off x="2498444" y="1552354"/>
            <a:ext cx="1117311" cy="2335538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攻撃</a:t>
            </a:r>
          </a:p>
        </p:txBody>
      </p:sp>
      <p:sp>
        <p:nvSpPr>
          <p:cNvPr id="12" name="星: 32 pt 11">
            <a:extLst>
              <a:ext uri="{FF2B5EF4-FFF2-40B4-BE49-F238E27FC236}">
                <a16:creationId xmlns:a16="http://schemas.microsoft.com/office/drawing/2014/main" id="{C3C9887F-1DF3-4476-B21F-24ACD69B451F}"/>
              </a:ext>
            </a:extLst>
          </p:cNvPr>
          <p:cNvSpPr/>
          <p:nvPr/>
        </p:nvSpPr>
        <p:spPr>
          <a:xfrm>
            <a:off x="3242307" y="1303242"/>
            <a:ext cx="1765627" cy="714405"/>
          </a:xfrm>
          <a:prstGeom prst="star32">
            <a:avLst>
              <a:gd name="adj" fmla="val 41220"/>
            </a:avLst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滅亡</a:t>
            </a:r>
          </a:p>
        </p:txBody>
      </p:sp>
      <p:sp>
        <p:nvSpPr>
          <p:cNvPr id="13" name="正方形/長方形 3">
            <a:extLst>
              <a:ext uri="{FF2B5EF4-FFF2-40B4-BE49-F238E27FC236}">
                <a16:creationId xmlns:a16="http://schemas.microsoft.com/office/drawing/2014/main" id="{671F6FB3-EF1D-4B2F-AB11-147DB1FFB1E6}"/>
              </a:ext>
            </a:extLst>
          </p:cNvPr>
          <p:cNvSpPr/>
          <p:nvPr/>
        </p:nvSpPr>
        <p:spPr>
          <a:xfrm>
            <a:off x="6290932" y="1652492"/>
            <a:ext cx="3249909" cy="2424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オアシス地域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2DAE00B-1D9B-4DA9-B9E5-3313C0816633}"/>
              </a:ext>
            </a:extLst>
          </p:cNvPr>
          <p:cNvSpPr/>
          <p:nvPr/>
        </p:nvSpPr>
        <p:spPr>
          <a:xfrm>
            <a:off x="5231219" y="2864567"/>
            <a:ext cx="669851" cy="105443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0F88565-E4D0-4A84-AB36-62D42FDB3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78" y="2330180"/>
            <a:ext cx="1214500" cy="12145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8F366E1-1357-4CCA-98DE-F24392E65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576" y="2330180"/>
            <a:ext cx="966404" cy="113862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9434B7-B53A-4978-8634-9A1FA2A49F80}"/>
              </a:ext>
            </a:extLst>
          </p:cNvPr>
          <p:cNvSpPr/>
          <p:nvPr/>
        </p:nvSpPr>
        <p:spPr>
          <a:xfrm>
            <a:off x="6005690" y="868842"/>
            <a:ext cx="6186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その後、ウイグル人は・・・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BA6616-143E-4C15-894E-5DB09610552C}"/>
              </a:ext>
            </a:extLst>
          </p:cNvPr>
          <p:cNvSpPr txBox="1"/>
          <p:nvPr/>
        </p:nvSpPr>
        <p:spPr>
          <a:xfrm>
            <a:off x="6741996" y="3288148"/>
            <a:ext cx="10212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農業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AAC5B5B-96DC-40D0-8650-D833811DCB5F}"/>
              </a:ext>
            </a:extLst>
          </p:cNvPr>
          <p:cNvSpPr txBox="1"/>
          <p:nvPr/>
        </p:nvSpPr>
        <p:spPr>
          <a:xfrm>
            <a:off x="8084976" y="3252292"/>
            <a:ext cx="10212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商業</a:t>
            </a:r>
          </a:p>
        </p:txBody>
      </p:sp>
      <p:sp>
        <p:nvSpPr>
          <p:cNvPr id="23" name="吹き出し: 上矢印 22">
            <a:extLst>
              <a:ext uri="{FF2B5EF4-FFF2-40B4-BE49-F238E27FC236}">
                <a16:creationId xmlns:a16="http://schemas.microsoft.com/office/drawing/2014/main" id="{24E9A7C1-10B2-4A18-9A8F-8244C32BEF0D}"/>
              </a:ext>
            </a:extLst>
          </p:cNvPr>
          <p:cNvSpPr/>
          <p:nvPr/>
        </p:nvSpPr>
        <p:spPr>
          <a:xfrm>
            <a:off x="6657116" y="4146488"/>
            <a:ext cx="2517539" cy="183843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中央アジア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トルコ化</a:t>
            </a:r>
          </a:p>
        </p:txBody>
      </p:sp>
      <p:sp>
        <p:nvSpPr>
          <p:cNvPr id="24" name="吹き出し: 左矢印 23">
            <a:extLst>
              <a:ext uri="{FF2B5EF4-FFF2-40B4-BE49-F238E27FC236}">
                <a16:creationId xmlns:a16="http://schemas.microsoft.com/office/drawing/2014/main" id="{B0A3BC9E-AEB0-4136-A47A-C8979229273C}"/>
              </a:ext>
            </a:extLst>
          </p:cNvPr>
          <p:cNvSpPr/>
          <p:nvPr/>
        </p:nvSpPr>
        <p:spPr>
          <a:xfrm>
            <a:off x="9625719" y="1652492"/>
            <a:ext cx="2331512" cy="2498234"/>
          </a:xfrm>
          <a:prstGeom prst="leftArrowCallout">
            <a:avLst>
              <a:gd name="adj1" fmla="val 20440"/>
              <a:gd name="adj2" fmla="val 19528"/>
              <a:gd name="adj3" fmla="val 18615"/>
              <a:gd name="adj4" fmla="val 750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９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カラ＝ハン朝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成立</a:t>
            </a:r>
          </a:p>
        </p:txBody>
      </p:sp>
    </p:spTree>
    <p:extLst>
      <p:ext uri="{BB962C8B-B14F-4D97-AF65-F5344CB8AC3E}">
        <p14:creationId xmlns:p14="http://schemas.microsoft.com/office/powerpoint/2010/main" val="378276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34711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突厥、ウイグル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340522" y="817094"/>
            <a:ext cx="104634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突厥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449B46-B631-4E0A-A117-5763BE263D6F}"/>
              </a:ext>
            </a:extLst>
          </p:cNvPr>
          <p:cNvSpPr/>
          <p:nvPr/>
        </p:nvSpPr>
        <p:spPr>
          <a:xfrm>
            <a:off x="361574" y="1437889"/>
            <a:ext cx="9719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世紀半ばに柔然を倒してモンゴル高原統一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326CCB6-CE54-4CC9-9C1F-FCCCE88B1FA1}"/>
              </a:ext>
            </a:extLst>
          </p:cNvPr>
          <p:cNvSpPr/>
          <p:nvPr/>
        </p:nvSpPr>
        <p:spPr>
          <a:xfrm>
            <a:off x="1217260" y="1995828"/>
            <a:ext cx="95668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西方：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ササン朝ペルシア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と共に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エフタル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を滅ぼす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東方：中国の北朝を威圧しながら拡大</a:t>
            </a:r>
            <a:endParaRPr lang="ja-JP" altLang="en-US" sz="32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529DC07-F3CC-4668-9F9C-CC68FA147DC3}"/>
              </a:ext>
            </a:extLst>
          </p:cNvPr>
          <p:cNvSpPr/>
          <p:nvPr/>
        </p:nvSpPr>
        <p:spPr>
          <a:xfrm>
            <a:off x="361575" y="2997006"/>
            <a:ext cx="8973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絹馬貿易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遊牧民の馬と中国の絹を交換</a:t>
            </a:r>
            <a:endParaRPr lang="ja-JP" altLang="en-US" sz="3200" dirty="0"/>
          </a:p>
        </p:txBody>
      </p:sp>
      <p:sp>
        <p:nvSpPr>
          <p:cNvPr id="3" name="左大かっこ 2">
            <a:extLst>
              <a:ext uri="{FF2B5EF4-FFF2-40B4-BE49-F238E27FC236}">
                <a16:creationId xmlns:a16="http://schemas.microsoft.com/office/drawing/2014/main" id="{986128ED-1879-4D1E-929B-EEBBE9BF7C26}"/>
              </a:ext>
            </a:extLst>
          </p:cNvPr>
          <p:cNvSpPr/>
          <p:nvPr/>
        </p:nvSpPr>
        <p:spPr>
          <a:xfrm>
            <a:off x="1005987" y="2022664"/>
            <a:ext cx="380877" cy="97434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812EB2-E09D-40FF-8553-8169DA0CA1CA}"/>
              </a:ext>
            </a:extLst>
          </p:cNvPr>
          <p:cNvSpPr txBox="1"/>
          <p:nvPr/>
        </p:nvSpPr>
        <p:spPr>
          <a:xfrm>
            <a:off x="340522" y="4100937"/>
            <a:ext cx="189252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ウイグル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504A701-D409-499F-ACFE-403D05086B0B}"/>
              </a:ext>
            </a:extLst>
          </p:cNvPr>
          <p:cNvSpPr/>
          <p:nvPr/>
        </p:nvSpPr>
        <p:spPr>
          <a:xfrm>
            <a:off x="361574" y="4717667"/>
            <a:ext cx="9719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・８世紀に突厥を倒してモンゴル高原統一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FFBE467-27F6-40BE-A879-6D0D9D48873B}"/>
              </a:ext>
            </a:extLst>
          </p:cNvPr>
          <p:cNvSpPr/>
          <p:nvPr/>
        </p:nvSpPr>
        <p:spPr>
          <a:xfrm>
            <a:off x="361574" y="3492567"/>
            <a:ext cx="5252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・突厥文字による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突厥碑文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039D64-ED02-41B0-A3AC-F3634FD0D949}"/>
              </a:ext>
            </a:extLst>
          </p:cNvPr>
          <p:cNvSpPr/>
          <p:nvPr/>
        </p:nvSpPr>
        <p:spPr>
          <a:xfrm>
            <a:off x="361574" y="5204868"/>
            <a:ext cx="4380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・安史の乱で唐を救援　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35D27F4-E8BE-4D33-855B-EB852A3BBA15}"/>
              </a:ext>
            </a:extLst>
          </p:cNvPr>
          <p:cNvSpPr/>
          <p:nvPr/>
        </p:nvSpPr>
        <p:spPr>
          <a:xfrm>
            <a:off x="361574" y="5708862"/>
            <a:ext cx="3700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マニ教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の国教化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8413FF1-B3EE-4509-95E0-1B7AB14CC921}"/>
              </a:ext>
            </a:extLst>
          </p:cNvPr>
          <p:cNvSpPr/>
          <p:nvPr/>
        </p:nvSpPr>
        <p:spPr>
          <a:xfrm>
            <a:off x="340522" y="6224360"/>
            <a:ext cx="6453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・９世紀に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キルギス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の攻撃で滅亡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5440165" y="1212350"/>
            <a:ext cx="3652463" cy="94522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60052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1E8B34-849D-4CD4-90C8-CABDF5C91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25" y="0"/>
            <a:ext cx="10760149" cy="6607566"/>
          </a:xfrm>
          <a:prstGeom prst="rect">
            <a:avLst/>
          </a:prstGeom>
        </p:spPr>
      </p:pic>
      <p:sp>
        <p:nvSpPr>
          <p:cNvPr id="5" name="減算記号 4">
            <a:extLst>
              <a:ext uri="{FF2B5EF4-FFF2-40B4-BE49-F238E27FC236}">
                <a16:creationId xmlns:a16="http://schemas.microsoft.com/office/drawing/2014/main" id="{66F69ED8-E37A-48A3-A9BC-05CE0A55EEA7}"/>
              </a:ext>
            </a:extLst>
          </p:cNvPr>
          <p:cNvSpPr/>
          <p:nvPr/>
        </p:nvSpPr>
        <p:spPr>
          <a:xfrm rot="1573638">
            <a:off x="5599319" y="2204589"/>
            <a:ext cx="1570075" cy="818707"/>
          </a:xfrm>
          <a:prstGeom prst="mathMinus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294C4D99-CCB3-45F6-9A9E-6AF6A10AC43C}"/>
              </a:ext>
            </a:extLst>
          </p:cNvPr>
          <p:cNvSpPr/>
          <p:nvPr/>
        </p:nvSpPr>
        <p:spPr>
          <a:xfrm>
            <a:off x="5071730" y="1134254"/>
            <a:ext cx="2945218" cy="765544"/>
          </a:xfrm>
          <a:prstGeom prst="wedgeRectCallout">
            <a:avLst>
              <a:gd name="adj1" fmla="val -13974"/>
              <a:gd name="adj2" fmla="val 1041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アルタイ山脈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99F7568-A1AC-495B-93A7-1DE1B7D430F1}"/>
              </a:ext>
            </a:extLst>
          </p:cNvPr>
          <p:cNvSpPr/>
          <p:nvPr/>
        </p:nvSpPr>
        <p:spPr>
          <a:xfrm>
            <a:off x="5499233" y="2697336"/>
            <a:ext cx="1114218" cy="67228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01F51DE4-122A-4336-BAFF-B9B9C928134C}"/>
              </a:ext>
            </a:extLst>
          </p:cNvPr>
          <p:cNvSpPr/>
          <p:nvPr/>
        </p:nvSpPr>
        <p:spPr>
          <a:xfrm>
            <a:off x="3515234" y="2399625"/>
            <a:ext cx="1770247" cy="765544"/>
          </a:xfrm>
          <a:prstGeom prst="wedgeRectCallout">
            <a:avLst>
              <a:gd name="adj1" fmla="val 68681"/>
              <a:gd name="adj2" fmla="val 236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突厥族</a:t>
            </a:r>
          </a:p>
        </p:txBody>
      </p:sp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4C953D7D-B783-4551-9DC7-D31DFDC99328}"/>
              </a:ext>
            </a:extLst>
          </p:cNvPr>
          <p:cNvSpPr/>
          <p:nvPr/>
        </p:nvSpPr>
        <p:spPr>
          <a:xfrm>
            <a:off x="4583733" y="3380255"/>
            <a:ext cx="2945218" cy="2807894"/>
          </a:xfrm>
          <a:prstGeom prst="upArrowCallout">
            <a:avLst>
              <a:gd name="adj1" fmla="val 19019"/>
              <a:gd name="adj2" fmla="val 18165"/>
              <a:gd name="adj3" fmla="val 17310"/>
              <a:gd name="adj4" fmla="val 752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鉄鉱石の産地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0F399C2-BEB0-43EC-AEF3-F5312D19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220" y="4720856"/>
            <a:ext cx="1078313" cy="13430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F3A8B4-EC63-4B6C-AA60-9FC97301E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615" y="4664746"/>
            <a:ext cx="1531835" cy="14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6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FEA59B-8AAE-43B5-BA7B-F99EB3AFD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1" y="159869"/>
            <a:ext cx="10597378" cy="653826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30AA4D-215A-4D8D-8B7C-1214C42D1634}"/>
              </a:ext>
            </a:extLst>
          </p:cNvPr>
          <p:cNvSpPr/>
          <p:nvPr/>
        </p:nvSpPr>
        <p:spPr>
          <a:xfrm>
            <a:off x="6507125" y="1690577"/>
            <a:ext cx="1648047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</p:spTree>
    <p:extLst>
      <p:ext uri="{BB962C8B-B14F-4D97-AF65-F5344CB8AC3E}">
        <p14:creationId xmlns:p14="http://schemas.microsoft.com/office/powerpoint/2010/main" val="290523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F6580A4-0ACD-4A75-B9D7-8E835581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 r="32598"/>
          <a:stretch/>
        </p:blipFill>
        <p:spPr>
          <a:xfrm>
            <a:off x="150272" y="1288345"/>
            <a:ext cx="5140681" cy="43011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FF4007-E3D9-4966-91C6-45FFA939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35" y="1384087"/>
            <a:ext cx="6628893" cy="4089826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B4BDD882-0DCE-4268-9572-67ABF22C1D65}"/>
              </a:ext>
            </a:extLst>
          </p:cNvPr>
          <p:cNvSpPr/>
          <p:nvPr/>
        </p:nvSpPr>
        <p:spPr>
          <a:xfrm>
            <a:off x="3053008" y="4222059"/>
            <a:ext cx="2066959" cy="542260"/>
          </a:xfrm>
          <a:prstGeom prst="wedgeRectCallout">
            <a:avLst>
              <a:gd name="adj1" fmla="val -36315"/>
              <a:gd name="adj2" fmla="val -109722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エフタル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42F22E-D642-4E4A-9D51-D10D020C92C4}"/>
              </a:ext>
            </a:extLst>
          </p:cNvPr>
          <p:cNvSpPr/>
          <p:nvPr/>
        </p:nvSpPr>
        <p:spPr>
          <a:xfrm>
            <a:off x="4133089" y="2491185"/>
            <a:ext cx="1107285" cy="542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15" name="矢印: 左 14">
            <a:extLst>
              <a:ext uri="{FF2B5EF4-FFF2-40B4-BE49-F238E27FC236}">
                <a16:creationId xmlns:a16="http://schemas.microsoft.com/office/drawing/2014/main" id="{1958AADE-7C1F-4E5C-A29D-9C3837E993F3}"/>
              </a:ext>
            </a:extLst>
          </p:cNvPr>
          <p:cNvSpPr/>
          <p:nvPr/>
        </p:nvSpPr>
        <p:spPr>
          <a:xfrm rot="19412725">
            <a:off x="3261941" y="2519433"/>
            <a:ext cx="864163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左 15">
            <a:extLst>
              <a:ext uri="{FF2B5EF4-FFF2-40B4-BE49-F238E27FC236}">
                <a16:creationId xmlns:a16="http://schemas.microsoft.com/office/drawing/2014/main" id="{A1B04C8B-5CF7-479F-B825-D13CA3C56A93}"/>
              </a:ext>
            </a:extLst>
          </p:cNvPr>
          <p:cNvSpPr/>
          <p:nvPr/>
        </p:nvSpPr>
        <p:spPr>
          <a:xfrm rot="19412725">
            <a:off x="3635631" y="3007995"/>
            <a:ext cx="678667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カーブ 17">
            <a:extLst>
              <a:ext uri="{FF2B5EF4-FFF2-40B4-BE49-F238E27FC236}">
                <a16:creationId xmlns:a16="http://schemas.microsoft.com/office/drawing/2014/main" id="{0F246945-69CA-44BD-B121-9C5BCE3AB697}"/>
              </a:ext>
            </a:extLst>
          </p:cNvPr>
          <p:cNvSpPr/>
          <p:nvPr/>
        </p:nvSpPr>
        <p:spPr>
          <a:xfrm rot="21364778">
            <a:off x="735225" y="1336985"/>
            <a:ext cx="4125432" cy="1179038"/>
          </a:xfrm>
          <a:prstGeom prst="curvedDownArrow">
            <a:avLst/>
          </a:prstGeom>
          <a:solidFill>
            <a:srgbClr val="E91F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BFA966-9285-4829-ACDC-B25EBE8E79E3}"/>
              </a:ext>
            </a:extLst>
          </p:cNvPr>
          <p:cNvSpPr/>
          <p:nvPr/>
        </p:nvSpPr>
        <p:spPr>
          <a:xfrm>
            <a:off x="2083601" y="1158619"/>
            <a:ext cx="1274021" cy="542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同盟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D10FFD7D-AD4E-4448-8EE7-DC9B73C344DD}"/>
              </a:ext>
            </a:extLst>
          </p:cNvPr>
          <p:cNvSpPr/>
          <p:nvPr/>
        </p:nvSpPr>
        <p:spPr>
          <a:xfrm rot="8809857">
            <a:off x="1657897" y="3313195"/>
            <a:ext cx="864163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左 20">
            <a:extLst>
              <a:ext uri="{FF2B5EF4-FFF2-40B4-BE49-F238E27FC236}">
                <a16:creationId xmlns:a16="http://schemas.microsoft.com/office/drawing/2014/main" id="{C4DEB6FA-3CC1-482F-9B3E-CB3D9E61848A}"/>
              </a:ext>
            </a:extLst>
          </p:cNvPr>
          <p:cNvSpPr/>
          <p:nvPr/>
        </p:nvSpPr>
        <p:spPr>
          <a:xfrm rot="8809857">
            <a:off x="2156455" y="3862276"/>
            <a:ext cx="678667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B9831CF-6E7F-4BC7-A075-2886C4325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031" y="2807989"/>
            <a:ext cx="1179157" cy="126190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5A4178D-47C1-4DC5-B891-A438253AF315}"/>
              </a:ext>
            </a:extLst>
          </p:cNvPr>
          <p:cNvSpPr/>
          <p:nvPr/>
        </p:nvSpPr>
        <p:spPr>
          <a:xfrm>
            <a:off x="150272" y="2655672"/>
            <a:ext cx="2049130" cy="5422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25243942-823C-46C0-A601-3BB1BDBDB572}"/>
              </a:ext>
            </a:extLst>
          </p:cNvPr>
          <p:cNvSpPr/>
          <p:nvPr/>
        </p:nvSpPr>
        <p:spPr>
          <a:xfrm rot="1904874">
            <a:off x="6621986" y="2684399"/>
            <a:ext cx="2258619" cy="114513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FA0157BD-2794-48AC-BF07-B694E8F1CCF6}"/>
              </a:ext>
            </a:extLst>
          </p:cNvPr>
          <p:cNvSpPr/>
          <p:nvPr/>
        </p:nvSpPr>
        <p:spPr>
          <a:xfrm>
            <a:off x="7342927" y="4382038"/>
            <a:ext cx="4347927" cy="1175514"/>
          </a:xfrm>
          <a:prstGeom prst="wedgeRectCallout">
            <a:avLst>
              <a:gd name="adj1" fmla="val -33052"/>
              <a:gd name="adj2" fmla="val -991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ソグディアナを含むオアシス地域獲得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8F44596-7F39-4760-9617-B209088AF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677" y="5589540"/>
            <a:ext cx="1260177" cy="1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3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BAD73B0-BE84-44BC-865F-C76FD141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1" y="159869"/>
            <a:ext cx="10597378" cy="653826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819E5B-B04F-429B-A91F-D51D8244EEB5}"/>
              </a:ext>
            </a:extLst>
          </p:cNvPr>
          <p:cNvSpPr/>
          <p:nvPr/>
        </p:nvSpPr>
        <p:spPr>
          <a:xfrm>
            <a:off x="6597597" y="1339703"/>
            <a:ext cx="1648047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76B4F808-D148-4BE2-8DBD-CE23A5CDE8B8}"/>
              </a:ext>
            </a:extLst>
          </p:cNvPr>
          <p:cNvSpPr/>
          <p:nvPr/>
        </p:nvSpPr>
        <p:spPr>
          <a:xfrm>
            <a:off x="4325069" y="1339703"/>
            <a:ext cx="1667848" cy="1243076"/>
          </a:xfrm>
          <a:prstGeom prst="wedgeRectCallout">
            <a:avLst>
              <a:gd name="adj1" fmla="val 80348"/>
              <a:gd name="adj2" fmla="val -22477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強大な軍事力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EBA2A7-0918-4CB1-A4D8-EF1EAF30A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207" y="48038"/>
            <a:ext cx="1313386" cy="1435395"/>
          </a:xfrm>
          <a:prstGeom prst="rect">
            <a:avLst/>
          </a:prstGeom>
        </p:spPr>
      </p:pic>
      <p:sp>
        <p:nvSpPr>
          <p:cNvPr id="6" name="矢印: 上 5">
            <a:extLst>
              <a:ext uri="{FF2B5EF4-FFF2-40B4-BE49-F238E27FC236}">
                <a16:creationId xmlns:a16="http://schemas.microsoft.com/office/drawing/2014/main" id="{5EC4888F-A288-4331-9BB0-35553CEAAFF1}"/>
              </a:ext>
            </a:extLst>
          </p:cNvPr>
          <p:cNvSpPr/>
          <p:nvPr/>
        </p:nvSpPr>
        <p:spPr>
          <a:xfrm rot="19116752">
            <a:off x="7523470" y="1815622"/>
            <a:ext cx="1499190" cy="2441996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臣下の礼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240A750-1A96-4A6F-A42D-92D13DA66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855" y="3091000"/>
            <a:ext cx="1132645" cy="980632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BC0BB43C-189C-41CC-ADD9-A4F76C1B3A68}"/>
              </a:ext>
            </a:extLst>
          </p:cNvPr>
          <p:cNvSpPr/>
          <p:nvPr/>
        </p:nvSpPr>
        <p:spPr>
          <a:xfrm>
            <a:off x="3341293" y="3762613"/>
            <a:ext cx="3894583" cy="2370517"/>
          </a:xfrm>
          <a:prstGeom prst="wedgeRectCallout">
            <a:avLst>
              <a:gd name="adj1" fmla="val 64000"/>
              <a:gd name="adj2" fmla="val -380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魏晋南北朝の動乱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敵にする余裕なし味方側につけたい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36636B6-3193-49DD-AD67-F37D6CE575C6}"/>
              </a:ext>
            </a:extLst>
          </p:cNvPr>
          <p:cNvSpPr/>
          <p:nvPr/>
        </p:nvSpPr>
        <p:spPr>
          <a:xfrm>
            <a:off x="4829551" y="4379302"/>
            <a:ext cx="918065" cy="5685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7F07AF9-3539-4A25-8065-AB9DDA49131A}"/>
              </a:ext>
            </a:extLst>
          </p:cNvPr>
          <p:cNvSpPr/>
          <p:nvPr/>
        </p:nvSpPr>
        <p:spPr>
          <a:xfrm>
            <a:off x="3341293" y="3090999"/>
            <a:ext cx="1155285" cy="68887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70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E41298A-4B76-429B-AC86-F68919DD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" y="223285"/>
            <a:ext cx="4117288" cy="29026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45B6D06-3B03-4BEC-8828-BD5730DC1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197" y="223285"/>
            <a:ext cx="3870251" cy="29026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CA00DF-C6EE-4685-9958-F5B679D9E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9179" y="1794491"/>
            <a:ext cx="2624663" cy="21555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407489-85B8-438E-A39A-E7BAD196F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643" y="3444947"/>
            <a:ext cx="4736805" cy="315787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2BA8EB-2AA1-4100-AF7A-863D44EDDEE7}"/>
              </a:ext>
            </a:extLst>
          </p:cNvPr>
          <p:cNvSpPr/>
          <p:nvPr/>
        </p:nvSpPr>
        <p:spPr>
          <a:xfrm>
            <a:off x="307137" y="223285"/>
            <a:ext cx="2999589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蚕（カイコ）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62684D9-200C-405E-A99F-2C755E7B8A0E}"/>
              </a:ext>
            </a:extLst>
          </p:cNvPr>
          <p:cNvSpPr/>
          <p:nvPr/>
        </p:nvSpPr>
        <p:spPr>
          <a:xfrm>
            <a:off x="5457198" y="223285"/>
            <a:ext cx="2570384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繭（まゆ）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F89A061-080B-42BF-A4FF-16462F8BA69D}"/>
              </a:ext>
            </a:extLst>
          </p:cNvPr>
          <p:cNvSpPr/>
          <p:nvPr/>
        </p:nvSpPr>
        <p:spPr>
          <a:xfrm>
            <a:off x="4590643" y="3429000"/>
            <a:ext cx="3003660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絹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（シルク）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372ACD2F-C8B4-4859-AA32-0B50A311C095}"/>
              </a:ext>
            </a:extLst>
          </p:cNvPr>
          <p:cNvSpPr/>
          <p:nvPr/>
        </p:nvSpPr>
        <p:spPr>
          <a:xfrm>
            <a:off x="4515508" y="1217429"/>
            <a:ext cx="850605" cy="9144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9D4D1F8C-4498-4205-8C08-F82F9453D6A7}"/>
              </a:ext>
            </a:extLst>
          </p:cNvPr>
          <p:cNvSpPr/>
          <p:nvPr/>
        </p:nvSpPr>
        <p:spPr>
          <a:xfrm rot="5400000">
            <a:off x="7107901" y="2828260"/>
            <a:ext cx="568842" cy="9144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704054F-5D26-4367-ABC8-D1F9A42BBAEE}"/>
              </a:ext>
            </a:extLst>
          </p:cNvPr>
          <p:cNvSpPr/>
          <p:nvPr/>
        </p:nvSpPr>
        <p:spPr>
          <a:xfrm>
            <a:off x="9606334" y="217968"/>
            <a:ext cx="2498193" cy="1233780"/>
          </a:xfrm>
          <a:prstGeom prst="wedgeRectCallout">
            <a:avLst>
              <a:gd name="adj1" fmla="val -18994"/>
              <a:gd name="adj2" fmla="val 799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着物１着に約</a:t>
            </a:r>
            <a:r>
              <a:rPr kumimoji="1"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2,600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125A8BB-3B50-4664-9171-4F323CC81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9984" y="1231393"/>
            <a:ext cx="1332016" cy="1233780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4782B1BD-3AAD-4C3E-B030-A0D7E007C1F1}"/>
              </a:ext>
            </a:extLst>
          </p:cNvPr>
          <p:cNvSpPr/>
          <p:nvPr/>
        </p:nvSpPr>
        <p:spPr>
          <a:xfrm>
            <a:off x="1233377" y="4130747"/>
            <a:ext cx="2873217" cy="1610833"/>
          </a:xfrm>
          <a:prstGeom prst="wedgeRectCallout">
            <a:avLst>
              <a:gd name="adj1" fmla="val 73789"/>
              <a:gd name="adj2" fmla="val -191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光沢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滑らか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E0690A3-1DB0-4000-A81B-00465E4E1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908" y="4130747"/>
            <a:ext cx="1265555" cy="161574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0777CD4-E37A-46F9-94F6-2F059A0A4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866" y="4085303"/>
            <a:ext cx="1701720" cy="17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5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2125441-03CE-4548-9CDD-33C70620DDDE}"/>
              </a:ext>
            </a:extLst>
          </p:cNvPr>
          <p:cNvSpPr/>
          <p:nvPr/>
        </p:nvSpPr>
        <p:spPr>
          <a:xfrm>
            <a:off x="415586" y="2639460"/>
            <a:ext cx="3721395" cy="1579079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78C421-8FB1-420F-8245-799EA556E147}"/>
              </a:ext>
            </a:extLst>
          </p:cNvPr>
          <p:cNvSpPr/>
          <p:nvPr/>
        </p:nvSpPr>
        <p:spPr>
          <a:xfrm>
            <a:off x="170121" y="130250"/>
            <a:ext cx="2648714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絹馬貿易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0E1476-11BA-40C3-A0C8-30C3CFED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07" y="2783393"/>
            <a:ext cx="1530325" cy="129121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CF7A37-CF97-4702-8CF8-39E5F1140079}"/>
              </a:ext>
            </a:extLst>
          </p:cNvPr>
          <p:cNvSpPr/>
          <p:nvPr/>
        </p:nvSpPr>
        <p:spPr>
          <a:xfrm>
            <a:off x="7917711" y="2678123"/>
            <a:ext cx="3721395" cy="15790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中国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B0AF9DA-1D8D-4A4B-8059-6AC2D3A22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057" y="2860721"/>
            <a:ext cx="1213884" cy="1213884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2FC84F31-69C4-4323-A4D3-07981302EDE6}"/>
              </a:ext>
            </a:extLst>
          </p:cNvPr>
          <p:cNvSpPr/>
          <p:nvPr/>
        </p:nvSpPr>
        <p:spPr>
          <a:xfrm>
            <a:off x="4437320" y="3429000"/>
            <a:ext cx="3317360" cy="13473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8A91D86-E96E-4476-96D4-0B608872C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37628" y="3169205"/>
            <a:ext cx="1868733" cy="1579079"/>
          </a:xfrm>
          <a:prstGeom prst="rect">
            <a:avLst/>
          </a:prstGeom>
        </p:spPr>
      </p:pic>
      <p:sp>
        <p:nvSpPr>
          <p:cNvPr id="11" name="矢印: 左 10">
            <a:extLst>
              <a:ext uri="{FF2B5EF4-FFF2-40B4-BE49-F238E27FC236}">
                <a16:creationId xmlns:a16="http://schemas.microsoft.com/office/drawing/2014/main" id="{F93299FD-1A2F-438B-BCFE-A84D5722DB56}"/>
              </a:ext>
            </a:extLst>
          </p:cNvPr>
          <p:cNvSpPr/>
          <p:nvPr/>
        </p:nvSpPr>
        <p:spPr>
          <a:xfrm>
            <a:off x="4364988" y="2105247"/>
            <a:ext cx="3317360" cy="131928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絹織物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5FA2871-AE9E-447E-A1BD-1F7B2E5DB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649" y="2105247"/>
            <a:ext cx="1343055" cy="1242326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8CE7BD47-E15B-4C61-AE65-98EAAEBA01B1}"/>
              </a:ext>
            </a:extLst>
          </p:cNvPr>
          <p:cNvSpPr/>
          <p:nvPr/>
        </p:nvSpPr>
        <p:spPr>
          <a:xfrm>
            <a:off x="6879953" y="4996007"/>
            <a:ext cx="2487484" cy="1291212"/>
          </a:xfrm>
          <a:prstGeom prst="wedgeRectCallout">
            <a:avLst>
              <a:gd name="adj1" fmla="val -32065"/>
              <a:gd name="adj2" fmla="val -8087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当時最速の輸送手段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DB6AA89B-9589-40CB-968D-66AA9D214F52}"/>
              </a:ext>
            </a:extLst>
          </p:cNvPr>
          <p:cNvSpPr/>
          <p:nvPr/>
        </p:nvSpPr>
        <p:spPr>
          <a:xfrm>
            <a:off x="3117571" y="661929"/>
            <a:ext cx="2038819" cy="1291212"/>
          </a:xfrm>
          <a:prstGeom prst="wedgeRectCallout">
            <a:avLst>
              <a:gd name="adj1" fmla="val 31872"/>
              <a:gd name="adj2" fmla="val 76402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家臣への下賜品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F5565331-0FB6-409B-AE63-E5A657C73E2C}"/>
              </a:ext>
            </a:extLst>
          </p:cNvPr>
          <p:cNvSpPr/>
          <p:nvPr/>
        </p:nvSpPr>
        <p:spPr>
          <a:xfrm>
            <a:off x="5455126" y="661929"/>
            <a:ext cx="2487484" cy="1291212"/>
          </a:xfrm>
          <a:prstGeom prst="wedgeRectCallout">
            <a:avLst>
              <a:gd name="adj1" fmla="val -26537"/>
              <a:gd name="adj2" fmla="val 80519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西方諸国との交易品</a:t>
            </a:r>
          </a:p>
        </p:txBody>
      </p:sp>
      <p:sp>
        <p:nvSpPr>
          <p:cNvPr id="21" name="吹き出し: 上矢印 20">
            <a:extLst>
              <a:ext uri="{FF2B5EF4-FFF2-40B4-BE49-F238E27FC236}">
                <a16:creationId xmlns:a16="http://schemas.microsoft.com/office/drawing/2014/main" id="{6A22A220-52A0-4BF6-BF5C-2F63F17FB2A5}"/>
              </a:ext>
            </a:extLst>
          </p:cNvPr>
          <p:cNvSpPr/>
          <p:nvPr/>
        </p:nvSpPr>
        <p:spPr>
          <a:xfrm>
            <a:off x="346931" y="4362472"/>
            <a:ext cx="3858703" cy="1658679"/>
          </a:xfrm>
          <a:prstGeom prst="upArrow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莫大な利益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83EE60B-C72D-4FB4-9778-7AF35C5E6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391" y="4627528"/>
            <a:ext cx="1560876" cy="14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F2FD75-C692-4B4A-AF47-FB94D2D79B63}"/>
              </a:ext>
            </a:extLst>
          </p:cNvPr>
          <p:cNvSpPr/>
          <p:nvPr/>
        </p:nvSpPr>
        <p:spPr>
          <a:xfrm>
            <a:off x="198003" y="79745"/>
            <a:ext cx="4986667" cy="3349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450D68-A48B-40A4-9D84-591247DD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45" y="79745"/>
            <a:ext cx="2558554" cy="2838894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063E8768-B084-4CC8-8532-329D2A1F69CA}"/>
              </a:ext>
            </a:extLst>
          </p:cNvPr>
          <p:cNvSpPr/>
          <p:nvPr/>
        </p:nvSpPr>
        <p:spPr>
          <a:xfrm>
            <a:off x="2362682" y="220678"/>
            <a:ext cx="2162208" cy="1291212"/>
          </a:xfrm>
          <a:prstGeom prst="wedgeRectCallout">
            <a:avLst>
              <a:gd name="adj1" fmla="val -71908"/>
              <a:gd name="adj2" fmla="val 368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銅貨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A07AD4-ECDA-4F0B-8DC2-884DED19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49" y="278890"/>
            <a:ext cx="1119641" cy="111964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843ABE9-A90D-4A0C-93AE-B6E038EA652F}"/>
              </a:ext>
            </a:extLst>
          </p:cNvPr>
          <p:cNvSpPr/>
          <p:nvPr/>
        </p:nvSpPr>
        <p:spPr>
          <a:xfrm>
            <a:off x="531651" y="2567765"/>
            <a:ext cx="1244009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商人</a:t>
            </a: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0D754979-F2C5-40DC-AA45-8129CF5A2E11}"/>
              </a:ext>
            </a:extLst>
          </p:cNvPr>
          <p:cNvSpPr/>
          <p:nvPr/>
        </p:nvSpPr>
        <p:spPr>
          <a:xfrm>
            <a:off x="2239291" y="1597675"/>
            <a:ext cx="2285599" cy="1765005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重くて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かさばる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03519B-DDAE-4213-9841-B9D0F3B4998C}"/>
              </a:ext>
            </a:extLst>
          </p:cNvPr>
          <p:cNvSpPr/>
          <p:nvPr/>
        </p:nvSpPr>
        <p:spPr>
          <a:xfrm>
            <a:off x="198003" y="3448465"/>
            <a:ext cx="4986667" cy="3349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上矢印 13">
            <a:extLst>
              <a:ext uri="{FF2B5EF4-FFF2-40B4-BE49-F238E27FC236}">
                <a16:creationId xmlns:a16="http://schemas.microsoft.com/office/drawing/2014/main" id="{D09A0A5E-4075-488A-9144-9D93F18CB968}"/>
              </a:ext>
            </a:extLst>
          </p:cNvPr>
          <p:cNvSpPr/>
          <p:nvPr/>
        </p:nvSpPr>
        <p:spPr>
          <a:xfrm>
            <a:off x="2016995" y="4973644"/>
            <a:ext cx="2973659" cy="1765005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軽くて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さかばらない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7BDF987-9003-43D8-B42E-1E79B3E82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146" y="3589398"/>
            <a:ext cx="2406283" cy="288609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EE206ED-4186-40CA-8B7D-5E4EC1453198}"/>
              </a:ext>
            </a:extLst>
          </p:cNvPr>
          <p:cNvSpPr/>
          <p:nvPr/>
        </p:nvSpPr>
        <p:spPr>
          <a:xfrm>
            <a:off x="542932" y="5936485"/>
            <a:ext cx="1244009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商人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7B505B50-1DA2-4F35-88E2-4E5CC7405181}"/>
              </a:ext>
            </a:extLst>
          </p:cNvPr>
          <p:cNvSpPr/>
          <p:nvPr/>
        </p:nvSpPr>
        <p:spPr>
          <a:xfrm>
            <a:off x="2373963" y="3589398"/>
            <a:ext cx="2162208" cy="1291212"/>
          </a:xfrm>
          <a:prstGeom prst="wedgeRectCallout">
            <a:avLst>
              <a:gd name="adj1" fmla="val -71908"/>
              <a:gd name="adj2" fmla="val 368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絹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シルク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BA092A2-EC66-458A-AB7C-90BFB32C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825" y="3448465"/>
            <a:ext cx="1032346" cy="954920"/>
          </a:xfrm>
          <a:prstGeom prst="rect">
            <a:avLst/>
          </a:prstGeom>
        </p:spPr>
      </p:pic>
      <p:sp>
        <p:nvSpPr>
          <p:cNvPr id="21" name="吹き出し: 左矢印 20">
            <a:extLst>
              <a:ext uri="{FF2B5EF4-FFF2-40B4-BE49-F238E27FC236}">
                <a16:creationId xmlns:a16="http://schemas.microsoft.com/office/drawing/2014/main" id="{1CC1324B-829D-499C-8DBC-D097ABEAB49C}"/>
              </a:ext>
            </a:extLst>
          </p:cNvPr>
          <p:cNvSpPr/>
          <p:nvPr/>
        </p:nvSpPr>
        <p:spPr>
          <a:xfrm>
            <a:off x="4603389" y="3533256"/>
            <a:ext cx="5944109" cy="7017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2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シルク＝世界共通価値</a:t>
            </a:r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F2BAB829-86DF-4311-A154-7D765DFDD797}"/>
              </a:ext>
            </a:extLst>
          </p:cNvPr>
          <p:cNvSpPr/>
          <p:nvPr/>
        </p:nvSpPr>
        <p:spPr>
          <a:xfrm>
            <a:off x="7366428" y="4282819"/>
            <a:ext cx="967562" cy="5103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1BA56BE-673E-4138-AC05-06403A8E597E}"/>
              </a:ext>
            </a:extLst>
          </p:cNvPr>
          <p:cNvSpPr/>
          <p:nvPr/>
        </p:nvSpPr>
        <p:spPr>
          <a:xfrm>
            <a:off x="5414723" y="4823645"/>
            <a:ext cx="6579273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商人が</a:t>
            </a:r>
            <a:r>
              <a:rPr kumimoji="1" lang="ja-JP" altLang="en-US" sz="40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現物貨幣として使用</a:t>
            </a: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ACF83F3A-0A53-4E9D-83E0-29449C79D68F}"/>
              </a:ext>
            </a:extLst>
          </p:cNvPr>
          <p:cNvSpPr/>
          <p:nvPr/>
        </p:nvSpPr>
        <p:spPr>
          <a:xfrm>
            <a:off x="7366428" y="5555501"/>
            <a:ext cx="967562" cy="5103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ED7CF11-DA19-47B4-AB16-DC9FF78E6E97}"/>
              </a:ext>
            </a:extLst>
          </p:cNvPr>
          <p:cNvSpPr/>
          <p:nvPr/>
        </p:nvSpPr>
        <p:spPr>
          <a:xfrm>
            <a:off x="5414723" y="6095972"/>
            <a:ext cx="6579273" cy="701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運搬最多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</a:t>
            </a:r>
            <a:r>
              <a:rPr kumimoji="1" lang="ja-JP" altLang="en-US" sz="36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シルク＝ロード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</a:t>
            </a:r>
          </a:p>
        </p:txBody>
      </p:sp>
    </p:spTree>
    <p:extLst>
      <p:ext uri="{BB962C8B-B14F-4D97-AF65-F5344CB8AC3E}">
        <p14:creationId xmlns:p14="http://schemas.microsoft.com/office/powerpoint/2010/main" val="3382293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</TotalTime>
  <Words>434</Words>
  <Application>Microsoft Office PowerPoint</Application>
  <PresentationFormat>ワイド画面</PresentationFormat>
  <Paragraphs>124</Paragraphs>
  <Slides>15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1008</cp:revision>
  <dcterms:created xsi:type="dcterms:W3CDTF">2019-06-25T21:59:19Z</dcterms:created>
  <dcterms:modified xsi:type="dcterms:W3CDTF">2024-02-02T08:50:38Z</dcterms:modified>
</cp:coreProperties>
</file>