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2"/>
  </p:notesMasterIdLst>
  <p:sldIdLst>
    <p:sldId id="519" r:id="rId2"/>
    <p:sldId id="687" r:id="rId3"/>
    <p:sldId id="722" r:id="rId4"/>
    <p:sldId id="723" r:id="rId5"/>
    <p:sldId id="724" r:id="rId6"/>
    <p:sldId id="727" r:id="rId7"/>
    <p:sldId id="725" r:id="rId8"/>
    <p:sldId id="689" r:id="rId9"/>
    <p:sldId id="690" r:id="rId10"/>
    <p:sldId id="633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D9829C"/>
    <a:srgbClr val="B482DA"/>
    <a:srgbClr val="A86ED4"/>
    <a:srgbClr val="ED49ED"/>
    <a:srgbClr val="E9D7F3"/>
    <a:srgbClr val="ED49E1"/>
    <a:srgbClr val="E91FE9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48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50776221-64A1-462C-951E-0BDB77B6DC5B}"/>
    <pc:docChg chg="addSld delSld modSld">
      <pc:chgData name="" userId="4df855aef7cffa4d" providerId="LiveId" clId="{50776221-64A1-462C-951E-0BDB77B6DC5B}" dt="2024-02-02T07:02:18.025" v="141" actId="2696"/>
      <pc:docMkLst>
        <pc:docMk/>
      </pc:docMkLst>
      <pc:sldChg chg="del">
        <pc:chgData name="" userId="4df855aef7cffa4d" providerId="LiveId" clId="{50776221-64A1-462C-951E-0BDB77B6DC5B}" dt="2024-02-02T07:02:18.025" v="141" actId="2696"/>
        <pc:sldMkLst>
          <pc:docMk/>
          <pc:sldMk cId="2838530973" sldId="506"/>
        </pc:sldMkLst>
      </pc:sldChg>
      <pc:sldChg chg="modSp add">
        <pc:chgData name="" userId="4df855aef7cffa4d" providerId="LiveId" clId="{50776221-64A1-462C-951E-0BDB77B6DC5B}" dt="2024-02-02T07:02:11.750" v="140" actId="1076"/>
        <pc:sldMkLst>
          <pc:docMk/>
          <pc:sldMk cId="849079194" sldId="519"/>
        </pc:sldMkLst>
        <pc:spChg chg="mod">
          <ac:chgData name="" userId="4df855aef7cffa4d" providerId="LiveId" clId="{50776221-64A1-462C-951E-0BDB77B6DC5B}" dt="2024-02-02T07:01:21.181" v="8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50776221-64A1-462C-951E-0BDB77B6DC5B}" dt="2024-02-02T07:01:01.896" v="3" actId="14100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50776221-64A1-462C-951E-0BDB77B6DC5B}" dt="2024-02-02T07:02:11.750" v="140" actId="1076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B2FEEEBC-47E7-4ACA-81ED-2B23814205A7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7" y="2041357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中国文明の誕生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397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中国の古代文明①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539241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東アジアの気候の違いは、各地の生活に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どのような影響を与えたのか？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148701" y="396563"/>
            <a:ext cx="11894598" cy="61788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47CB18-2DC0-D947-BD0D-F4AFA1FAD99E}"/>
              </a:ext>
            </a:extLst>
          </p:cNvPr>
          <p:cNvSpPr txBox="1"/>
          <p:nvPr/>
        </p:nvSpPr>
        <p:spPr>
          <a:xfrm>
            <a:off x="148701" y="98555"/>
            <a:ext cx="3498625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中国文明の誕生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740388C-46D1-BBDF-7327-A9A9114844C9}"/>
              </a:ext>
            </a:extLst>
          </p:cNvPr>
          <p:cNvSpPr txBox="1"/>
          <p:nvPr/>
        </p:nvSpPr>
        <p:spPr>
          <a:xfrm>
            <a:off x="2424701" y="956040"/>
            <a:ext cx="806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・・・ユーラシア大陸東部と沿岸諸島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C025E63-FC37-46F8-B491-719DFF2A6A33}"/>
              </a:ext>
            </a:extLst>
          </p:cNvPr>
          <p:cNvSpPr txBox="1"/>
          <p:nvPr/>
        </p:nvSpPr>
        <p:spPr>
          <a:xfrm>
            <a:off x="957179" y="1695329"/>
            <a:ext cx="2165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黄河流域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355850" y="938093"/>
            <a:ext cx="20688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東アジア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DC4DC3D-826B-459D-8A24-0CF094A47E05}"/>
              </a:ext>
            </a:extLst>
          </p:cNvPr>
          <p:cNvSpPr txBox="1"/>
          <p:nvPr/>
        </p:nvSpPr>
        <p:spPr>
          <a:xfrm>
            <a:off x="3012497" y="1659435"/>
            <a:ext cx="806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雑穀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中心　→　後に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麦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も栽培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413335-7FA4-4B0B-A356-D08046239F43}"/>
              </a:ext>
            </a:extLst>
          </p:cNvPr>
          <p:cNvSpPr txBox="1"/>
          <p:nvPr/>
        </p:nvSpPr>
        <p:spPr>
          <a:xfrm>
            <a:off x="957179" y="2322444"/>
            <a:ext cx="2165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長江流域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93855FD-4703-4EC8-A1A9-36156F8F20C4}"/>
              </a:ext>
            </a:extLst>
          </p:cNvPr>
          <p:cNvSpPr txBox="1"/>
          <p:nvPr/>
        </p:nvSpPr>
        <p:spPr>
          <a:xfrm>
            <a:off x="3012497" y="2286550"/>
            <a:ext cx="806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稲作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中心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9E0177-C01F-4212-A60A-08386C2F4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94" y="2435727"/>
            <a:ext cx="3001956" cy="2829665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2811596-5D29-4475-A790-A6AAE1AD7DC9}"/>
              </a:ext>
            </a:extLst>
          </p:cNvPr>
          <p:cNvSpPr txBox="1"/>
          <p:nvPr/>
        </p:nvSpPr>
        <p:spPr>
          <a:xfrm>
            <a:off x="957179" y="4155155"/>
            <a:ext cx="216504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仰韶文化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E4FAB3B-80E3-43D4-9F32-FF696FB34296}"/>
              </a:ext>
            </a:extLst>
          </p:cNvPr>
          <p:cNvSpPr txBox="1"/>
          <p:nvPr/>
        </p:nvSpPr>
        <p:spPr>
          <a:xfrm>
            <a:off x="2850929" y="4169534"/>
            <a:ext cx="8065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・・・黄河中流域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彩文土器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彩陶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25A74B7-7B62-4C60-B0A8-016A8B6FC2B3}"/>
              </a:ext>
            </a:extLst>
          </p:cNvPr>
          <p:cNvSpPr txBox="1"/>
          <p:nvPr/>
        </p:nvSpPr>
        <p:spPr>
          <a:xfrm>
            <a:off x="957179" y="5422031"/>
            <a:ext cx="216504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竜山文化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FB859B7-75ED-4DE8-BB9B-7F34F3BC5005}"/>
              </a:ext>
            </a:extLst>
          </p:cNvPr>
          <p:cNvSpPr txBox="1"/>
          <p:nvPr/>
        </p:nvSpPr>
        <p:spPr>
          <a:xfrm>
            <a:off x="2850929" y="5436410"/>
            <a:ext cx="8065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・・・黄河中・下流域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黒陶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21E8CB1-711B-4123-BB7E-4110505CD303}"/>
              </a:ext>
            </a:extLst>
          </p:cNvPr>
          <p:cNvSpPr txBox="1"/>
          <p:nvPr/>
        </p:nvSpPr>
        <p:spPr>
          <a:xfrm>
            <a:off x="355850" y="3337007"/>
            <a:ext cx="20688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黄河文明</a:t>
            </a:r>
          </a:p>
        </p:txBody>
      </p:sp>
    </p:spTree>
    <p:extLst>
      <p:ext uri="{BB962C8B-B14F-4D97-AF65-F5344CB8AC3E}">
        <p14:creationId xmlns:p14="http://schemas.microsoft.com/office/powerpoint/2010/main" val="2508991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 14">
            <a:extLst>
              <a:ext uri="{FF2B5EF4-FFF2-40B4-BE49-F238E27FC236}">
                <a16:creationId xmlns:a16="http://schemas.microsoft.com/office/drawing/2014/main" id="{6CF1F0D4-9396-8286-B0CF-62480BA4B2EA}"/>
              </a:ext>
            </a:extLst>
          </p:cNvPr>
          <p:cNvSpPr/>
          <p:nvPr/>
        </p:nvSpPr>
        <p:spPr>
          <a:xfrm>
            <a:off x="297604" y="1663541"/>
            <a:ext cx="11596791" cy="40395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FF68547-9226-808B-E779-6ACFC4B25065}"/>
              </a:ext>
            </a:extLst>
          </p:cNvPr>
          <p:cNvSpPr txBox="1"/>
          <p:nvPr/>
        </p:nvSpPr>
        <p:spPr>
          <a:xfrm>
            <a:off x="297605" y="1248044"/>
            <a:ext cx="2816808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東アジア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3CB9E97-2E1E-47BC-7D98-BB1BF4C87B2A}"/>
              </a:ext>
            </a:extLst>
          </p:cNvPr>
          <p:cNvSpPr txBox="1"/>
          <p:nvPr/>
        </p:nvSpPr>
        <p:spPr>
          <a:xfrm>
            <a:off x="2382267" y="2985874"/>
            <a:ext cx="164103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朝鮮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9E7DE46-67D8-C80B-32CC-BCD8BE3C76FF}"/>
              </a:ext>
            </a:extLst>
          </p:cNvPr>
          <p:cNvSpPr txBox="1"/>
          <p:nvPr/>
        </p:nvSpPr>
        <p:spPr>
          <a:xfrm>
            <a:off x="2382267" y="3943782"/>
            <a:ext cx="164103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7EAD6C9-5B73-39D1-E62F-83474307D020}"/>
              </a:ext>
            </a:extLst>
          </p:cNvPr>
          <p:cNvSpPr txBox="1"/>
          <p:nvPr/>
        </p:nvSpPr>
        <p:spPr>
          <a:xfrm>
            <a:off x="626820" y="3011745"/>
            <a:ext cx="1426231" cy="17630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5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中国</a:t>
            </a:r>
            <a:endParaRPr kumimoji="1" lang="ja-JP" altLang="en-US" sz="5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左中かっこ 1">
            <a:extLst>
              <a:ext uri="{FF2B5EF4-FFF2-40B4-BE49-F238E27FC236}">
                <a16:creationId xmlns:a16="http://schemas.microsoft.com/office/drawing/2014/main" id="{DAE2DC48-C04D-DB45-8216-ABBC70801D9C}"/>
              </a:ext>
            </a:extLst>
          </p:cNvPr>
          <p:cNvSpPr/>
          <p:nvPr/>
        </p:nvSpPr>
        <p:spPr>
          <a:xfrm>
            <a:off x="4370805" y="2131595"/>
            <a:ext cx="856662" cy="3017168"/>
          </a:xfrm>
          <a:prstGeom prst="leftBrace">
            <a:avLst>
              <a:gd name="adj1" fmla="val 8333"/>
              <a:gd name="adj2" fmla="val 54374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6004DD-1B20-334F-F52D-92F3D30A720D}"/>
              </a:ext>
            </a:extLst>
          </p:cNvPr>
          <p:cNvSpPr txBox="1"/>
          <p:nvPr/>
        </p:nvSpPr>
        <p:spPr>
          <a:xfrm>
            <a:off x="5323640" y="2505372"/>
            <a:ext cx="160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漢字</a:t>
            </a:r>
            <a:endParaRPr lang="ja-JP" altLang="en-US" sz="40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8191356-688F-BD2C-0BAE-6784AEFD3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286" y="1854314"/>
            <a:ext cx="1832625" cy="184183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2B864F-51A7-ABD4-C4ED-CF21EA97B219}"/>
              </a:ext>
            </a:extLst>
          </p:cNvPr>
          <p:cNvSpPr txBox="1"/>
          <p:nvPr/>
        </p:nvSpPr>
        <p:spPr>
          <a:xfrm>
            <a:off x="5323640" y="4077737"/>
            <a:ext cx="1773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儒教</a:t>
            </a:r>
            <a:endParaRPr lang="ja-JP" altLang="en-US" sz="40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A87A3C4-BFDA-0ACA-666E-F67B08A0F0DA}"/>
              </a:ext>
            </a:extLst>
          </p:cNvPr>
          <p:cNvSpPr txBox="1"/>
          <p:nvPr/>
        </p:nvSpPr>
        <p:spPr>
          <a:xfrm>
            <a:off x="6538339" y="4077737"/>
            <a:ext cx="234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・仏教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CFFA372F-30AF-FF42-1F8E-88D40F2AD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733" y="3582686"/>
            <a:ext cx="1453862" cy="159327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38A5AC2-C195-4840-B471-2BD5E4EDD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456" y="3582686"/>
            <a:ext cx="1358572" cy="156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68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12" name="四角形: 角を丸くする 2">
            <a:extLst>
              <a:ext uri="{FF2B5EF4-FFF2-40B4-BE49-F238E27FC236}">
                <a16:creationId xmlns:a16="http://schemas.microsoft.com/office/drawing/2014/main" id="{C45C1FA3-CB86-412A-99AE-82D0FC4BAA49}"/>
              </a:ext>
            </a:extLst>
          </p:cNvPr>
          <p:cNvSpPr/>
          <p:nvPr/>
        </p:nvSpPr>
        <p:spPr>
          <a:xfrm>
            <a:off x="2280719" y="4286249"/>
            <a:ext cx="1846781" cy="63500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前回</a:t>
            </a:r>
          </a:p>
        </p:txBody>
      </p:sp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08" y="0"/>
            <a:ext cx="8112030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2090208" y="5566460"/>
            <a:ext cx="2332441" cy="63500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58C1AE-B026-4E9C-B645-6B2171594DD6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4F61044-04BF-5B39-CC9B-D911C8EB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281" y="0"/>
            <a:ext cx="9723438" cy="6868402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2210A3BA-0231-EB2B-EB7A-67D25CDD0929}"/>
              </a:ext>
            </a:extLst>
          </p:cNvPr>
          <p:cNvSpPr/>
          <p:nvPr/>
        </p:nvSpPr>
        <p:spPr>
          <a:xfrm>
            <a:off x="4603750" y="756708"/>
            <a:ext cx="6932083" cy="5950480"/>
          </a:xfrm>
          <a:prstGeom prst="ellipse">
            <a:avLst/>
          </a:prstGeom>
          <a:solidFill>
            <a:schemeClr val="bg2">
              <a:lumMod val="25000"/>
              <a:lumOff val="7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東アジア</a:t>
            </a:r>
          </a:p>
        </p:txBody>
      </p:sp>
    </p:spTree>
    <p:extLst>
      <p:ext uri="{BB962C8B-B14F-4D97-AF65-F5344CB8AC3E}">
        <p14:creationId xmlns:p14="http://schemas.microsoft.com/office/powerpoint/2010/main" val="1084823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楕円 2">
            <a:extLst>
              <a:ext uri="{FF2B5EF4-FFF2-40B4-BE49-F238E27FC236}">
                <a16:creationId xmlns:a16="http://schemas.microsoft.com/office/drawing/2014/main" id="{24AB6873-8974-780F-8923-346CDB43B6F1}"/>
              </a:ext>
            </a:extLst>
          </p:cNvPr>
          <p:cNvSpPr/>
          <p:nvPr/>
        </p:nvSpPr>
        <p:spPr>
          <a:xfrm>
            <a:off x="3072829" y="1036067"/>
            <a:ext cx="5446144" cy="490220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減算記号 4">
            <a:extLst>
              <a:ext uri="{FF2B5EF4-FFF2-40B4-BE49-F238E27FC236}">
                <a16:creationId xmlns:a16="http://schemas.microsoft.com/office/drawing/2014/main" id="{3D1FDC6E-E0CE-7F2C-B420-AB1B357837C4}"/>
              </a:ext>
            </a:extLst>
          </p:cNvPr>
          <p:cNvSpPr/>
          <p:nvPr/>
        </p:nvSpPr>
        <p:spPr>
          <a:xfrm>
            <a:off x="3006683" y="2276061"/>
            <a:ext cx="6178634" cy="115293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減算記号 6">
            <a:extLst>
              <a:ext uri="{FF2B5EF4-FFF2-40B4-BE49-F238E27FC236}">
                <a16:creationId xmlns:a16="http://schemas.microsoft.com/office/drawing/2014/main" id="{0156E4ED-73C5-A772-337B-3206EEA7A2DD}"/>
              </a:ext>
            </a:extLst>
          </p:cNvPr>
          <p:cNvSpPr/>
          <p:nvPr/>
        </p:nvSpPr>
        <p:spPr>
          <a:xfrm>
            <a:off x="2966997" y="3713192"/>
            <a:ext cx="6178634" cy="115293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ADC19C65-F741-6DAA-E5E2-53E12FADE125}"/>
              </a:ext>
            </a:extLst>
          </p:cNvPr>
          <p:cNvSpPr/>
          <p:nvPr/>
        </p:nvSpPr>
        <p:spPr>
          <a:xfrm>
            <a:off x="7569341" y="1408952"/>
            <a:ext cx="1576290" cy="881311"/>
          </a:xfrm>
          <a:prstGeom prst="wedgeRectCallout">
            <a:avLst>
              <a:gd name="adj1" fmla="val -32352"/>
              <a:gd name="adj2" fmla="val 9300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黄河</a:t>
            </a:r>
            <a:endParaRPr kumimoji="1" lang="ja-JP" altLang="en-US" sz="4800" b="1" dirty="0">
              <a:solidFill>
                <a:srgbClr val="FF0000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4D07B794-DF66-4D83-3A3B-7044BDC17A11}"/>
              </a:ext>
            </a:extLst>
          </p:cNvPr>
          <p:cNvSpPr/>
          <p:nvPr/>
        </p:nvSpPr>
        <p:spPr>
          <a:xfrm>
            <a:off x="7553984" y="4961544"/>
            <a:ext cx="1576290" cy="881311"/>
          </a:xfrm>
          <a:prstGeom prst="wedgeRectCallout">
            <a:avLst>
              <a:gd name="adj1" fmla="val -32351"/>
              <a:gd name="adj2" fmla="val -10063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長江</a:t>
            </a:r>
            <a:endParaRPr kumimoji="1" lang="ja-JP" altLang="en-US" sz="4800" b="1" dirty="0">
              <a:solidFill>
                <a:srgbClr val="FF0000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9C9E93-D4A8-525F-E581-028C28007812}"/>
              </a:ext>
            </a:extLst>
          </p:cNvPr>
          <p:cNvSpPr txBox="1"/>
          <p:nvPr/>
        </p:nvSpPr>
        <p:spPr>
          <a:xfrm>
            <a:off x="5047607" y="372927"/>
            <a:ext cx="1496588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中国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058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93C118D-3D4A-7FD2-E41A-394A364A6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75"/>
          <a:stretch/>
        </p:blipFill>
        <p:spPr>
          <a:xfrm>
            <a:off x="2200010" y="173292"/>
            <a:ext cx="7791979" cy="6511416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7DB9B4F2-38DB-B29C-262A-B04653D2D86E}"/>
              </a:ext>
            </a:extLst>
          </p:cNvPr>
          <p:cNvSpPr/>
          <p:nvPr/>
        </p:nvSpPr>
        <p:spPr>
          <a:xfrm>
            <a:off x="2299513" y="1243578"/>
            <a:ext cx="2057481" cy="811693"/>
          </a:xfrm>
          <a:prstGeom prst="ellipse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08116B7-F626-AE64-5CD3-53AC1F92CC8B}"/>
              </a:ext>
            </a:extLst>
          </p:cNvPr>
          <p:cNvSpPr/>
          <p:nvPr/>
        </p:nvSpPr>
        <p:spPr>
          <a:xfrm>
            <a:off x="3328253" y="302589"/>
            <a:ext cx="2982060" cy="1176447"/>
          </a:xfrm>
          <a:prstGeom prst="ellipse">
            <a:avLst/>
          </a:prstGeom>
          <a:solidFill>
            <a:schemeClr val="bg2">
              <a:lumMod val="10000"/>
              <a:lumOff val="9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8316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FE8B95-FF0D-DEB2-8AD6-5D9400AEBDC3}"/>
              </a:ext>
            </a:extLst>
          </p:cNvPr>
          <p:cNvSpPr txBox="1"/>
          <p:nvPr/>
        </p:nvSpPr>
        <p:spPr>
          <a:xfrm>
            <a:off x="0" y="646331"/>
            <a:ext cx="7301947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東アジアの自然条件と国家形成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D09021D-1080-0D53-C299-ECE82D39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838"/>
            <a:ext cx="8750432" cy="6181094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37DF9949-FBD7-6808-3088-E653B3507F34}"/>
              </a:ext>
            </a:extLst>
          </p:cNvPr>
          <p:cNvSpPr/>
          <p:nvPr/>
        </p:nvSpPr>
        <p:spPr>
          <a:xfrm>
            <a:off x="1547813" y="1759479"/>
            <a:ext cx="4048125" cy="1601202"/>
          </a:xfrm>
          <a:prstGeom prst="ellips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E9AEFE0-C8FA-269E-0D9B-A790B3B89C26}"/>
              </a:ext>
            </a:extLst>
          </p:cNvPr>
          <p:cNvSpPr/>
          <p:nvPr/>
        </p:nvSpPr>
        <p:spPr>
          <a:xfrm rot="19349140">
            <a:off x="5431812" y="1709366"/>
            <a:ext cx="2356745" cy="1615372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DB147BA4-C368-BE68-AE8E-F877215AE188}"/>
              </a:ext>
            </a:extLst>
          </p:cNvPr>
          <p:cNvSpPr/>
          <p:nvPr/>
        </p:nvSpPr>
        <p:spPr>
          <a:xfrm>
            <a:off x="163844" y="155581"/>
            <a:ext cx="6603722" cy="1379400"/>
          </a:xfrm>
          <a:prstGeom prst="wedgeRectCallout">
            <a:avLst>
              <a:gd name="adj1" fmla="val -11617"/>
              <a:gd name="adj2" fmla="val 94099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北方</a:t>
            </a: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草原・砂漠地帯：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遊牧</a:t>
            </a:r>
            <a:endParaRPr lang="ja-JP" altLang="en-US" sz="36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B84F8F8-7262-8B9E-7798-5D54CB601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490" y="1579488"/>
            <a:ext cx="2372130" cy="1998520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A28655E1-5B29-D77F-F1D5-ABB447FC4632}"/>
              </a:ext>
            </a:extLst>
          </p:cNvPr>
          <p:cNvSpPr/>
          <p:nvPr/>
        </p:nvSpPr>
        <p:spPr>
          <a:xfrm>
            <a:off x="7021261" y="472699"/>
            <a:ext cx="5081846" cy="1379400"/>
          </a:xfrm>
          <a:prstGeom prst="wedgeRectCallout">
            <a:avLst>
              <a:gd name="adj1" fmla="val -45344"/>
              <a:gd name="adj2" fmla="val 854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東北部</a:t>
            </a: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森林地帯</a:t>
            </a:r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：</a:t>
            </a:r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狩猟・採集</a:t>
            </a:r>
            <a:endParaRPr lang="ja-JP" altLang="en-US" sz="3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4EADB25-EB9A-FC83-732E-3DDDE5D2A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019" y="1649126"/>
            <a:ext cx="1591733" cy="169353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F3ABE0B-B270-0B8C-3DEA-77A00FC95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036" y="3998022"/>
            <a:ext cx="1437583" cy="1536241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815A4B7-D499-9092-98BA-9F7C6EDDF899}"/>
              </a:ext>
            </a:extLst>
          </p:cNvPr>
          <p:cNvSpPr txBox="1"/>
          <p:nvPr/>
        </p:nvSpPr>
        <p:spPr>
          <a:xfrm>
            <a:off x="3382133" y="5237469"/>
            <a:ext cx="3183421" cy="769441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農耕</a:t>
            </a:r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地帯</a:t>
            </a: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30C93926-5152-0929-357F-CED5A968D808}"/>
              </a:ext>
            </a:extLst>
          </p:cNvPr>
          <p:cNvSpPr/>
          <p:nvPr/>
        </p:nvSpPr>
        <p:spPr>
          <a:xfrm>
            <a:off x="3969489" y="2817385"/>
            <a:ext cx="2507862" cy="1601202"/>
          </a:xfrm>
          <a:prstGeom prst="downArrow">
            <a:avLst>
              <a:gd name="adj1" fmla="val 50000"/>
              <a:gd name="adj2" fmla="val 440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侵入</a:t>
            </a:r>
          </a:p>
          <a:p>
            <a:pPr algn="ctr"/>
            <a:r>
              <a:rPr lang="ja-JP" altLang="en-US" sz="4000" dirty="0">
                <a:solidFill>
                  <a:srgbClr val="7030A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交易</a:t>
            </a:r>
          </a:p>
        </p:txBody>
      </p:sp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8075736D-9571-ED43-A7E0-120A88A7E8BE}"/>
              </a:ext>
            </a:extLst>
          </p:cNvPr>
          <p:cNvSpPr/>
          <p:nvPr/>
        </p:nvSpPr>
        <p:spPr>
          <a:xfrm>
            <a:off x="282284" y="3432602"/>
            <a:ext cx="3183421" cy="1395425"/>
          </a:xfrm>
          <a:prstGeom prst="wedgeRectCallout">
            <a:avLst>
              <a:gd name="adj1" fmla="val 62696"/>
              <a:gd name="adj2" fmla="val -24194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歴史展開に大きく影響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3558824-79A3-BC2B-F2AF-59AE95267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09" y="4705101"/>
            <a:ext cx="1785120" cy="205921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F9EDB98-0A6E-B256-B684-6CFBC5A04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983" y="4207739"/>
            <a:ext cx="1962356" cy="10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2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楕円 13">
            <a:extLst>
              <a:ext uri="{FF2B5EF4-FFF2-40B4-BE49-F238E27FC236}">
                <a16:creationId xmlns:a16="http://schemas.microsoft.com/office/drawing/2014/main" id="{247464D8-202B-7D41-878A-9E3AE538F617}"/>
              </a:ext>
            </a:extLst>
          </p:cNvPr>
          <p:cNvSpPr/>
          <p:nvPr/>
        </p:nvSpPr>
        <p:spPr>
          <a:xfrm>
            <a:off x="571295" y="876749"/>
            <a:ext cx="5446144" cy="490220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2">
            <a:extLst>
              <a:ext uri="{FF2B5EF4-FFF2-40B4-BE49-F238E27FC236}">
                <a16:creationId xmlns:a16="http://schemas.microsoft.com/office/drawing/2014/main" id="{96F53390-D0A3-0C66-5760-915FB8C3D3A0}"/>
              </a:ext>
            </a:extLst>
          </p:cNvPr>
          <p:cNvSpPr/>
          <p:nvPr/>
        </p:nvSpPr>
        <p:spPr>
          <a:xfrm>
            <a:off x="2349295" y="1058017"/>
            <a:ext cx="1890144" cy="813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中国</a:t>
            </a:r>
          </a:p>
        </p:txBody>
      </p:sp>
      <p:sp>
        <p:nvSpPr>
          <p:cNvPr id="18" name="減算記号 17">
            <a:extLst>
              <a:ext uri="{FF2B5EF4-FFF2-40B4-BE49-F238E27FC236}">
                <a16:creationId xmlns:a16="http://schemas.microsoft.com/office/drawing/2014/main" id="{D3FB657C-0195-E23D-5BB9-4702209567DE}"/>
              </a:ext>
            </a:extLst>
          </p:cNvPr>
          <p:cNvSpPr/>
          <p:nvPr/>
        </p:nvSpPr>
        <p:spPr>
          <a:xfrm>
            <a:off x="505149" y="2116743"/>
            <a:ext cx="6178634" cy="115293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減算記号 19">
            <a:extLst>
              <a:ext uri="{FF2B5EF4-FFF2-40B4-BE49-F238E27FC236}">
                <a16:creationId xmlns:a16="http://schemas.microsoft.com/office/drawing/2014/main" id="{71686326-537A-8B1F-B962-E95AF803B362}"/>
              </a:ext>
            </a:extLst>
          </p:cNvPr>
          <p:cNvSpPr/>
          <p:nvPr/>
        </p:nvSpPr>
        <p:spPr>
          <a:xfrm>
            <a:off x="465463" y="3553874"/>
            <a:ext cx="6178634" cy="115293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8D6EA852-D4E9-D64C-9B45-14CB755F0C5E}"/>
              </a:ext>
            </a:extLst>
          </p:cNvPr>
          <p:cNvSpPr/>
          <p:nvPr/>
        </p:nvSpPr>
        <p:spPr>
          <a:xfrm>
            <a:off x="5067807" y="1249634"/>
            <a:ext cx="1576290" cy="881311"/>
          </a:xfrm>
          <a:prstGeom prst="wedgeRectCallout">
            <a:avLst>
              <a:gd name="adj1" fmla="val -32352"/>
              <a:gd name="adj2" fmla="val 9300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黄河</a:t>
            </a:r>
            <a:endParaRPr kumimoji="1" lang="ja-JP" altLang="en-US" sz="4800" b="1" dirty="0">
              <a:solidFill>
                <a:srgbClr val="FF0000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0ECD40BD-94BD-3F11-266E-5282D09D0C5B}"/>
              </a:ext>
            </a:extLst>
          </p:cNvPr>
          <p:cNvSpPr/>
          <p:nvPr/>
        </p:nvSpPr>
        <p:spPr>
          <a:xfrm>
            <a:off x="5052450" y="4802226"/>
            <a:ext cx="1576290" cy="881311"/>
          </a:xfrm>
          <a:prstGeom prst="wedgeRectCallout">
            <a:avLst>
              <a:gd name="adj1" fmla="val -32351"/>
              <a:gd name="adj2" fmla="val -10063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長江</a:t>
            </a:r>
            <a:endParaRPr kumimoji="1" lang="ja-JP" altLang="en-US" sz="4800" b="1" dirty="0">
              <a:solidFill>
                <a:srgbClr val="FF0000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941492E-89BC-E2F2-9BF5-658415511B91}"/>
              </a:ext>
            </a:extLst>
          </p:cNvPr>
          <p:cNvSpPr txBox="1"/>
          <p:nvPr/>
        </p:nvSpPr>
        <p:spPr>
          <a:xfrm>
            <a:off x="5514810" y="1315200"/>
            <a:ext cx="58939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　　</a:t>
            </a:r>
            <a:r>
              <a:rPr lang="ja-JP" altLang="en-US" sz="4800" dirty="0">
                <a:solidFill>
                  <a:srgbClr val="FFFF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アワ</a:t>
            </a:r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などの</a:t>
            </a:r>
            <a:r>
              <a:rPr lang="ja-JP" altLang="en-US" sz="4800" dirty="0">
                <a:solidFill>
                  <a:srgbClr val="FFFF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雑穀</a:t>
            </a:r>
          </a:p>
          <a:p>
            <a:r>
              <a:rPr lang="ja-JP" altLang="en-US" sz="4800" dirty="0">
                <a:solidFill>
                  <a:srgbClr val="FFFF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　　　　　　　</a:t>
            </a:r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中心</a:t>
            </a:r>
            <a:endParaRPr lang="ja-JP" altLang="en-US" sz="44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D880397-5853-BB37-5318-820FD4511906}"/>
              </a:ext>
            </a:extLst>
          </p:cNvPr>
          <p:cNvSpPr txBox="1"/>
          <p:nvPr/>
        </p:nvSpPr>
        <p:spPr>
          <a:xfrm>
            <a:off x="6096181" y="4839103"/>
            <a:ext cx="3424300" cy="844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dirty="0">
                <a:solidFill>
                  <a:srgbClr val="FFFF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　稲</a:t>
            </a:r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中心</a:t>
            </a:r>
            <a:endParaRPr lang="ja-JP" altLang="en-US" sz="4400" dirty="0"/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1778687F-C936-2D08-1736-C93B9CD2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589" y="3945138"/>
            <a:ext cx="2083268" cy="1867758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D52AC33B-D50A-0F0E-0F21-DCE9CE1F7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337" y="3421429"/>
            <a:ext cx="1577072" cy="1413927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B9D917DB-A5C7-B019-D08B-53EA2EC73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725" y="1803452"/>
            <a:ext cx="1793346" cy="1633729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8DAFF98D-6931-49DE-502F-1C9668DA0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595" y="1941331"/>
            <a:ext cx="1701125" cy="154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89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楕円 11">
            <a:extLst>
              <a:ext uri="{FF2B5EF4-FFF2-40B4-BE49-F238E27FC236}">
                <a16:creationId xmlns:a16="http://schemas.microsoft.com/office/drawing/2014/main" id="{AB931195-5D0F-3028-E3B9-48C666E2CF4F}"/>
              </a:ext>
            </a:extLst>
          </p:cNvPr>
          <p:cNvSpPr/>
          <p:nvPr/>
        </p:nvSpPr>
        <p:spPr>
          <a:xfrm>
            <a:off x="663899" y="1731598"/>
            <a:ext cx="5446144" cy="490220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2">
            <a:extLst>
              <a:ext uri="{FF2B5EF4-FFF2-40B4-BE49-F238E27FC236}">
                <a16:creationId xmlns:a16="http://schemas.microsoft.com/office/drawing/2014/main" id="{7DCD39CE-17E2-D061-386C-1AF62DA96331}"/>
              </a:ext>
            </a:extLst>
          </p:cNvPr>
          <p:cNvSpPr/>
          <p:nvPr/>
        </p:nvSpPr>
        <p:spPr>
          <a:xfrm>
            <a:off x="2441899" y="1912866"/>
            <a:ext cx="1890144" cy="813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中国</a:t>
            </a:r>
          </a:p>
        </p:txBody>
      </p:sp>
      <p:sp>
        <p:nvSpPr>
          <p:cNvPr id="16" name="減算記号 15">
            <a:extLst>
              <a:ext uri="{FF2B5EF4-FFF2-40B4-BE49-F238E27FC236}">
                <a16:creationId xmlns:a16="http://schemas.microsoft.com/office/drawing/2014/main" id="{1461EA8C-CF98-BE0B-F03F-7BC0887A1D83}"/>
              </a:ext>
            </a:extLst>
          </p:cNvPr>
          <p:cNvSpPr/>
          <p:nvPr/>
        </p:nvSpPr>
        <p:spPr>
          <a:xfrm>
            <a:off x="597753" y="2971592"/>
            <a:ext cx="6178634" cy="115293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減算記号 17">
            <a:extLst>
              <a:ext uri="{FF2B5EF4-FFF2-40B4-BE49-F238E27FC236}">
                <a16:creationId xmlns:a16="http://schemas.microsoft.com/office/drawing/2014/main" id="{002A0BE7-F1F8-C5C9-6DB6-B0AEC32311F5}"/>
              </a:ext>
            </a:extLst>
          </p:cNvPr>
          <p:cNvSpPr/>
          <p:nvPr/>
        </p:nvSpPr>
        <p:spPr>
          <a:xfrm>
            <a:off x="558067" y="4408723"/>
            <a:ext cx="6178634" cy="115293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BAB8FECC-8C7A-CC02-8D87-D76DBC6C2036}"/>
              </a:ext>
            </a:extLst>
          </p:cNvPr>
          <p:cNvSpPr/>
          <p:nvPr/>
        </p:nvSpPr>
        <p:spPr>
          <a:xfrm>
            <a:off x="235063" y="2211061"/>
            <a:ext cx="1576290" cy="881311"/>
          </a:xfrm>
          <a:prstGeom prst="wedgeRectCallout">
            <a:avLst>
              <a:gd name="adj1" fmla="val 36467"/>
              <a:gd name="adj2" fmla="val 8249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黄河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A6A74045-E99B-9B44-603C-2FF6916B4984}"/>
              </a:ext>
            </a:extLst>
          </p:cNvPr>
          <p:cNvSpPr/>
          <p:nvPr/>
        </p:nvSpPr>
        <p:spPr>
          <a:xfrm>
            <a:off x="183908" y="5561662"/>
            <a:ext cx="1576290" cy="881311"/>
          </a:xfrm>
          <a:prstGeom prst="wedgeRectCallout">
            <a:avLst>
              <a:gd name="adj1" fmla="val 46539"/>
              <a:gd name="adj2" fmla="val -9313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長江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6316F78-574A-C8E2-FF55-1F3882D6CBFE}"/>
              </a:ext>
            </a:extLst>
          </p:cNvPr>
          <p:cNvSpPr/>
          <p:nvPr/>
        </p:nvSpPr>
        <p:spPr>
          <a:xfrm>
            <a:off x="2799843" y="3092372"/>
            <a:ext cx="1580988" cy="93527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E709B65E-2F82-D042-8150-CC0A4774AE55}"/>
              </a:ext>
            </a:extLst>
          </p:cNvPr>
          <p:cNvSpPr/>
          <p:nvPr/>
        </p:nvSpPr>
        <p:spPr>
          <a:xfrm>
            <a:off x="4292805" y="1497109"/>
            <a:ext cx="2648977" cy="1108396"/>
          </a:xfrm>
          <a:prstGeom prst="wedgeRectCallout">
            <a:avLst>
              <a:gd name="adj1" fmla="val -55810"/>
              <a:gd name="adj2" fmla="val 10041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仰韶</a:t>
            </a:r>
            <a:r>
              <a:rPr kumimoji="1"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文化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82DFF57-404A-C1A8-7EF6-FD8F2A347109}"/>
              </a:ext>
            </a:extLst>
          </p:cNvPr>
          <p:cNvSpPr txBox="1"/>
          <p:nvPr/>
        </p:nvSpPr>
        <p:spPr>
          <a:xfrm>
            <a:off x="4332043" y="1568941"/>
            <a:ext cx="169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ぎょうしょう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AF7A48E-84C2-3291-866D-021F785D985A}"/>
              </a:ext>
            </a:extLst>
          </p:cNvPr>
          <p:cNvSpPr txBox="1"/>
          <p:nvPr/>
        </p:nvSpPr>
        <p:spPr>
          <a:xfrm>
            <a:off x="6026416" y="2930816"/>
            <a:ext cx="28857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彩陶</a:t>
            </a:r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が特色</a:t>
            </a:r>
          </a:p>
        </p:txBody>
      </p:sp>
      <p:pic>
        <p:nvPicPr>
          <p:cNvPr id="31" name="Picture 2" descr="彩文土器／彩陶">
            <a:extLst>
              <a:ext uri="{FF2B5EF4-FFF2-40B4-BE49-F238E27FC236}">
                <a16:creationId xmlns:a16="http://schemas.microsoft.com/office/drawing/2014/main" id="{4FC47CB7-AF28-77A9-0297-78DDE08C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334" y="1446892"/>
            <a:ext cx="2208742" cy="218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DB37366-49D4-4D9D-A867-FF7E2F6A7851}"/>
              </a:ext>
            </a:extLst>
          </p:cNvPr>
          <p:cNvSpPr txBox="1"/>
          <p:nvPr/>
        </p:nvSpPr>
        <p:spPr>
          <a:xfrm>
            <a:off x="4174398" y="756835"/>
            <a:ext cx="2885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前</a:t>
            </a:r>
            <a:r>
              <a:rPr lang="en-US" altLang="ja-JP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5000</a:t>
            </a:r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年紀</a:t>
            </a: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9C2414CC-5F4A-9C9C-A542-421601EF8EA4}"/>
              </a:ext>
            </a:extLst>
          </p:cNvPr>
          <p:cNvSpPr/>
          <p:nvPr/>
        </p:nvSpPr>
        <p:spPr>
          <a:xfrm>
            <a:off x="4380831" y="3065535"/>
            <a:ext cx="1509419" cy="9889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吹き出し: 四角形 36">
            <a:extLst>
              <a:ext uri="{FF2B5EF4-FFF2-40B4-BE49-F238E27FC236}">
                <a16:creationId xmlns:a16="http://schemas.microsoft.com/office/drawing/2014/main" id="{AA3E99B3-4295-9E28-6E50-683CCD8FEAD6}"/>
              </a:ext>
            </a:extLst>
          </p:cNvPr>
          <p:cNvSpPr/>
          <p:nvPr/>
        </p:nvSpPr>
        <p:spPr>
          <a:xfrm>
            <a:off x="5579765" y="4568963"/>
            <a:ext cx="2690969" cy="992699"/>
          </a:xfrm>
          <a:prstGeom prst="wedgeRectCallout">
            <a:avLst>
              <a:gd name="adj1" fmla="val -45907"/>
              <a:gd name="adj2" fmla="val -102769"/>
            </a:avLst>
          </a:prstGeom>
          <a:solidFill>
            <a:schemeClr val="tx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竜山</a:t>
            </a:r>
            <a:r>
              <a:rPr kumimoji="1"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文化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5E97E3C-30E2-C752-5555-ECFB476CFCFF}"/>
              </a:ext>
            </a:extLst>
          </p:cNvPr>
          <p:cNvSpPr txBox="1"/>
          <p:nvPr/>
        </p:nvSpPr>
        <p:spPr>
          <a:xfrm>
            <a:off x="6330301" y="5938191"/>
            <a:ext cx="4696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黒陶</a:t>
            </a:r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が特色</a:t>
            </a:r>
            <a:endParaRPr lang="ja-JP" altLang="en-US" sz="4400" dirty="0">
              <a:latin typeface="UD Digi Kyokasho N-B" panose="02020700000000000000" pitchFamily="49" charset="-128"/>
              <a:ea typeface="UD Digi Kyokasho N-B" panose="02020700000000000000" pitchFamily="49" charset="-128"/>
              <a:sym typeface="Wingdings" pitchFamily="2" charset="2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40F9F77A-AAA1-F271-7EC0-93D91FCEA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916" y="4605090"/>
            <a:ext cx="2301197" cy="1723980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2DE6AE2-D09C-998D-3C7B-87514AEBB6C1}"/>
              </a:ext>
            </a:extLst>
          </p:cNvPr>
          <p:cNvSpPr txBox="1"/>
          <p:nvPr/>
        </p:nvSpPr>
        <p:spPr>
          <a:xfrm>
            <a:off x="6516775" y="3937063"/>
            <a:ext cx="2885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前</a:t>
            </a:r>
            <a:r>
              <a:rPr lang="en-US" altLang="ja-JP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3000</a:t>
            </a:r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  <a:sym typeface="Wingdings" pitchFamily="2" charset="2"/>
              </a:rPr>
              <a:t>年紀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AA0ED7B-BF7F-4938-B5B2-BF59EBE7A769}"/>
              </a:ext>
            </a:extLst>
          </p:cNvPr>
          <p:cNvSpPr txBox="1"/>
          <p:nvPr/>
        </p:nvSpPr>
        <p:spPr>
          <a:xfrm>
            <a:off x="6094595" y="2675204"/>
            <a:ext cx="1694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さいとう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B5EB5EC-31F0-4B92-8702-599A64D914D6}"/>
              </a:ext>
            </a:extLst>
          </p:cNvPr>
          <p:cNvSpPr txBox="1"/>
          <p:nvPr/>
        </p:nvSpPr>
        <p:spPr>
          <a:xfrm>
            <a:off x="5629102" y="4605090"/>
            <a:ext cx="169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りゅうざん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BC8796F-0D25-4520-B726-3061B241BDD6}"/>
              </a:ext>
            </a:extLst>
          </p:cNvPr>
          <p:cNvSpPr txBox="1"/>
          <p:nvPr/>
        </p:nvSpPr>
        <p:spPr>
          <a:xfrm>
            <a:off x="6470650" y="5629139"/>
            <a:ext cx="1694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こくとう</a:t>
            </a:r>
          </a:p>
        </p:txBody>
      </p:sp>
    </p:spTree>
    <p:extLst>
      <p:ext uri="{BB962C8B-B14F-4D97-AF65-F5344CB8AC3E}">
        <p14:creationId xmlns:p14="http://schemas.microsoft.com/office/powerpoint/2010/main" val="3463800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202</Words>
  <Application>Microsoft Office PowerPoint</Application>
  <PresentationFormat>ワイド画面</PresentationFormat>
  <Paragraphs>60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7" baseType="lpstr">
      <vt:lpstr>UD Digi Kyokasho N-B</vt:lpstr>
      <vt:lpstr>UD デジタル 教科書体 N-B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868</cp:revision>
  <dcterms:created xsi:type="dcterms:W3CDTF">2019-06-25T21:59:19Z</dcterms:created>
  <dcterms:modified xsi:type="dcterms:W3CDTF">2024-02-02T07:02:19Z</dcterms:modified>
</cp:coreProperties>
</file>