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"/>
  </p:notesMasterIdLst>
  <p:sldIdLst>
    <p:sldId id="519" r:id="rId2"/>
    <p:sldId id="806" r:id="rId3"/>
    <p:sldId id="807" r:id="rId4"/>
    <p:sldId id="793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  <a:srgbClr val="E9D7F3"/>
    <a:srgbClr val="B482DA"/>
    <a:srgbClr val="A86ED4"/>
    <a:srgbClr val="FF99CC"/>
    <a:srgbClr val="E91FE9"/>
    <a:srgbClr val="ED49E1"/>
    <a:srgbClr val="ED49ED"/>
    <a:srgbClr val="D9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3053" autoAdjust="0"/>
  </p:normalViewPr>
  <p:slideViewPr>
    <p:cSldViewPr snapToGrid="0" showGuides="1">
      <p:cViewPr varScale="1">
        <p:scale>
          <a:sx n="62" d="100"/>
          <a:sy n="62" d="100"/>
        </p:scale>
        <p:origin x="560" y="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0D094A43-1393-4CB4-8DE8-8A473F9117D6}"/>
    <pc:docChg chg="addSld delSld modSld">
      <pc:chgData name="" userId="4df855aef7cffa4d" providerId="LiveId" clId="{0D094A43-1393-4CB4-8DE8-8A473F9117D6}" dt="2024-02-02T08:49:35.108" v="79" actId="2696"/>
      <pc:docMkLst>
        <pc:docMk/>
      </pc:docMkLst>
      <pc:sldChg chg="del">
        <pc:chgData name="" userId="4df855aef7cffa4d" providerId="LiveId" clId="{0D094A43-1393-4CB4-8DE8-8A473F9117D6}" dt="2024-02-02T08:49:35.108" v="79" actId="2696"/>
        <pc:sldMkLst>
          <pc:docMk/>
          <pc:sldMk cId="2838530973" sldId="506"/>
        </pc:sldMkLst>
      </pc:sldChg>
      <pc:sldChg chg="modSp add">
        <pc:chgData name="" userId="4df855aef7cffa4d" providerId="LiveId" clId="{0D094A43-1393-4CB4-8DE8-8A473F9117D6}" dt="2024-02-02T08:49:31.999" v="78" actId="121"/>
        <pc:sldMkLst>
          <pc:docMk/>
          <pc:sldMk cId="849079194" sldId="519"/>
        </pc:sldMkLst>
        <pc:spChg chg="mod">
          <ac:chgData name="" userId="4df855aef7cffa4d" providerId="LiveId" clId="{0D094A43-1393-4CB4-8DE8-8A473F9117D6}" dt="2024-02-02T08:48:20.873" v="5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0D094A43-1393-4CB4-8DE8-8A473F9117D6}" dt="2024-02-02T08:48:14.627" v="4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0D094A43-1393-4CB4-8DE8-8A473F9117D6}" dt="2024-02-02T08:49:31.999" v="78" actId="121"/>
          <ac:spMkLst>
            <pc:docMk/>
            <pc:sldMk cId="849079194" sldId="519"/>
            <ac:spMk id="6" creationId="{E1CB64D1-48BC-4AED-A444-CDAF33717AEA}"/>
          </ac:spMkLst>
        </pc:spChg>
      </pc:sldChg>
    </pc:docChg>
  </pc:docChgLst>
  <pc:docChgLst>
    <pc:chgData userId="4df855aef7cffa4d" providerId="LiveId" clId="{EC57A6C4-8A58-4565-9077-EA689933F613}"/>
  </pc:docChgLst>
  <pc:docChgLst>
    <pc:chgData userId="4df855aef7cffa4d" providerId="LiveId" clId="{9C7C75C0-5647-4C9A-9022-884208BA727F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2024/2/2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386648" y="2237606"/>
            <a:ext cx="11418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唐後期の社会と文化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0" y="114806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隋、唐⑨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0" y="476984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唐の社会変化によって文化は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どう変化したのか？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E97B23-66F0-4E23-A3E4-F54B97DD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755"/>
            <a:ext cx="12214579" cy="5142981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E7183DF-C761-431C-A82F-5A87689C7743}"/>
              </a:ext>
            </a:extLst>
          </p:cNvPr>
          <p:cNvSpPr/>
          <p:nvPr/>
        </p:nvSpPr>
        <p:spPr>
          <a:xfrm>
            <a:off x="8465907" y="2137024"/>
            <a:ext cx="647272" cy="191099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D5AA83-D5F2-409A-90D1-88E3CCF42547}"/>
              </a:ext>
            </a:extLst>
          </p:cNvPr>
          <p:cNvSpPr txBox="1"/>
          <p:nvPr/>
        </p:nvSpPr>
        <p:spPr>
          <a:xfrm>
            <a:off x="8030966" y="600524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359634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2CC510A3-54B8-4D83-B002-D499BF6A2F63}"/>
              </a:ext>
            </a:extLst>
          </p:cNvPr>
          <p:cNvSpPr/>
          <p:nvPr/>
        </p:nvSpPr>
        <p:spPr>
          <a:xfrm>
            <a:off x="289810" y="3995338"/>
            <a:ext cx="9265156" cy="28541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257D99C-ABDB-4013-978C-B44A022DD9DD}"/>
              </a:ext>
            </a:extLst>
          </p:cNvPr>
          <p:cNvSpPr/>
          <p:nvPr/>
        </p:nvSpPr>
        <p:spPr>
          <a:xfrm>
            <a:off x="8198770" y="746764"/>
            <a:ext cx="3046841" cy="2705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85A2BE42-51C2-423C-8A33-352A04BEE548}"/>
              </a:ext>
            </a:extLst>
          </p:cNvPr>
          <p:cNvSpPr/>
          <p:nvPr/>
        </p:nvSpPr>
        <p:spPr>
          <a:xfrm>
            <a:off x="3482939" y="884457"/>
            <a:ext cx="4613097" cy="6475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2FCA3C-1A45-4310-9EB2-BDBF5802F4E4}"/>
              </a:ext>
            </a:extLst>
          </p:cNvPr>
          <p:cNvSpPr/>
          <p:nvPr/>
        </p:nvSpPr>
        <p:spPr>
          <a:xfrm>
            <a:off x="292260" y="131713"/>
            <a:ext cx="3046841" cy="33204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922112-DADD-4902-B28F-524430D4FB47}"/>
              </a:ext>
            </a:extLst>
          </p:cNvPr>
          <p:cNvSpPr txBox="1"/>
          <p:nvPr/>
        </p:nvSpPr>
        <p:spPr>
          <a:xfrm>
            <a:off x="299024" y="145238"/>
            <a:ext cx="134484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貴族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A62454-D6E1-444D-8754-64A15B2F0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20" y="2068860"/>
            <a:ext cx="1662222" cy="128822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A9936C-15CC-4A2D-A723-BE095862750E}"/>
              </a:ext>
            </a:extLst>
          </p:cNvPr>
          <p:cNvSpPr txBox="1"/>
          <p:nvPr/>
        </p:nvSpPr>
        <p:spPr>
          <a:xfrm>
            <a:off x="292260" y="991642"/>
            <a:ext cx="3046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上級官僚として名門化した一族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67523C-EFD4-4800-9CB3-8D0B3EF8FE7E}"/>
              </a:ext>
            </a:extLst>
          </p:cNvPr>
          <p:cNvSpPr/>
          <p:nvPr/>
        </p:nvSpPr>
        <p:spPr>
          <a:xfrm>
            <a:off x="4739811" y="882657"/>
            <a:ext cx="1356189" cy="6475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内乱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CD13A6AB-737E-44ED-B91F-4648AF25C97E}"/>
              </a:ext>
            </a:extLst>
          </p:cNvPr>
          <p:cNvSpPr/>
          <p:nvPr/>
        </p:nvSpPr>
        <p:spPr>
          <a:xfrm>
            <a:off x="3482939" y="2065377"/>
            <a:ext cx="4613097" cy="6475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8BBE13-C7F1-468A-B11F-F971E0A12B35}"/>
              </a:ext>
            </a:extLst>
          </p:cNvPr>
          <p:cNvSpPr/>
          <p:nvPr/>
        </p:nvSpPr>
        <p:spPr>
          <a:xfrm>
            <a:off x="3885123" y="2065377"/>
            <a:ext cx="3046841" cy="6475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節度使の台頭</a:t>
            </a:r>
            <a:endParaRPr kumimoji="1" lang="ja-JP" altLang="en-US" sz="3600" dirty="0">
              <a:solidFill>
                <a:schemeClr val="tx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91B16249-EEDE-4A9E-AD23-7B7166BBB9C2}"/>
              </a:ext>
            </a:extLst>
          </p:cNvPr>
          <p:cNvSpPr/>
          <p:nvPr/>
        </p:nvSpPr>
        <p:spPr>
          <a:xfrm>
            <a:off x="5084455" y="88935"/>
            <a:ext cx="4880224" cy="623278"/>
          </a:xfrm>
          <a:prstGeom prst="wedgeRectCallout">
            <a:avLst>
              <a:gd name="adj1" fmla="val -34938"/>
              <a:gd name="adj2" fmla="val 987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安史の乱、黄巣の乱など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BC97BDA-0E42-49BA-BD98-62315C93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848" y="1564801"/>
            <a:ext cx="1882684" cy="162616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735370A-35F4-4734-BD9E-E4531718369B}"/>
              </a:ext>
            </a:extLst>
          </p:cNvPr>
          <p:cNvSpPr txBox="1"/>
          <p:nvPr/>
        </p:nvSpPr>
        <p:spPr>
          <a:xfrm>
            <a:off x="8198770" y="756658"/>
            <a:ext cx="26104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貴族の没落</a:t>
            </a:r>
            <a:endParaRPr kumimoji="1" lang="ja-JP" altLang="en-US" sz="24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3C40E1D6-D832-4A38-9703-88192AB61947}"/>
              </a:ext>
            </a:extLst>
          </p:cNvPr>
          <p:cNvSpPr/>
          <p:nvPr/>
        </p:nvSpPr>
        <p:spPr>
          <a:xfrm>
            <a:off x="5084455" y="2817596"/>
            <a:ext cx="2538970" cy="623278"/>
          </a:xfrm>
          <a:prstGeom prst="wedgeRectCallout">
            <a:avLst>
              <a:gd name="adj1" fmla="val -36589"/>
              <a:gd name="adj2" fmla="val -858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地方政権化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620B5B8-7D14-4673-8C2A-8AE685101931}"/>
              </a:ext>
            </a:extLst>
          </p:cNvPr>
          <p:cNvSpPr txBox="1"/>
          <p:nvPr/>
        </p:nvSpPr>
        <p:spPr>
          <a:xfrm>
            <a:off x="292260" y="3995338"/>
            <a:ext cx="453687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新興</a:t>
            </a:r>
            <a:r>
              <a:rPr kumimoji="1" lang="ja-JP" altLang="en-US" sz="44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地主層</a:t>
            </a:r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の出現</a:t>
            </a:r>
            <a:endParaRPr kumimoji="1" lang="ja-JP" altLang="en-US" sz="28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D9D68C12-8E96-41E9-A364-D5AED60C3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231" y="5031002"/>
            <a:ext cx="1063023" cy="1063023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406A1DC0-943F-4FCD-9DB1-C116F38B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5" y="4853133"/>
            <a:ext cx="1763578" cy="1366773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40CB1FE-5BE9-49D6-892D-346710CE0856}"/>
              </a:ext>
            </a:extLst>
          </p:cNvPr>
          <p:cNvSpPr/>
          <p:nvPr/>
        </p:nvSpPr>
        <p:spPr>
          <a:xfrm>
            <a:off x="460446" y="6047146"/>
            <a:ext cx="2366838" cy="595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地方有力者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7" name="吹き出し: 四角形 66">
            <a:extLst>
              <a:ext uri="{FF2B5EF4-FFF2-40B4-BE49-F238E27FC236}">
                <a16:creationId xmlns:a16="http://schemas.microsoft.com/office/drawing/2014/main" id="{F4039D63-F927-4A3E-942F-C7F0AB888E9A}"/>
              </a:ext>
            </a:extLst>
          </p:cNvPr>
          <p:cNvSpPr/>
          <p:nvPr/>
        </p:nvSpPr>
        <p:spPr>
          <a:xfrm>
            <a:off x="2978252" y="5018219"/>
            <a:ext cx="1850880" cy="1063022"/>
          </a:xfrm>
          <a:prstGeom prst="wedgeRectCallout">
            <a:avLst>
              <a:gd name="adj1" fmla="val -66564"/>
              <a:gd name="adj2" fmla="val -16269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商業発展の恩恵</a:t>
            </a: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083077DF-2653-4907-BB18-E91316B57B59}"/>
              </a:ext>
            </a:extLst>
          </p:cNvPr>
          <p:cNvSpPr/>
          <p:nvPr/>
        </p:nvSpPr>
        <p:spPr>
          <a:xfrm>
            <a:off x="5010980" y="5230996"/>
            <a:ext cx="606175" cy="86302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E1BB5CC-4826-49DC-870A-470450969A82}"/>
              </a:ext>
            </a:extLst>
          </p:cNvPr>
          <p:cNvSpPr/>
          <p:nvPr/>
        </p:nvSpPr>
        <p:spPr>
          <a:xfrm>
            <a:off x="5751167" y="4808260"/>
            <a:ext cx="3342079" cy="19893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私有地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荘園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を形成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11A7476C-B162-4A57-9AFD-ACEB23B2D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460" y="5590573"/>
            <a:ext cx="1118255" cy="1101565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507AE567-D2CF-493F-9371-47D78A23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87" y="5855067"/>
            <a:ext cx="867043" cy="867043"/>
          </a:xfrm>
          <a:prstGeom prst="rect">
            <a:avLst/>
          </a:prstGeom>
        </p:spPr>
      </p:pic>
      <p:sp>
        <p:nvSpPr>
          <p:cNvPr id="72" name="吹き出し: 四角形 71">
            <a:extLst>
              <a:ext uri="{FF2B5EF4-FFF2-40B4-BE49-F238E27FC236}">
                <a16:creationId xmlns:a16="http://schemas.microsoft.com/office/drawing/2014/main" id="{BC665CFA-48D5-45FC-89FD-D6553A8320C5}"/>
              </a:ext>
            </a:extLst>
          </p:cNvPr>
          <p:cNvSpPr/>
          <p:nvPr/>
        </p:nvSpPr>
        <p:spPr>
          <a:xfrm>
            <a:off x="6608408" y="4051956"/>
            <a:ext cx="2810738" cy="623278"/>
          </a:xfrm>
          <a:prstGeom prst="wedgeRectCallout">
            <a:avLst>
              <a:gd name="adj1" fmla="val -35858"/>
              <a:gd name="adj2" fmla="val 806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両税法で認可</a:t>
            </a: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C8A5AA30-B9A2-4863-9D85-3F94CF5E3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063" y="5627833"/>
            <a:ext cx="1063024" cy="1063024"/>
          </a:xfrm>
          <a:prstGeom prst="rect">
            <a:avLst/>
          </a:prstGeom>
        </p:spPr>
      </p:pic>
      <p:sp>
        <p:nvSpPr>
          <p:cNvPr id="75" name="矢印: 右 74">
            <a:extLst>
              <a:ext uri="{FF2B5EF4-FFF2-40B4-BE49-F238E27FC236}">
                <a16:creationId xmlns:a16="http://schemas.microsoft.com/office/drawing/2014/main" id="{ECDF0D84-C432-4499-8DE1-B84B2AE07D29}"/>
              </a:ext>
            </a:extLst>
          </p:cNvPr>
          <p:cNvSpPr/>
          <p:nvPr/>
        </p:nvSpPr>
        <p:spPr>
          <a:xfrm>
            <a:off x="9371171" y="5181439"/>
            <a:ext cx="606175" cy="86302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95903EE-0086-45C3-B63A-149E0D78CF8A}"/>
              </a:ext>
            </a:extLst>
          </p:cNvPr>
          <p:cNvSpPr txBox="1"/>
          <p:nvPr/>
        </p:nvSpPr>
        <p:spPr>
          <a:xfrm>
            <a:off x="10088234" y="4716127"/>
            <a:ext cx="1871053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形勢戸</a:t>
            </a:r>
            <a:endParaRPr kumimoji="1"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として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宋を牽引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15FDEFD-E96C-4085-A81A-59AA8D2639C3}"/>
              </a:ext>
            </a:extLst>
          </p:cNvPr>
          <p:cNvSpPr txBox="1"/>
          <p:nvPr/>
        </p:nvSpPr>
        <p:spPr>
          <a:xfrm>
            <a:off x="9931668" y="4131352"/>
            <a:ext cx="250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後に・・・</a:t>
            </a:r>
          </a:p>
        </p:txBody>
      </p:sp>
    </p:spTree>
    <p:extLst>
      <p:ext uri="{BB962C8B-B14F-4D97-AF65-F5344CB8AC3E}">
        <p14:creationId xmlns:p14="http://schemas.microsoft.com/office/powerpoint/2010/main" val="384921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711545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5" y="60661"/>
            <a:ext cx="44191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唐後期の社会と文化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B34439-5A60-47CE-842D-066A091949D5}"/>
              </a:ext>
            </a:extLst>
          </p:cNvPr>
          <p:cNvSpPr txBox="1"/>
          <p:nvPr/>
        </p:nvSpPr>
        <p:spPr>
          <a:xfrm>
            <a:off x="340521" y="817094"/>
            <a:ext cx="3471191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新興</a:t>
            </a:r>
            <a:r>
              <a:rPr lang="ja-JP" alt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地主層</a:t>
            </a:r>
            <a:r>
              <a:rPr lang="ja-JP" altLang="en-US" sz="32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の出現</a:t>
            </a:r>
            <a:endParaRPr lang="en-US" altLang="ja-JP" sz="3200" b="1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449B46-B631-4E0A-A117-5763BE263D6F}"/>
              </a:ext>
            </a:extLst>
          </p:cNvPr>
          <p:cNvSpPr/>
          <p:nvPr/>
        </p:nvSpPr>
        <p:spPr>
          <a:xfrm>
            <a:off x="361574" y="1437889"/>
            <a:ext cx="971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・科挙官僚や節度使の台頭などによって貴族が没落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1F3D25-18F8-4864-A7D5-42A9F817F1AB}"/>
              </a:ext>
            </a:extLst>
          </p:cNvPr>
          <p:cNvSpPr txBox="1"/>
          <p:nvPr/>
        </p:nvSpPr>
        <p:spPr>
          <a:xfrm>
            <a:off x="340520" y="2531922"/>
            <a:ext cx="104634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文化</a:t>
            </a:r>
            <a:endParaRPr lang="en-US" altLang="ja-JP" sz="3200" b="1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C02D54-EA24-4E85-AB18-6F45E46032ED}"/>
              </a:ext>
            </a:extLst>
          </p:cNvPr>
          <p:cNvSpPr/>
          <p:nvPr/>
        </p:nvSpPr>
        <p:spPr>
          <a:xfrm>
            <a:off x="365720" y="3177063"/>
            <a:ext cx="4442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・文学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韓愈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柳宗元</a:t>
            </a:r>
            <a:endParaRPr lang="en-US" altLang="ja-JP" sz="32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D72BB89-2E4D-4B2E-B150-0D85B49BD428}"/>
              </a:ext>
            </a:extLst>
          </p:cNvPr>
          <p:cNvSpPr/>
          <p:nvPr/>
        </p:nvSpPr>
        <p:spPr>
          <a:xfrm>
            <a:off x="937460" y="1962537"/>
            <a:ext cx="10618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かわって商業発展による地方有力者が新興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地主層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44AEF-6954-487F-B530-B499A18AEFEA}"/>
              </a:ext>
            </a:extLst>
          </p:cNvPr>
          <p:cNvSpPr/>
          <p:nvPr/>
        </p:nvSpPr>
        <p:spPr>
          <a:xfrm>
            <a:off x="2463589" y="3715672"/>
            <a:ext cx="6139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漢以前の自由な表現を復興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6580793-15D2-4B68-AD9D-6263E4423C51}"/>
              </a:ext>
            </a:extLst>
          </p:cNvPr>
          <p:cNvSpPr/>
          <p:nvPr/>
        </p:nvSpPr>
        <p:spPr>
          <a:xfrm>
            <a:off x="1585207" y="4220409"/>
            <a:ext cx="2003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白居易</a:t>
            </a:r>
            <a:endParaRPr lang="en-US" altLang="ja-JP" sz="32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7CEA99C-08B8-4541-93A1-2F665B7E4595}"/>
              </a:ext>
            </a:extLst>
          </p:cNvPr>
          <p:cNvSpPr/>
          <p:nvPr/>
        </p:nvSpPr>
        <p:spPr>
          <a:xfrm>
            <a:off x="2454916" y="4759018"/>
            <a:ext cx="8867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わかりやすい表現で大衆受け、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長恨歌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10DD778-A52D-4BF1-87D3-270BFC649DAF}"/>
              </a:ext>
            </a:extLst>
          </p:cNvPr>
          <p:cNvSpPr/>
          <p:nvPr/>
        </p:nvSpPr>
        <p:spPr>
          <a:xfrm>
            <a:off x="340520" y="5333543"/>
            <a:ext cx="9589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・絵画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呉道元　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山水画技法の考案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53E3ACA-3DCC-4333-AAD1-B493F0368E6D}"/>
              </a:ext>
            </a:extLst>
          </p:cNvPr>
          <p:cNvSpPr/>
          <p:nvPr/>
        </p:nvSpPr>
        <p:spPr>
          <a:xfrm>
            <a:off x="340520" y="5932518"/>
            <a:ext cx="7817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・書道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顔真卿　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力強い書法を革新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F82A9C9-88AC-4386-BBC8-A3330C45BAF9}"/>
              </a:ext>
            </a:extLst>
          </p:cNvPr>
          <p:cNvSpPr/>
          <p:nvPr/>
        </p:nvSpPr>
        <p:spPr>
          <a:xfrm>
            <a:off x="1492293" y="2573896"/>
            <a:ext cx="731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←　貴族の形式的、繊細美からの解放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202</Words>
  <Application>Microsoft Office PowerPoint</Application>
  <PresentationFormat>ワイド画面</PresentationFormat>
  <Paragraphs>36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992</cp:revision>
  <dcterms:created xsi:type="dcterms:W3CDTF">2019-06-25T21:59:19Z</dcterms:created>
  <dcterms:modified xsi:type="dcterms:W3CDTF">2024-02-02T08:49:36Z</dcterms:modified>
</cp:coreProperties>
</file>