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1"/>
  </p:notesMasterIdLst>
  <p:sldIdLst>
    <p:sldId id="519" r:id="rId2"/>
    <p:sldId id="732" r:id="rId3"/>
    <p:sldId id="267" r:id="rId4"/>
    <p:sldId id="787" r:id="rId5"/>
    <p:sldId id="792" r:id="rId6"/>
    <p:sldId id="789" r:id="rId7"/>
    <p:sldId id="788" r:id="rId8"/>
    <p:sldId id="791" r:id="rId9"/>
    <p:sldId id="790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91FE9"/>
    <a:srgbClr val="ED49ED"/>
    <a:srgbClr val="FF99CC"/>
    <a:srgbClr val="D9829C"/>
    <a:srgbClr val="B482DA"/>
    <a:srgbClr val="A86ED4"/>
    <a:srgbClr val="E9D7F3"/>
    <a:srgbClr val="ED49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A58EB8E2-3C05-4482-956E-E007D7294717}"/>
    <pc:docChg chg="undo addSld delSld modSld">
      <pc:chgData name="" userId="4df855aef7cffa4d" providerId="LiveId" clId="{A58EB8E2-3C05-4482-956E-E007D7294717}" dt="2024-02-02T07:06:34.095" v="77" actId="2696"/>
      <pc:docMkLst>
        <pc:docMk/>
      </pc:docMkLst>
      <pc:sldChg chg="del">
        <pc:chgData name="" userId="4df855aef7cffa4d" providerId="LiveId" clId="{A58EB8E2-3C05-4482-956E-E007D7294717}" dt="2024-02-02T07:06:34.095" v="77" actId="2696"/>
        <pc:sldMkLst>
          <pc:docMk/>
          <pc:sldMk cId="2838530973" sldId="506"/>
        </pc:sldMkLst>
      </pc:sldChg>
      <pc:sldChg chg="modSp add">
        <pc:chgData name="" userId="4df855aef7cffa4d" providerId="LiveId" clId="{A58EB8E2-3C05-4482-956E-E007D7294717}" dt="2024-02-02T07:06:32.569" v="76" actId="1076"/>
        <pc:sldMkLst>
          <pc:docMk/>
          <pc:sldMk cId="849079194" sldId="519"/>
        </pc:sldMkLst>
        <pc:spChg chg="mod">
          <ac:chgData name="" userId="4df855aef7cffa4d" providerId="LiveId" clId="{A58EB8E2-3C05-4482-956E-E007D7294717}" dt="2024-02-02T07:05:55.718" v="16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A58EB8E2-3C05-4482-956E-E007D7294717}" dt="2024-02-02T07:05:31.110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A58EB8E2-3C05-4482-956E-E007D7294717}" dt="2024-02-02T07:06:28.881" v="74" actId="1076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A58EB8E2-3C05-4482-956E-E007D7294717}" dt="2024-02-02T07:06:32.569" v="76" actId="1076"/>
          <ac:picMkLst>
            <pc:docMk/>
            <pc:sldMk cId="849079194" sldId="519"/>
            <ac:picMk id="10" creationId="{DE2E433B-D99B-FC72-551E-62AC8242DB56}"/>
          </ac:picMkLst>
        </pc:picChg>
      </pc:sldChg>
    </pc:docChg>
  </pc:docChgLst>
  <pc:docChgLst>
    <pc:chgData userId="4df855aef7cffa4d" providerId="LiveId" clId="{1B284ED6-7ABE-4728-8261-F7055C67DF48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7" y="1733132"/>
            <a:ext cx="114187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春秋・戦国時代の文化①</a:t>
            </a:r>
            <a:endParaRPr lang="en-US" altLang="ja-JP" sz="6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鉄器と青銅貨幣の普及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397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中国の古代文明④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513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戦国時代にどのような文化が生まれたのか？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A62FBB-9814-4F43-A725-5C2DB6FA9D61}"/>
              </a:ext>
            </a:extLst>
          </p:cNvPr>
          <p:cNvSpPr/>
          <p:nvPr/>
        </p:nvSpPr>
        <p:spPr>
          <a:xfrm>
            <a:off x="9226193" y="3000820"/>
            <a:ext cx="2363056" cy="38022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兵力の維持・増強</a:t>
            </a:r>
            <a:endParaRPr kumimoji="1" lang="ja-JP" altLang="en-US" sz="5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6859140-82BF-7746-B3F3-B7794F73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596" y="4212431"/>
            <a:ext cx="5009651" cy="262852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6DCD395-311C-8FFD-9FB6-21570E0253E6}"/>
              </a:ext>
            </a:extLst>
          </p:cNvPr>
          <p:cNvSpPr txBox="1"/>
          <p:nvPr/>
        </p:nvSpPr>
        <p:spPr>
          <a:xfrm>
            <a:off x="29632" y="219058"/>
            <a:ext cx="9419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各国がこぞって取り組んだのが</a:t>
            </a:r>
            <a:r>
              <a:rPr kumimoji="1" lang="en-US" altLang="ja-JP" sz="44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…</a:t>
            </a:r>
            <a:endParaRPr kumimoji="1" lang="ja-JP" altLang="en-US" sz="44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B0F4B57-66C3-504F-6883-8A34CEC6E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423" y="4742881"/>
            <a:ext cx="1793850" cy="209807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4790DFE-15E6-1FC3-227E-951E9F04CE43}"/>
              </a:ext>
            </a:extLst>
          </p:cNvPr>
          <p:cNvSpPr txBox="1"/>
          <p:nvPr/>
        </p:nvSpPr>
        <p:spPr>
          <a:xfrm>
            <a:off x="29632" y="3381434"/>
            <a:ext cx="272203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治水工事</a:t>
            </a:r>
            <a:endParaRPr kumimoji="1" lang="ja-JP" altLang="en-US" sz="48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吹き出し: 左矢印 19">
            <a:extLst>
              <a:ext uri="{FF2B5EF4-FFF2-40B4-BE49-F238E27FC236}">
                <a16:creationId xmlns:a16="http://schemas.microsoft.com/office/drawing/2014/main" id="{225AF699-06EE-4153-F761-0701CF9876E4}"/>
              </a:ext>
            </a:extLst>
          </p:cNvPr>
          <p:cNvSpPr/>
          <p:nvPr/>
        </p:nvSpPr>
        <p:spPr>
          <a:xfrm flipH="1">
            <a:off x="5540003" y="3000820"/>
            <a:ext cx="1506018" cy="3802282"/>
          </a:xfrm>
          <a:prstGeom prst="leftArrowCallout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生産量増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C9AB49B3-8C47-72F0-3F06-85F240848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750" y="5671593"/>
            <a:ext cx="1445125" cy="1271710"/>
          </a:xfrm>
          <a:prstGeom prst="rect">
            <a:avLst/>
          </a:prstGeom>
        </p:spPr>
      </p:pic>
      <p:sp>
        <p:nvSpPr>
          <p:cNvPr id="25" name="吹き出し: 左矢印 24">
            <a:extLst>
              <a:ext uri="{FF2B5EF4-FFF2-40B4-BE49-F238E27FC236}">
                <a16:creationId xmlns:a16="http://schemas.microsoft.com/office/drawing/2014/main" id="{17297383-7EAF-E4AC-6764-A321CF38D8F8}"/>
              </a:ext>
            </a:extLst>
          </p:cNvPr>
          <p:cNvSpPr/>
          <p:nvPr/>
        </p:nvSpPr>
        <p:spPr>
          <a:xfrm flipH="1">
            <a:off x="7172130" y="3024878"/>
            <a:ext cx="1506017" cy="3802283"/>
          </a:xfrm>
          <a:prstGeom prst="left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ja-JP" altLang="en-US" sz="5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5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増税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DE172DD-8C36-68DB-0604-33D815B79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399" y="5563611"/>
            <a:ext cx="2132253" cy="123949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38A362C2-F8F1-805C-6CEB-DAC5FC4CF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552" y="5062725"/>
            <a:ext cx="1583743" cy="174037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49C35DAE-6E4C-39EF-000C-45014F55D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355" y="2654615"/>
            <a:ext cx="2340754" cy="22120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B45BF14-0D5C-A379-94B3-3F552D018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9064" y="427434"/>
            <a:ext cx="2363056" cy="222718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C28563-79D5-41B6-A2E4-00B51E96D4C2}"/>
              </a:ext>
            </a:extLst>
          </p:cNvPr>
          <p:cNvSpPr txBox="1"/>
          <p:nvPr/>
        </p:nvSpPr>
        <p:spPr>
          <a:xfrm>
            <a:off x="163197" y="1094207"/>
            <a:ext cx="3658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5400" b="1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富国強兵策</a:t>
            </a:r>
          </a:p>
        </p:txBody>
      </p:sp>
    </p:spTree>
    <p:extLst>
      <p:ext uri="{BB962C8B-B14F-4D97-AF65-F5344CB8AC3E}">
        <p14:creationId xmlns:p14="http://schemas.microsoft.com/office/powerpoint/2010/main" val="289688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矢印: 下 2">
            <a:extLst>
              <a:ext uri="{FF2B5EF4-FFF2-40B4-BE49-F238E27FC236}">
                <a16:creationId xmlns:a16="http://schemas.microsoft.com/office/drawing/2014/main" id="{D3FA9453-F2EA-49B7-BEFE-E1F0E6FA04AA}"/>
              </a:ext>
            </a:extLst>
          </p:cNvPr>
          <p:cNvSpPr/>
          <p:nvPr/>
        </p:nvSpPr>
        <p:spPr>
          <a:xfrm>
            <a:off x="5020480" y="2265629"/>
            <a:ext cx="1318241" cy="8060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 15">
            <a:extLst>
              <a:ext uri="{FF2B5EF4-FFF2-40B4-BE49-F238E27FC236}">
                <a16:creationId xmlns:a16="http://schemas.microsoft.com/office/drawing/2014/main" id="{59BA2F80-F465-906C-5D03-1A4AA12054A0}"/>
              </a:ext>
            </a:extLst>
          </p:cNvPr>
          <p:cNvSpPr/>
          <p:nvPr/>
        </p:nvSpPr>
        <p:spPr>
          <a:xfrm>
            <a:off x="3946580" y="1195053"/>
            <a:ext cx="3466042" cy="956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富国強兵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1A85C7D-CD0F-C3E0-1B58-290B8D412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754" y="116511"/>
            <a:ext cx="2381250" cy="2244329"/>
          </a:xfrm>
          <a:prstGeom prst="rect">
            <a:avLst/>
          </a:prstGeom>
        </p:spPr>
      </p:pic>
      <p:sp>
        <p:nvSpPr>
          <p:cNvPr id="20" name="四角形 19">
            <a:extLst>
              <a:ext uri="{FF2B5EF4-FFF2-40B4-BE49-F238E27FC236}">
                <a16:creationId xmlns:a16="http://schemas.microsoft.com/office/drawing/2014/main" id="{AAF5AD2E-998D-8446-5634-0B0CFA8E3060}"/>
              </a:ext>
            </a:extLst>
          </p:cNvPr>
          <p:cNvSpPr/>
          <p:nvPr/>
        </p:nvSpPr>
        <p:spPr>
          <a:xfrm>
            <a:off x="374041" y="3252189"/>
            <a:ext cx="3466042" cy="95673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農業・手工業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2" name="四角形 21">
            <a:extLst>
              <a:ext uri="{FF2B5EF4-FFF2-40B4-BE49-F238E27FC236}">
                <a16:creationId xmlns:a16="http://schemas.microsoft.com/office/drawing/2014/main" id="{87B0F7C3-DFE9-1DCB-3D76-7EF0168372DF}"/>
              </a:ext>
            </a:extLst>
          </p:cNvPr>
          <p:cNvSpPr/>
          <p:nvPr/>
        </p:nvSpPr>
        <p:spPr>
          <a:xfrm>
            <a:off x="4025012" y="3252188"/>
            <a:ext cx="3466042" cy="9567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貨幣経済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4" name="四角形 23">
            <a:extLst>
              <a:ext uri="{FF2B5EF4-FFF2-40B4-BE49-F238E27FC236}">
                <a16:creationId xmlns:a16="http://schemas.microsoft.com/office/drawing/2014/main" id="{194DD056-B417-6756-A993-6967C8E8A821}"/>
              </a:ext>
            </a:extLst>
          </p:cNvPr>
          <p:cNvSpPr/>
          <p:nvPr/>
        </p:nvSpPr>
        <p:spPr>
          <a:xfrm>
            <a:off x="7675983" y="3252187"/>
            <a:ext cx="3466042" cy="9567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新思想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DDB159C-9EBC-AFD8-D2A1-E5D7A2361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25" y="4479533"/>
            <a:ext cx="2054831" cy="157708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49619FE-0C17-FBC8-2DB5-1A9ABCC1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408" y="4172130"/>
            <a:ext cx="2381249" cy="23812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9F269987-F31B-D361-8DC7-0546BF652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161" y="4237995"/>
            <a:ext cx="3058864" cy="2852391"/>
          </a:xfrm>
          <a:prstGeom prst="rect">
            <a:avLst/>
          </a:prstGeom>
        </p:spPr>
      </p:pic>
      <p:sp>
        <p:nvSpPr>
          <p:cNvPr id="34" name="フレーム 33">
            <a:extLst>
              <a:ext uri="{FF2B5EF4-FFF2-40B4-BE49-F238E27FC236}">
                <a16:creationId xmlns:a16="http://schemas.microsoft.com/office/drawing/2014/main" id="{955D700F-ECBC-923F-1DE7-2D80170F29A5}"/>
              </a:ext>
            </a:extLst>
          </p:cNvPr>
          <p:cNvSpPr/>
          <p:nvPr/>
        </p:nvSpPr>
        <p:spPr>
          <a:xfrm>
            <a:off x="305310" y="3237649"/>
            <a:ext cx="3635149" cy="98580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6C920DB-54AF-4520-AE20-D0DEAE1FB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36" y="4412750"/>
            <a:ext cx="1509646" cy="17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3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BEEDEF9-1547-494C-9DDD-50CEE33E325B}"/>
              </a:ext>
            </a:extLst>
          </p:cNvPr>
          <p:cNvSpPr/>
          <p:nvPr/>
        </p:nvSpPr>
        <p:spPr>
          <a:xfrm>
            <a:off x="234816" y="246580"/>
            <a:ext cx="3791164" cy="28459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森林伐採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F1F1C65-55FB-4AA3-B484-50C815C33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77" y="986321"/>
            <a:ext cx="2035638" cy="1995648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98ED7EC-6250-41FE-9265-0CA0C1779A78}"/>
              </a:ext>
            </a:extLst>
          </p:cNvPr>
          <p:cNvGrpSpPr/>
          <p:nvPr/>
        </p:nvGrpSpPr>
        <p:grpSpPr>
          <a:xfrm>
            <a:off x="1686218" y="1248794"/>
            <a:ext cx="1991190" cy="1788451"/>
            <a:chOff x="1213317" y="1340779"/>
            <a:chExt cx="1991190" cy="1788451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1755CD43-C1DB-4D44-82DB-DA95F2C93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6127" y="1530850"/>
              <a:ext cx="1598380" cy="1598380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F542238-9FB0-4369-BB49-B614287B5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3317" y="1340779"/>
              <a:ext cx="1332965" cy="1332965"/>
            </a:xfrm>
            <a:prstGeom prst="rect">
              <a:avLst/>
            </a:prstGeom>
          </p:spPr>
        </p:pic>
      </p:grp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887C2081-E599-4EDA-B484-1B60BA9DA2A3}"/>
              </a:ext>
            </a:extLst>
          </p:cNvPr>
          <p:cNvSpPr/>
          <p:nvPr/>
        </p:nvSpPr>
        <p:spPr>
          <a:xfrm>
            <a:off x="2859054" y="967033"/>
            <a:ext cx="1019698" cy="672956"/>
          </a:xfrm>
          <a:prstGeom prst="wedgeRectCallout">
            <a:avLst>
              <a:gd name="adj1" fmla="val -31310"/>
              <a:gd name="adj2" fmla="val 884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鉄製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5C4FF2F-C615-409F-983B-D86B498787B4}"/>
              </a:ext>
            </a:extLst>
          </p:cNvPr>
          <p:cNvSpPr/>
          <p:nvPr/>
        </p:nvSpPr>
        <p:spPr>
          <a:xfrm>
            <a:off x="4245982" y="252200"/>
            <a:ext cx="3791164" cy="2840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農地拡大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113DB8B-6946-4B87-B855-808A42FE6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27" y="986321"/>
            <a:ext cx="2036745" cy="200634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EE3F900-54E2-4195-8004-BC40265C3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592" y="1244996"/>
            <a:ext cx="1714500" cy="171450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E49ED91-08A8-4C15-A861-05D5BDA8D471}"/>
              </a:ext>
            </a:extLst>
          </p:cNvPr>
          <p:cNvSpPr/>
          <p:nvPr/>
        </p:nvSpPr>
        <p:spPr>
          <a:xfrm>
            <a:off x="8257148" y="254023"/>
            <a:ext cx="3791164" cy="2840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生産</a:t>
            </a:r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拡大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B742C47-A12F-4C86-8F9B-71BD462958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470" b="25142"/>
          <a:stretch/>
        </p:blipFill>
        <p:spPr>
          <a:xfrm>
            <a:off x="8296472" y="1814302"/>
            <a:ext cx="2329678" cy="1149741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2CBDAD1-A711-49FD-8486-BC8D0E1ABFB4}"/>
              </a:ext>
            </a:extLst>
          </p:cNvPr>
          <p:cNvGrpSpPr/>
          <p:nvPr/>
        </p:nvGrpSpPr>
        <p:grpSpPr>
          <a:xfrm>
            <a:off x="10213188" y="1415347"/>
            <a:ext cx="1593095" cy="1577320"/>
            <a:chOff x="10279828" y="1317662"/>
            <a:chExt cx="1593095" cy="157732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F793983B-D1A6-440A-A125-C248831E6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8045" y="1500104"/>
              <a:ext cx="1394878" cy="1394878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A2E483A8-6723-4429-AACE-1E4CC37FB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79828" y="1317662"/>
              <a:ext cx="1332965" cy="1332965"/>
            </a:xfrm>
            <a:prstGeom prst="rect">
              <a:avLst/>
            </a:prstGeom>
          </p:spPr>
        </p:pic>
      </p:grp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B804982A-8458-4D67-B045-7725D6128374}"/>
              </a:ext>
            </a:extLst>
          </p:cNvPr>
          <p:cNvSpPr/>
          <p:nvPr/>
        </p:nvSpPr>
        <p:spPr>
          <a:xfrm>
            <a:off x="8951462" y="1102387"/>
            <a:ext cx="1019698" cy="672956"/>
          </a:xfrm>
          <a:prstGeom prst="wedgeRectCallout">
            <a:avLst>
              <a:gd name="adj1" fmla="val -36348"/>
              <a:gd name="adj2" fmla="val 8540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牛耕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6DDB300D-DE20-48E3-ADE9-9342DE16CC8B}"/>
              </a:ext>
            </a:extLst>
          </p:cNvPr>
          <p:cNvSpPr/>
          <p:nvPr/>
        </p:nvSpPr>
        <p:spPr>
          <a:xfrm>
            <a:off x="10937486" y="908518"/>
            <a:ext cx="1019698" cy="672956"/>
          </a:xfrm>
          <a:prstGeom prst="wedgeRectCallout">
            <a:avLst>
              <a:gd name="adj1" fmla="val -32318"/>
              <a:gd name="adj2" fmla="val 8234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鉄製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4DC8229-F3F0-47EB-BE96-8E68774F9099}"/>
              </a:ext>
            </a:extLst>
          </p:cNvPr>
          <p:cNvSpPr/>
          <p:nvPr/>
        </p:nvSpPr>
        <p:spPr>
          <a:xfrm>
            <a:off x="234816" y="3532602"/>
            <a:ext cx="3791164" cy="28459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木材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59380A8-7CE4-4BF3-91C8-9B102AA4A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17" y="4756936"/>
            <a:ext cx="1687711" cy="147586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CE9B8AC-6A78-49D9-B742-3DEE25A063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0398" y="4756936"/>
            <a:ext cx="1687711" cy="1475864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F17E4A9-D90C-44FD-920F-50A09CCC88CB}"/>
              </a:ext>
            </a:extLst>
          </p:cNvPr>
          <p:cNvSpPr/>
          <p:nvPr/>
        </p:nvSpPr>
        <p:spPr>
          <a:xfrm>
            <a:off x="4253380" y="3532601"/>
            <a:ext cx="3791164" cy="28459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建材・燃料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88AF9A8-A6BC-474C-A9E4-CC1300A27F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5849" y="4756936"/>
            <a:ext cx="1882448" cy="121358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EADA6B2-C4A5-4D87-A74E-BDA94EEEEC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4871" y="4431174"/>
            <a:ext cx="1402117" cy="1573155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73A22CA-07A5-4CAB-B6DE-545B4773D3EE}"/>
              </a:ext>
            </a:extLst>
          </p:cNvPr>
          <p:cNvSpPr/>
          <p:nvPr/>
        </p:nvSpPr>
        <p:spPr>
          <a:xfrm>
            <a:off x="8257148" y="3532601"/>
            <a:ext cx="3791164" cy="28459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手工業発展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6742DDA4-D1F1-4ACF-BE26-2A27D36E88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2308" y="4308591"/>
            <a:ext cx="1961050" cy="187770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BAF329D-5F6E-435E-8522-382C383595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4736" y="4868752"/>
            <a:ext cx="1882448" cy="989952"/>
          </a:xfrm>
          <a:prstGeom prst="rect">
            <a:avLst/>
          </a:prstGeom>
        </p:spPr>
      </p:pic>
      <p:sp>
        <p:nvSpPr>
          <p:cNvPr id="30" name="矢印: 右 29">
            <a:extLst>
              <a:ext uri="{FF2B5EF4-FFF2-40B4-BE49-F238E27FC236}">
                <a16:creationId xmlns:a16="http://schemas.microsoft.com/office/drawing/2014/main" id="{13394F57-C7A8-4B3D-A61D-82399D474536}"/>
              </a:ext>
            </a:extLst>
          </p:cNvPr>
          <p:cNvSpPr/>
          <p:nvPr/>
        </p:nvSpPr>
        <p:spPr>
          <a:xfrm>
            <a:off x="3878752" y="1475557"/>
            <a:ext cx="492970" cy="88488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CF271E3C-16F3-4F44-B9E1-6196AF3EBC4F}"/>
              </a:ext>
            </a:extLst>
          </p:cNvPr>
          <p:cNvSpPr/>
          <p:nvPr/>
        </p:nvSpPr>
        <p:spPr>
          <a:xfrm>
            <a:off x="7885635" y="1540839"/>
            <a:ext cx="492970" cy="88488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9C4F4F7A-6E97-4A89-9C58-4A59AF5A6812}"/>
              </a:ext>
            </a:extLst>
          </p:cNvPr>
          <p:cNvSpPr/>
          <p:nvPr/>
        </p:nvSpPr>
        <p:spPr>
          <a:xfrm>
            <a:off x="3878752" y="4595983"/>
            <a:ext cx="492970" cy="88488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A6737254-221A-4FBF-8704-0BB9CC4E09B2}"/>
              </a:ext>
            </a:extLst>
          </p:cNvPr>
          <p:cNvSpPr/>
          <p:nvPr/>
        </p:nvSpPr>
        <p:spPr>
          <a:xfrm>
            <a:off x="7885635" y="4661265"/>
            <a:ext cx="492970" cy="88488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769AF89D-EB21-4EA1-81B5-BDD7A17F8A5C}"/>
              </a:ext>
            </a:extLst>
          </p:cNvPr>
          <p:cNvSpPr/>
          <p:nvPr/>
        </p:nvSpPr>
        <p:spPr>
          <a:xfrm rot="5400000">
            <a:off x="1779397" y="2877822"/>
            <a:ext cx="599261" cy="88488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070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7F0C1A-4E78-4547-A5A6-5569F0A6D5D4}"/>
              </a:ext>
            </a:extLst>
          </p:cNvPr>
          <p:cNvSpPr/>
          <p:nvPr/>
        </p:nvSpPr>
        <p:spPr>
          <a:xfrm>
            <a:off x="498585" y="1607906"/>
            <a:ext cx="5511797" cy="376547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森林伐採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F720B7F-1090-4305-B786-EF5874866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14" y="2465230"/>
            <a:ext cx="2427287" cy="23796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B4D66BD-6B4C-4C4A-9EB7-DFDCDA220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483" y="2465230"/>
            <a:ext cx="2594225" cy="2594225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0E10B4A5-AE3E-47B6-9AFF-C36F4D32A83F}"/>
              </a:ext>
            </a:extLst>
          </p:cNvPr>
          <p:cNvSpPr/>
          <p:nvPr/>
        </p:nvSpPr>
        <p:spPr>
          <a:xfrm>
            <a:off x="2816473" y="3319899"/>
            <a:ext cx="711313" cy="88488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831D112-2690-4BA0-B46B-99FAB23BF36C}"/>
              </a:ext>
            </a:extLst>
          </p:cNvPr>
          <p:cNvSpPr/>
          <p:nvPr/>
        </p:nvSpPr>
        <p:spPr>
          <a:xfrm>
            <a:off x="6832315" y="1625885"/>
            <a:ext cx="4895346" cy="376547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華北地方の乾燥化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5918FABB-6CBF-4E87-92B7-79DD186B3A83}"/>
              </a:ext>
            </a:extLst>
          </p:cNvPr>
          <p:cNvSpPr/>
          <p:nvPr/>
        </p:nvSpPr>
        <p:spPr>
          <a:xfrm>
            <a:off x="5835519" y="3193039"/>
            <a:ext cx="1335324" cy="113860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58D630E-0D2E-4BB2-ACFE-7CC351E87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138" y="2775368"/>
            <a:ext cx="2145953" cy="21459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96EC6BD-4A71-43F6-BEC5-3569C6C7E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576" y="2889529"/>
            <a:ext cx="1917629" cy="19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0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矢印: 下 2">
            <a:extLst>
              <a:ext uri="{FF2B5EF4-FFF2-40B4-BE49-F238E27FC236}">
                <a16:creationId xmlns:a16="http://schemas.microsoft.com/office/drawing/2014/main" id="{D3FA9453-F2EA-49B7-BEFE-E1F0E6FA04AA}"/>
              </a:ext>
            </a:extLst>
          </p:cNvPr>
          <p:cNvSpPr/>
          <p:nvPr/>
        </p:nvSpPr>
        <p:spPr>
          <a:xfrm>
            <a:off x="5020480" y="2265629"/>
            <a:ext cx="1318241" cy="8060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 15">
            <a:extLst>
              <a:ext uri="{FF2B5EF4-FFF2-40B4-BE49-F238E27FC236}">
                <a16:creationId xmlns:a16="http://schemas.microsoft.com/office/drawing/2014/main" id="{59BA2F80-F465-906C-5D03-1A4AA12054A0}"/>
              </a:ext>
            </a:extLst>
          </p:cNvPr>
          <p:cNvSpPr/>
          <p:nvPr/>
        </p:nvSpPr>
        <p:spPr>
          <a:xfrm>
            <a:off x="3946580" y="1195053"/>
            <a:ext cx="3466042" cy="956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富国強兵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1A85C7D-CD0F-C3E0-1B58-290B8D412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754" y="116511"/>
            <a:ext cx="2381250" cy="2244329"/>
          </a:xfrm>
          <a:prstGeom prst="rect">
            <a:avLst/>
          </a:prstGeom>
        </p:spPr>
      </p:pic>
      <p:sp>
        <p:nvSpPr>
          <p:cNvPr id="20" name="四角形 19">
            <a:extLst>
              <a:ext uri="{FF2B5EF4-FFF2-40B4-BE49-F238E27FC236}">
                <a16:creationId xmlns:a16="http://schemas.microsoft.com/office/drawing/2014/main" id="{AAF5AD2E-998D-8446-5634-0B0CFA8E3060}"/>
              </a:ext>
            </a:extLst>
          </p:cNvPr>
          <p:cNvSpPr/>
          <p:nvPr/>
        </p:nvSpPr>
        <p:spPr>
          <a:xfrm>
            <a:off x="374041" y="3252189"/>
            <a:ext cx="3466042" cy="95673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農業・手工業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2" name="四角形 21">
            <a:extLst>
              <a:ext uri="{FF2B5EF4-FFF2-40B4-BE49-F238E27FC236}">
                <a16:creationId xmlns:a16="http://schemas.microsoft.com/office/drawing/2014/main" id="{87B0F7C3-DFE9-1DCB-3D76-7EF0168372DF}"/>
              </a:ext>
            </a:extLst>
          </p:cNvPr>
          <p:cNvSpPr/>
          <p:nvPr/>
        </p:nvSpPr>
        <p:spPr>
          <a:xfrm>
            <a:off x="4025012" y="3252188"/>
            <a:ext cx="3466042" cy="9567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貨幣経済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4" name="四角形 23">
            <a:extLst>
              <a:ext uri="{FF2B5EF4-FFF2-40B4-BE49-F238E27FC236}">
                <a16:creationId xmlns:a16="http://schemas.microsoft.com/office/drawing/2014/main" id="{194DD056-B417-6756-A993-6967C8E8A821}"/>
              </a:ext>
            </a:extLst>
          </p:cNvPr>
          <p:cNvSpPr/>
          <p:nvPr/>
        </p:nvSpPr>
        <p:spPr>
          <a:xfrm>
            <a:off x="7675983" y="3252187"/>
            <a:ext cx="3466042" cy="9567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新思想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DDB159C-9EBC-AFD8-D2A1-E5D7A2361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25" y="4479533"/>
            <a:ext cx="2054831" cy="157708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49619FE-0C17-FBC8-2DB5-1A9ABCC1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408" y="4172130"/>
            <a:ext cx="2381249" cy="23812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9F269987-F31B-D361-8DC7-0546BF652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161" y="4237995"/>
            <a:ext cx="3058864" cy="2852391"/>
          </a:xfrm>
          <a:prstGeom prst="rect">
            <a:avLst/>
          </a:prstGeom>
        </p:spPr>
      </p:pic>
      <p:sp>
        <p:nvSpPr>
          <p:cNvPr id="34" name="フレーム 33">
            <a:extLst>
              <a:ext uri="{FF2B5EF4-FFF2-40B4-BE49-F238E27FC236}">
                <a16:creationId xmlns:a16="http://schemas.microsoft.com/office/drawing/2014/main" id="{955D700F-ECBC-923F-1DE7-2D80170F29A5}"/>
              </a:ext>
            </a:extLst>
          </p:cNvPr>
          <p:cNvSpPr/>
          <p:nvPr/>
        </p:nvSpPr>
        <p:spPr>
          <a:xfrm>
            <a:off x="3940457" y="3230328"/>
            <a:ext cx="3635149" cy="98580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6C920DB-54AF-4520-AE20-D0DEAE1FB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36" y="4412750"/>
            <a:ext cx="1509646" cy="17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00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585703-B4F7-4644-BCCE-22AA0E5EB1A1}"/>
              </a:ext>
            </a:extLst>
          </p:cNvPr>
          <p:cNvSpPr/>
          <p:nvPr/>
        </p:nvSpPr>
        <p:spPr>
          <a:xfrm>
            <a:off x="234816" y="246580"/>
            <a:ext cx="3791164" cy="28459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農業・手工業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の発展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CD1A569-CFBF-4564-8B9A-461ABB9A1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517" y="1491924"/>
            <a:ext cx="1630989" cy="15616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42557EE-4355-4EFB-8F6E-EB21ACED7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11" y="1669550"/>
            <a:ext cx="1569806" cy="13840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9FB721B-A5C7-47B7-B724-91F222BEC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11" y="779711"/>
            <a:ext cx="1353855" cy="1006118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821A418F-B9B4-472C-8D08-99017ECA2F15}"/>
              </a:ext>
            </a:extLst>
          </p:cNvPr>
          <p:cNvGrpSpPr/>
          <p:nvPr/>
        </p:nvGrpSpPr>
        <p:grpSpPr>
          <a:xfrm>
            <a:off x="4200418" y="3641070"/>
            <a:ext cx="3791164" cy="2845941"/>
            <a:chOff x="8250901" y="265629"/>
            <a:chExt cx="3791164" cy="2845941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0C4EAB7-952F-4F34-AFD4-47D76743EE8A}"/>
                </a:ext>
              </a:extLst>
            </p:cNvPr>
            <p:cNvSpPr/>
            <p:nvPr/>
          </p:nvSpPr>
          <p:spPr>
            <a:xfrm>
              <a:off x="8250901" y="265629"/>
              <a:ext cx="3791164" cy="28459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40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旧貨幣の不足</a:t>
              </a:r>
              <a:endPara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3536A52-434D-4B2B-B524-5BD4A923D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86468" y="1889322"/>
              <a:ext cx="1112529" cy="1112529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F708810-DE80-45C3-AD9C-AA28E6596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2802" y="862155"/>
              <a:ext cx="1961339" cy="2191441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919DD4BB-3A50-40F9-865F-66B996B8B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4141" y="853734"/>
              <a:ext cx="1405728" cy="1044667"/>
            </a:xfrm>
            <a:prstGeom prst="rect">
              <a:avLst/>
            </a:prstGeom>
          </p:spPr>
        </p:pic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A70CD21-95D0-45A8-9151-E7EECD4D6288}"/>
              </a:ext>
            </a:extLst>
          </p:cNvPr>
          <p:cNvSpPr/>
          <p:nvPr/>
        </p:nvSpPr>
        <p:spPr>
          <a:xfrm>
            <a:off x="8253483" y="3641069"/>
            <a:ext cx="3791164" cy="28459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青銅貨幣の鋳造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78F0A0F-1BE4-46A1-A186-DC00CBC38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0901" y="4456355"/>
            <a:ext cx="1753921" cy="1753921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508A289-2FBD-461F-A4FE-74A44FCB8A95}"/>
              </a:ext>
            </a:extLst>
          </p:cNvPr>
          <p:cNvGrpSpPr/>
          <p:nvPr/>
        </p:nvGrpSpPr>
        <p:grpSpPr>
          <a:xfrm>
            <a:off x="4200418" y="246580"/>
            <a:ext cx="3791164" cy="2845941"/>
            <a:chOff x="4374858" y="228039"/>
            <a:chExt cx="3791164" cy="2845941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A23E8B1-B986-4099-BA41-CB045D28F5B1}"/>
                </a:ext>
              </a:extLst>
            </p:cNvPr>
            <p:cNvSpPr/>
            <p:nvPr/>
          </p:nvSpPr>
          <p:spPr>
            <a:xfrm>
              <a:off x="4374858" y="228039"/>
              <a:ext cx="3791164" cy="28459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40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商</a:t>
              </a:r>
              <a:r>
                <a:rPr kumimoji="1" lang="ja-JP" altLang="en-US" sz="40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取引量増加</a:t>
              </a: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9B91891-704B-4645-81C3-A42C47DE8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63795" y="1142438"/>
              <a:ext cx="1670672" cy="1707681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0C3CEFBF-6C41-4F81-A3CA-961011E62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232" y="772194"/>
              <a:ext cx="1353855" cy="1006118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891A1535-6DF6-47C7-BA5A-71EE3B7A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44232" y="1740323"/>
              <a:ext cx="1229346" cy="1290652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13D10BF2-B248-4175-A6D1-9EEDA69F6B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1063" y="4564360"/>
            <a:ext cx="1577343" cy="1537909"/>
          </a:xfrm>
          <a:prstGeom prst="rect">
            <a:avLst/>
          </a:prstGeom>
        </p:spPr>
      </p:pic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83B55159-E6DC-4D25-B164-22E0CC980427}"/>
              </a:ext>
            </a:extLst>
          </p:cNvPr>
          <p:cNvSpPr/>
          <p:nvPr/>
        </p:nvSpPr>
        <p:spPr>
          <a:xfrm>
            <a:off x="619136" y="4337865"/>
            <a:ext cx="3141206" cy="1226924"/>
          </a:xfrm>
          <a:prstGeom prst="wedgeRectCallout">
            <a:avLst>
              <a:gd name="adj1" fmla="val 64720"/>
              <a:gd name="adj2" fmla="val 162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多くのお金が必要になった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EDAD00D5-B2EA-4F90-9FCE-93EDF80C5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6226" y="4337865"/>
            <a:ext cx="896481" cy="896481"/>
          </a:xfrm>
          <a:prstGeom prst="rect">
            <a:avLst/>
          </a:prstGeom>
        </p:spPr>
      </p:pic>
      <p:sp>
        <p:nvSpPr>
          <p:cNvPr id="24" name="矢印: 右 23">
            <a:extLst>
              <a:ext uri="{FF2B5EF4-FFF2-40B4-BE49-F238E27FC236}">
                <a16:creationId xmlns:a16="http://schemas.microsoft.com/office/drawing/2014/main" id="{F98E72A5-6518-48D8-A869-25A9C35FD811}"/>
              </a:ext>
            </a:extLst>
          </p:cNvPr>
          <p:cNvSpPr/>
          <p:nvPr/>
        </p:nvSpPr>
        <p:spPr>
          <a:xfrm>
            <a:off x="3887471" y="1227107"/>
            <a:ext cx="492970" cy="88488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CE9669AF-F355-470F-B7B9-3DD0F5380557}"/>
              </a:ext>
            </a:extLst>
          </p:cNvPr>
          <p:cNvSpPr/>
          <p:nvPr/>
        </p:nvSpPr>
        <p:spPr>
          <a:xfrm>
            <a:off x="7904811" y="4831399"/>
            <a:ext cx="492970" cy="88488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D0A4859E-8A17-4A35-83E0-938F159CA341}"/>
              </a:ext>
            </a:extLst>
          </p:cNvPr>
          <p:cNvSpPr/>
          <p:nvPr/>
        </p:nvSpPr>
        <p:spPr>
          <a:xfrm rot="5400000">
            <a:off x="5849514" y="2924353"/>
            <a:ext cx="492970" cy="88488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6879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652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0" y="102742"/>
            <a:ext cx="25739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鉄器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の普及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416473-C50A-4AFE-B0F7-D8ECCB999389}"/>
              </a:ext>
            </a:extLst>
          </p:cNvPr>
          <p:cNvSpPr txBox="1"/>
          <p:nvPr/>
        </p:nvSpPr>
        <p:spPr>
          <a:xfrm>
            <a:off x="235090" y="860205"/>
            <a:ext cx="1227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・森林伐採の効率化　→　</a:t>
            </a:r>
            <a:r>
              <a:rPr lang="ja-JP" altLang="en-US" sz="3600" b="1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農地拡大、木材供給</a:t>
            </a:r>
            <a:endParaRPr lang="en-US" altLang="ja-JP" sz="3600" b="1" u="sng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</a:t>
            </a:r>
            <a:r>
              <a:rPr lang="en-US" altLang="ja-JP" sz="2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lang="ja-JP" altLang="en-US" sz="32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木簡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2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竹簡</a:t>
            </a:r>
            <a:r>
              <a:rPr lang="ja-JP" altLang="en-US" sz="2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の登場で情報伝達が正確に</a:t>
            </a:r>
            <a:endParaRPr lang="en-US" altLang="ja-JP" sz="2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・鉄製農具（牛耕など）の使用　→　</a:t>
            </a:r>
            <a:r>
              <a:rPr lang="ja-JP" altLang="en-US" sz="3600" b="1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生産拡大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2A00702-9E0D-4455-BC7F-A4CBCEE7E96F}"/>
              </a:ext>
            </a:extLst>
          </p:cNvPr>
          <p:cNvSpPr txBox="1"/>
          <p:nvPr/>
        </p:nvSpPr>
        <p:spPr>
          <a:xfrm>
            <a:off x="235091" y="3684352"/>
            <a:ext cx="343660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青銅貨幣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の普及</a:t>
            </a:r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FD919811-30AC-4AEA-9CA2-8C4774C37604}"/>
              </a:ext>
            </a:extLst>
          </p:cNvPr>
          <p:cNvSpPr/>
          <p:nvPr/>
        </p:nvSpPr>
        <p:spPr>
          <a:xfrm>
            <a:off x="4072627" y="2586837"/>
            <a:ext cx="786810" cy="40617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6934163-0D99-4298-9355-5D35920D7A40}"/>
              </a:ext>
            </a:extLst>
          </p:cNvPr>
          <p:cNvSpPr txBox="1"/>
          <p:nvPr/>
        </p:nvSpPr>
        <p:spPr>
          <a:xfrm>
            <a:off x="235089" y="2993014"/>
            <a:ext cx="1062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・森林面積の減少、乾燥化などの</a:t>
            </a:r>
            <a:r>
              <a:rPr lang="ja-JP" altLang="en-US" sz="3600" b="1" u="sng" dirty="0">
                <a:uFill>
                  <a:solidFill>
                    <a:schemeClr val="accent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環境問題に影響</a:t>
            </a:r>
            <a:endParaRPr lang="en-US" altLang="ja-JP" sz="3600" b="1" u="sng" dirty="0">
              <a:uFill>
                <a:solidFill>
                  <a:schemeClr val="accent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502AB42-13D5-4C9B-9005-C78D47019E54}"/>
              </a:ext>
            </a:extLst>
          </p:cNvPr>
          <p:cNvSpPr txBox="1"/>
          <p:nvPr/>
        </p:nvSpPr>
        <p:spPr>
          <a:xfrm>
            <a:off x="235091" y="4450035"/>
            <a:ext cx="991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chemeClr val="accent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・農業・手工業の発展　→　商取引の増加</a:t>
            </a:r>
            <a:endParaRPr lang="en-US" altLang="ja-JP" sz="3600" b="1" dirty="0">
              <a:uFill>
                <a:solidFill>
                  <a:schemeClr val="accent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C8FAE9D-0F36-4607-A892-1ACF4DCB2EC1}"/>
              </a:ext>
            </a:extLst>
          </p:cNvPr>
          <p:cNvSpPr txBox="1"/>
          <p:nvPr/>
        </p:nvSpPr>
        <p:spPr>
          <a:xfrm>
            <a:off x="235090" y="4986462"/>
            <a:ext cx="1164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chemeClr val="accent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・旧貨幣</a:t>
            </a:r>
            <a:r>
              <a:rPr lang="ja-JP" altLang="en-US" sz="2800" b="1" dirty="0">
                <a:uFill>
                  <a:solidFill>
                    <a:schemeClr val="accent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（タカラガイなど）</a:t>
            </a:r>
            <a:r>
              <a:rPr lang="ja-JP" altLang="en-US" sz="3600" b="1" dirty="0">
                <a:uFill>
                  <a:solidFill>
                    <a:schemeClr val="accent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の不足　→　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chemeClr val="accent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青銅貨幣</a:t>
            </a:r>
            <a:r>
              <a:rPr lang="ja-JP" altLang="en-US" sz="3600" b="1" dirty="0">
                <a:uFill>
                  <a:solidFill>
                    <a:schemeClr val="accent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の鋳造</a:t>
            </a:r>
            <a:endParaRPr lang="en-US" altLang="ja-JP" sz="3600" b="1" dirty="0">
              <a:uFill>
                <a:solidFill>
                  <a:schemeClr val="accent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3C43753C-B352-4970-93B8-F7A4C2B5D05B}"/>
              </a:ext>
            </a:extLst>
          </p:cNvPr>
          <p:cNvSpPr/>
          <p:nvPr/>
        </p:nvSpPr>
        <p:spPr>
          <a:xfrm>
            <a:off x="4072627" y="5586891"/>
            <a:ext cx="786810" cy="48690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5D9EA11-47F7-45F6-B8AF-B61219DAF633}"/>
              </a:ext>
            </a:extLst>
          </p:cNvPr>
          <p:cNvSpPr txBox="1"/>
          <p:nvPr/>
        </p:nvSpPr>
        <p:spPr>
          <a:xfrm>
            <a:off x="235090" y="6073800"/>
            <a:ext cx="991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chemeClr val="accent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・商業の発展、大商人の出現、貨幣経済へ移行</a:t>
            </a:r>
            <a:endParaRPr lang="en-US" altLang="ja-JP" sz="3600" b="1" dirty="0">
              <a:uFill>
                <a:solidFill>
                  <a:schemeClr val="accent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288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矢印: 下 2">
            <a:extLst>
              <a:ext uri="{FF2B5EF4-FFF2-40B4-BE49-F238E27FC236}">
                <a16:creationId xmlns:a16="http://schemas.microsoft.com/office/drawing/2014/main" id="{D3FA9453-F2EA-49B7-BEFE-E1F0E6FA04AA}"/>
              </a:ext>
            </a:extLst>
          </p:cNvPr>
          <p:cNvSpPr/>
          <p:nvPr/>
        </p:nvSpPr>
        <p:spPr>
          <a:xfrm>
            <a:off x="5020480" y="2265629"/>
            <a:ext cx="1318241" cy="8060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 15">
            <a:extLst>
              <a:ext uri="{FF2B5EF4-FFF2-40B4-BE49-F238E27FC236}">
                <a16:creationId xmlns:a16="http://schemas.microsoft.com/office/drawing/2014/main" id="{59BA2F80-F465-906C-5D03-1A4AA12054A0}"/>
              </a:ext>
            </a:extLst>
          </p:cNvPr>
          <p:cNvSpPr/>
          <p:nvPr/>
        </p:nvSpPr>
        <p:spPr>
          <a:xfrm>
            <a:off x="3946580" y="1195053"/>
            <a:ext cx="3466042" cy="956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富国強兵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1A85C7D-CD0F-C3E0-1B58-290B8D412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754" y="116511"/>
            <a:ext cx="2381250" cy="2244329"/>
          </a:xfrm>
          <a:prstGeom prst="rect">
            <a:avLst/>
          </a:prstGeom>
        </p:spPr>
      </p:pic>
      <p:sp>
        <p:nvSpPr>
          <p:cNvPr id="20" name="四角形 19">
            <a:extLst>
              <a:ext uri="{FF2B5EF4-FFF2-40B4-BE49-F238E27FC236}">
                <a16:creationId xmlns:a16="http://schemas.microsoft.com/office/drawing/2014/main" id="{AAF5AD2E-998D-8446-5634-0B0CFA8E3060}"/>
              </a:ext>
            </a:extLst>
          </p:cNvPr>
          <p:cNvSpPr/>
          <p:nvPr/>
        </p:nvSpPr>
        <p:spPr>
          <a:xfrm>
            <a:off x="374041" y="3252189"/>
            <a:ext cx="3466042" cy="95673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農業・手工業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2" name="四角形 21">
            <a:extLst>
              <a:ext uri="{FF2B5EF4-FFF2-40B4-BE49-F238E27FC236}">
                <a16:creationId xmlns:a16="http://schemas.microsoft.com/office/drawing/2014/main" id="{87B0F7C3-DFE9-1DCB-3D76-7EF0168372DF}"/>
              </a:ext>
            </a:extLst>
          </p:cNvPr>
          <p:cNvSpPr/>
          <p:nvPr/>
        </p:nvSpPr>
        <p:spPr>
          <a:xfrm>
            <a:off x="4025012" y="3252188"/>
            <a:ext cx="3466042" cy="9567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貨幣経済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4" name="四角形 23">
            <a:extLst>
              <a:ext uri="{FF2B5EF4-FFF2-40B4-BE49-F238E27FC236}">
                <a16:creationId xmlns:a16="http://schemas.microsoft.com/office/drawing/2014/main" id="{194DD056-B417-6756-A993-6967C8E8A821}"/>
              </a:ext>
            </a:extLst>
          </p:cNvPr>
          <p:cNvSpPr/>
          <p:nvPr/>
        </p:nvSpPr>
        <p:spPr>
          <a:xfrm>
            <a:off x="7675983" y="3252187"/>
            <a:ext cx="3466042" cy="9567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新思想</a:t>
            </a:r>
            <a:endParaRPr lang="ja-JP" altLang="en-US" sz="48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DDB159C-9EBC-AFD8-D2A1-E5D7A2361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25" y="4479533"/>
            <a:ext cx="2054831" cy="157708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49619FE-0C17-FBC8-2DB5-1A9ABCC1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408" y="4172130"/>
            <a:ext cx="2381249" cy="23812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9F269987-F31B-D361-8DC7-0546BF652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161" y="4237995"/>
            <a:ext cx="3058864" cy="2852391"/>
          </a:xfrm>
          <a:prstGeom prst="rect">
            <a:avLst/>
          </a:prstGeom>
        </p:spPr>
      </p:pic>
      <p:sp>
        <p:nvSpPr>
          <p:cNvPr id="34" name="フレーム 33">
            <a:extLst>
              <a:ext uri="{FF2B5EF4-FFF2-40B4-BE49-F238E27FC236}">
                <a16:creationId xmlns:a16="http://schemas.microsoft.com/office/drawing/2014/main" id="{955D700F-ECBC-923F-1DE7-2D80170F29A5}"/>
              </a:ext>
            </a:extLst>
          </p:cNvPr>
          <p:cNvSpPr/>
          <p:nvPr/>
        </p:nvSpPr>
        <p:spPr>
          <a:xfrm>
            <a:off x="7591429" y="3237649"/>
            <a:ext cx="3635149" cy="98580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6C920DB-54AF-4520-AE20-D0DEAE1FB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36" y="4412750"/>
            <a:ext cx="1509646" cy="17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98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</TotalTime>
  <Words>232</Words>
  <Application>Microsoft Office PowerPoint</Application>
  <PresentationFormat>ワイド画面</PresentationFormat>
  <Paragraphs>49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879</cp:revision>
  <dcterms:created xsi:type="dcterms:W3CDTF">2019-06-25T21:59:19Z</dcterms:created>
  <dcterms:modified xsi:type="dcterms:W3CDTF">2024-02-02T07:06:35Z</dcterms:modified>
</cp:coreProperties>
</file>