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6"/>
  </p:notesMasterIdLst>
  <p:sldIdLst>
    <p:sldId id="519" r:id="rId2"/>
    <p:sldId id="779" r:id="rId3"/>
    <p:sldId id="354" r:id="rId4"/>
    <p:sldId id="845" r:id="rId5"/>
    <p:sldId id="836" r:id="rId6"/>
    <p:sldId id="837" r:id="rId7"/>
    <p:sldId id="838" r:id="rId8"/>
    <p:sldId id="839" r:id="rId9"/>
    <p:sldId id="840" r:id="rId10"/>
    <p:sldId id="841" r:id="rId11"/>
    <p:sldId id="842" r:id="rId12"/>
    <p:sldId id="843" r:id="rId13"/>
    <p:sldId id="844" r:id="rId14"/>
    <p:sldId id="793" r:id="rId1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0066"/>
    <a:srgbClr val="FF99CC"/>
    <a:srgbClr val="E9D7F3"/>
    <a:srgbClr val="E91FE9"/>
    <a:srgbClr val="ED49E1"/>
    <a:srgbClr val="ED49ED"/>
    <a:srgbClr val="D9829C"/>
    <a:srgbClr val="B482DA"/>
    <a:srgbClr val="A86E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17CFBB41-3CCF-4342-B4F1-99B8F7AE3731}"/>
  </pc:docChgLst>
  <pc:docChgLst>
    <pc:chgData userId="4df855aef7cffa4d" providerId="LiveId" clId="{F90FCF7A-47E2-4A74-93E8-7A4E917A0B6F}"/>
    <pc:docChg chg="undo addSld delSld modSld">
      <pc:chgData name="" userId="4df855aef7cffa4d" providerId="LiveId" clId="{F90FCF7A-47E2-4A74-93E8-7A4E917A0B6F}" dt="2024-02-02T08:36:59.835" v="151" actId="2696"/>
      <pc:docMkLst>
        <pc:docMk/>
      </pc:docMkLst>
      <pc:sldChg chg="del">
        <pc:chgData name="" userId="4df855aef7cffa4d" providerId="LiveId" clId="{F90FCF7A-47E2-4A74-93E8-7A4E917A0B6F}" dt="2024-02-02T08:36:59.835" v="151" actId="2696"/>
        <pc:sldMkLst>
          <pc:docMk/>
          <pc:sldMk cId="2838530973" sldId="506"/>
        </pc:sldMkLst>
      </pc:sldChg>
      <pc:sldChg chg="modSp add">
        <pc:chgData name="" userId="4df855aef7cffa4d" providerId="LiveId" clId="{F90FCF7A-47E2-4A74-93E8-7A4E917A0B6F}" dt="2024-02-02T08:36:56.460" v="150" actId="1076"/>
        <pc:sldMkLst>
          <pc:docMk/>
          <pc:sldMk cId="849079194" sldId="519"/>
        </pc:sldMkLst>
        <pc:spChg chg="mod">
          <ac:chgData name="" userId="4df855aef7cffa4d" providerId="LiveId" clId="{F90FCF7A-47E2-4A74-93E8-7A4E917A0B6F}" dt="2024-02-02T08:36:56.460" v="150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F90FCF7A-47E2-4A74-93E8-7A4E917A0B6F}" dt="2024-02-02T08:35:35.612" v="3" actId="14100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F90FCF7A-47E2-4A74-93E8-7A4E917A0B6F}" dt="2024-02-02T08:36:51.575" v="149" actId="121"/>
          <ac:spMkLst>
            <pc:docMk/>
            <pc:sldMk cId="849079194" sldId="519"/>
            <ac:spMk id="6" creationId="{E1CB64D1-48BC-4AED-A444-CDAF33717AEA}"/>
          </ac:spMkLst>
        </pc:spChg>
        <pc:picChg chg="mod">
          <ac:chgData name="" userId="4df855aef7cffa4d" providerId="LiveId" clId="{F90FCF7A-47E2-4A74-93E8-7A4E917A0B6F}" dt="2024-02-02T08:35:52.021" v="10" actId="1076"/>
          <ac:picMkLst>
            <pc:docMk/>
            <pc:sldMk cId="849079194" sldId="519"/>
            <ac:picMk id="10" creationId="{DE2E433B-D99B-FC72-551E-62AC8242DB56}"/>
          </ac:picMkLst>
        </pc:picChg>
      </pc:sldChg>
    </pc:docChg>
  </pc:docChgLst>
  <pc:docChgLst>
    <pc:chgData userId="4df855aef7cffa4d" providerId="LiveId" clId="{9F9039E0-0A0F-4261-95AE-ED6C15F913EB}"/>
  </pc:docChgLst>
  <pc:docChgLst>
    <pc:chgData name="康一郎 桑田" userId="4df855aef7cffa4d" providerId="LiveId" clId="{C405C666-09D3-2F40-AFC3-FC58B71E8603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075381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隋の建国と滅亡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隋、唐①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82619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隋はなぜ早くに滅亡したのか？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そしてその後の中国王朝に与えた影響とは？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3EBF31A-DBBB-4417-9328-566F72C09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26" y="105310"/>
            <a:ext cx="8328134" cy="6647380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441BA5A9-3653-4AAA-854B-37C3EC1C64A6}"/>
              </a:ext>
            </a:extLst>
          </p:cNvPr>
          <p:cNvSpPr/>
          <p:nvPr/>
        </p:nvSpPr>
        <p:spPr>
          <a:xfrm>
            <a:off x="6813546" y="1555896"/>
            <a:ext cx="5270642" cy="4843772"/>
          </a:xfrm>
          <a:prstGeom prst="wedgeRectCallout">
            <a:avLst>
              <a:gd name="adj1" fmla="val -69117"/>
              <a:gd name="adj2" fmla="val -1527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D6F492A-03F9-4D7B-81A0-A92193BEDB39}"/>
              </a:ext>
            </a:extLst>
          </p:cNvPr>
          <p:cNvSpPr txBox="1"/>
          <p:nvPr/>
        </p:nvSpPr>
        <p:spPr>
          <a:xfrm>
            <a:off x="8348280" y="641413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詳説世界史探究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F680E13-00F3-4355-B721-57D11FB7A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970" y="1692328"/>
            <a:ext cx="4985962" cy="4645695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53CAF09E-B977-4F81-97BE-B80A8C025728}"/>
              </a:ext>
            </a:extLst>
          </p:cNvPr>
          <p:cNvSpPr/>
          <p:nvPr/>
        </p:nvSpPr>
        <p:spPr>
          <a:xfrm>
            <a:off x="3164441" y="2178121"/>
            <a:ext cx="2640458" cy="91440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首都圏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F916A059-BBC8-452B-A32C-F2EA614BEFC5}"/>
              </a:ext>
            </a:extLst>
          </p:cNvPr>
          <p:cNvSpPr/>
          <p:nvPr/>
        </p:nvSpPr>
        <p:spPr>
          <a:xfrm>
            <a:off x="4830528" y="3557975"/>
            <a:ext cx="1439937" cy="91440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江南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734B4C0D-02FC-43F4-9D88-C7AE21EA4C15}"/>
              </a:ext>
            </a:extLst>
          </p:cNvPr>
          <p:cNvSpPr/>
          <p:nvPr/>
        </p:nvSpPr>
        <p:spPr>
          <a:xfrm>
            <a:off x="1610143" y="500659"/>
            <a:ext cx="2815705" cy="1594076"/>
          </a:xfrm>
          <a:prstGeom prst="wedgeRectCallout">
            <a:avLst>
              <a:gd name="adj1" fmla="val 33350"/>
              <a:gd name="adj2" fmla="val 6321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食糧難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F803259-DFC7-4DCD-94CE-7F7BACABE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778" y="1144282"/>
            <a:ext cx="613689" cy="104904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D8A1061-EEE1-4CD3-A6D9-2FBB3DF9C7C1}"/>
              </a:ext>
            </a:extLst>
          </p:cNvPr>
          <p:cNvSpPr/>
          <p:nvPr/>
        </p:nvSpPr>
        <p:spPr>
          <a:xfrm>
            <a:off x="4733520" y="1873747"/>
            <a:ext cx="1117097" cy="48930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人口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C96AB8B-1374-4BB9-B92D-7458592F0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925" y="1240908"/>
            <a:ext cx="897704" cy="66712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9B30206-78DF-482C-8502-D2F2873DB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453" y="611897"/>
            <a:ext cx="1490870" cy="13716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FB0CCF5-5635-472C-8F6A-8F0121288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2264" y="534964"/>
            <a:ext cx="1377312" cy="1023550"/>
          </a:xfrm>
          <a:prstGeom prst="rect">
            <a:avLst/>
          </a:prstGeom>
        </p:spPr>
      </p:pic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08CEDDF2-0574-4E59-BF14-892E99C14A26}"/>
              </a:ext>
            </a:extLst>
          </p:cNvPr>
          <p:cNvSpPr/>
          <p:nvPr/>
        </p:nvSpPr>
        <p:spPr>
          <a:xfrm>
            <a:off x="1844212" y="3675337"/>
            <a:ext cx="2640458" cy="1594076"/>
          </a:xfrm>
          <a:prstGeom prst="wedgeRectCallout">
            <a:avLst>
              <a:gd name="adj1" fmla="val 66577"/>
              <a:gd name="adj2" fmla="val -257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穀倉地帯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64C5CE7-11CE-4F54-8FF4-5B13F4869A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9974" y="4220850"/>
            <a:ext cx="1106909" cy="99258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48AC316-F7C8-4AED-A129-0D002BD901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2747" y="4196506"/>
            <a:ext cx="1144353" cy="1008938"/>
          </a:xfrm>
          <a:prstGeom prst="rect">
            <a:avLst/>
          </a:prstGeom>
        </p:spPr>
      </p:pic>
      <p:sp>
        <p:nvSpPr>
          <p:cNvPr id="18" name="矢印: 上 17">
            <a:extLst>
              <a:ext uri="{FF2B5EF4-FFF2-40B4-BE49-F238E27FC236}">
                <a16:creationId xmlns:a16="http://schemas.microsoft.com/office/drawing/2014/main" id="{147D789D-CE80-4F6B-9A25-51EB8030200D}"/>
              </a:ext>
            </a:extLst>
          </p:cNvPr>
          <p:cNvSpPr/>
          <p:nvPr/>
        </p:nvSpPr>
        <p:spPr>
          <a:xfrm rot="20490079">
            <a:off x="5137413" y="2819104"/>
            <a:ext cx="799710" cy="739386"/>
          </a:xfrm>
          <a:prstGeom prst="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上 18">
            <a:extLst>
              <a:ext uri="{FF2B5EF4-FFF2-40B4-BE49-F238E27FC236}">
                <a16:creationId xmlns:a16="http://schemas.microsoft.com/office/drawing/2014/main" id="{9AB54B1A-B0C6-4875-B040-6F78B8DFEC83}"/>
              </a:ext>
            </a:extLst>
          </p:cNvPr>
          <p:cNvSpPr/>
          <p:nvPr/>
        </p:nvSpPr>
        <p:spPr>
          <a:xfrm rot="18535189">
            <a:off x="9371850" y="3776427"/>
            <a:ext cx="709915" cy="22704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上 19">
            <a:extLst>
              <a:ext uri="{FF2B5EF4-FFF2-40B4-BE49-F238E27FC236}">
                <a16:creationId xmlns:a16="http://schemas.microsoft.com/office/drawing/2014/main" id="{5B6D2BAB-E7D4-4AC9-BCF3-AF96C2E23AF2}"/>
              </a:ext>
            </a:extLst>
          </p:cNvPr>
          <p:cNvSpPr/>
          <p:nvPr/>
        </p:nvSpPr>
        <p:spPr>
          <a:xfrm rot="1908809">
            <a:off x="8740589" y="2423041"/>
            <a:ext cx="709364" cy="16905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上 20">
            <a:extLst>
              <a:ext uri="{FF2B5EF4-FFF2-40B4-BE49-F238E27FC236}">
                <a16:creationId xmlns:a16="http://schemas.microsoft.com/office/drawing/2014/main" id="{CB4B12A5-DEF9-4C9F-8C3A-84721875B926}"/>
              </a:ext>
            </a:extLst>
          </p:cNvPr>
          <p:cNvSpPr/>
          <p:nvPr/>
        </p:nvSpPr>
        <p:spPr>
          <a:xfrm rot="16200000">
            <a:off x="7515854" y="3552273"/>
            <a:ext cx="709364" cy="9554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C89F4D58-1227-4B6A-A9C8-C84D48E317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248141">
            <a:off x="9553089" y="4224846"/>
            <a:ext cx="969255" cy="96925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E0E24A65-C5A0-4800-BB10-2824DFAE23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513071">
            <a:off x="8872245" y="3180432"/>
            <a:ext cx="829823" cy="82982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3A4442C5-892A-49C8-9295-3263662A61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6643" y="3429000"/>
            <a:ext cx="722760" cy="7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34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4959F47-7939-4319-B5E0-7E50080CB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12" y="105310"/>
            <a:ext cx="8328134" cy="6647380"/>
          </a:xfrm>
          <a:prstGeom prst="rect">
            <a:avLst/>
          </a:prstGeom>
        </p:spPr>
      </p:pic>
      <p:sp>
        <p:nvSpPr>
          <p:cNvPr id="6" name="フレーム 5">
            <a:extLst>
              <a:ext uri="{FF2B5EF4-FFF2-40B4-BE49-F238E27FC236}">
                <a16:creationId xmlns:a16="http://schemas.microsoft.com/office/drawing/2014/main" id="{8E121AD3-7C0F-4990-9855-0567B8DBDD6E}"/>
              </a:ext>
            </a:extLst>
          </p:cNvPr>
          <p:cNvSpPr/>
          <p:nvPr/>
        </p:nvSpPr>
        <p:spPr>
          <a:xfrm>
            <a:off x="3770616" y="238874"/>
            <a:ext cx="1592494" cy="76799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フレーム 6">
            <a:extLst>
              <a:ext uri="{FF2B5EF4-FFF2-40B4-BE49-F238E27FC236}">
                <a16:creationId xmlns:a16="http://schemas.microsoft.com/office/drawing/2014/main" id="{11B11A1A-3C9F-4198-8314-6A01047C7FDF}"/>
              </a:ext>
            </a:extLst>
          </p:cNvPr>
          <p:cNvSpPr/>
          <p:nvPr/>
        </p:nvSpPr>
        <p:spPr>
          <a:xfrm>
            <a:off x="6921061" y="711485"/>
            <a:ext cx="1592494" cy="76799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E916DF92-09A8-4BEC-8339-5E74351FC047}"/>
              </a:ext>
            </a:extLst>
          </p:cNvPr>
          <p:cNvSpPr/>
          <p:nvPr/>
        </p:nvSpPr>
        <p:spPr>
          <a:xfrm>
            <a:off x="8637483" y="238874"/>
            <a:ext cx="3105879" cy="2658438"/>
          </a:xfrm>
          <a:prstGeom prst="wedgeRectCallout">
            <a:avLst>
              <a:gd name="adj1" fmla="val -62134"/>
              <a:gd name="adj2" fmla="val -1839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隋への冊封を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拒否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CF6F65A-DE51-4D03-AC4A-0D6AD0180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656" y="1358672"/>
            <a:ext cx="1265531" cy="1538640"/>
          </a:xfrm>
          <a:prstGeom prst="rect">
            <a:avLst/>
          </a:prstGeom>
        </p:spPr>
      </p:pic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DF7E37E7-A3E3-4516-ABC4-DDC11F984238}"/>
              </a:ext>
            </a:extLst>
          </p:cNvPr>
          <p:cNvSpPr/>
          <p:nvPr/>
        </p:nvSpPr>
        <p:spPr>
          <a:xfrm>
            <a:off x="883325" y="1479478"/>
            <a:ext cx="2941493" cy="2381037"/>
          </a:xfrm>
          <a:prstGeom prst="wedgeRectCallout">
            <a:avLst>
              <a:gd name="adj1" fmla="val 65704"/>
              <a:gd name="adj2" fmla="val 2949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突厥と共闘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するのを警戒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3773450-E98B-4C3F-99D9-AFE914A49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680" y="2512888"/>
            <a:ext cx="1330782" cy="134762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9B7015A-B609-47C5-8084-3C6FC6899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680" y="2506088"/>
            <a:ext cx="1393635" cy="136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87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D95423B-E2C7-42CF-8E02-4E78D12CF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12" y="105310"/>
            <a:ext cx="8328134" cy="6647380"/>
          </a:xfrm>
          <a:prstGeom prst="rect">
            <a:avLst/>
          </a:prstGeom>
        </p:spPr>
      </p:pic>
      <p:sp>
        <p:nvSpPr>
          <p:cNvPr id="3" name="フレーム 2">
            <a:extLst>
              <a:ext uri="{FF2B5EF4-FFF2-40B4-BE49-F238E27FC236}">
                <a16:creationId xmlns:a16="http://schemas.microsoft.com/office/drawing/2014/main" id="{3F6EFC1D-36C0-46B9-AAD7-26C605ECFEB6}"/>
              </a:ext>
            </a:extLst>
          </p:cNvPr>
          <p:cNvSpPr/>
          <p:nvPr/>
        </p:nvSpPr>
        <p:spPr>
          <a:xfrm>
            <a:off x="6921061" y="711485"/>
            <a:ext cx="1592494" cy="76799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02D19841-08FD-4556-AB3A-69200CD2D2FA}"/>
              </a:ext>
            </a:extLst>
          </p:cNvPr>
          <p:cNvSpPr/>
          <p:nvPr/>
        </p:nvSpPr>
        <p:spPr>
          <a:xfrm>
            <a:off x="8277249" y="2393879"/>
            <a:ext cx="733187" cy="1035121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CD9F2CFA-84A0-4641-8939-939F1FC75B35}"/>
              </a:ext>
            </a:extLst>
          </p:cNvPr>
          <p:cNvSpPr/>
          <p:nvPr/>
        </p:nvSpPr>
        <p:spPr>
          <a:xfrm>
            <a:off x="8702895" y="340973"/>
            <a:ext cx="2941493" cy="1817243"/>
          </a:xfrm>
          <a:prstGeom prst="wedgeRectCallout">
            <a:avLst>
              <a:gd name="adj1" fmla="val -37335"/>
              <a:gd name="adj2" fmla="val 6624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隋からみると日本は高句麗の背後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17AA5AD-C4DA-49F2-886F-3EEF2CCCC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131" y="3514918"/>
            <a:ext cx="991082" cy="1390992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A7C94F6-E0D6-4D58-8F92-FB4FC11583CF}"/>
              </a:ext>
            </a:extLst>
          </p:cNvPr>
          <p:cNvSpPr/>
          <p:nvPr/>
        </p:nvSpPr>
        <p:spPr>
          <a:xfrm>
            <a:off x="7668281" y="4872389"/>
            <a:ext cx="1448781" cy="5920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厩戸王</a:t>
            </a:r>
            <a:endParaRPr kumimoji="1" lang="ja-JP" altLang="en-US" sz="32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600CC834-E330-4CF2-89DB-0A9310245053}"/>
              </a:ext>
            </a:extLst>
          </p:cNvPr>
          <p:cNvSpPr/>
          <p:nvPr/>
        </p:nvSpPr>
        <p:spPr>
          <a:xfrm>
            <a:off x="9174984" y="3564293"/>
            <a:ext cx="2721235" cy="1604121"/>
          </a:xfrm>
          <a:prstGeom prst="wedgeRectCallout">
            <a:avLst>
              <a:gd name="adj1" fmla="val -62254"/>
              <a:gd name="adj2" fmla="val -22140"/>
            </a:avLst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隋の権威借りて仏教興隆したいです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750AB96-C2C5-44F5-A7B5-78B983FD447F}"/>
              </a:ext>
            </a:extLst>
          </p:cNvPr>
          <p:cNvSpPr/>
          <p:nvPr/>
        </p:nvSpPr>
        <p:spPr>
          <a:xfrm>
            <a:off x="3652753" y="2621192"/>
            <a:ext cx="1064871" cy="5920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煬帝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736B608-D9C5-425A-9D6D-32580111D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68754" y="1174528"/>
            <a:ext cx="1338929" cy="1479479"/>
          </a:xfrm>
          <a:prstGeom prst="rect">
            <a:avLst/>
          </a:prstGeom>
        </p:spPr>
      </p:pic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8EE933CF-ECAD-4FAA-A657-0BB10F96AD1E}"/>
              </a:ext>
            </a:extLst>
          </p:cNvPr>
          <p:cNvSpPr/>
          <p:nvPr/>
        </p:nvSpPr>
        <p:spPr>
          <a:xfrm>
            <a:off x="779157" y="1396708"/>
            <a:ext cx="2721235" cy="1604121"/>
          </a:xfrm>
          <a:prstGeom prst="wedgeRectCallout">
            <a:avLst>
              <a:gd name="adj1" fmla="val 65360"/>
              <a:gd name="adj2" fmla="val -2278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生意気だが、高句麗打倒のためだ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6A95A77-85E7-4DB5-8B48-79D63AE5C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976045" y="2400704"/>
            <a:ext cx="1697850" cy="1114214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6AB69C8-CAFD-4B3E-BFBC-71514DC5E2F6}"/>
              </a:ext>
            </a:extLst>
          </p:cNvPr>
          <p:cNvSpPr/>
          <p:nvPr/>
        </p:nvSpPr>
        <p:spPr>
          <a:xfrm>
            <a:off x="4524914" y="3342951"/>
            <a:ext cx="2325008" cy="102340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高句麗遠征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準備中</a:t>
            </a:r>
          </a:p>
        </p:txBody>
      </p:sp>
    </p:spTree>
    <p:extLst>
      <p:ext uri="{BB962C8B-B14F-4D97-AF65-F5344CB8AC3E}">
        <p14:creationId xmlns:p14="http://schemas.microsoft.com/office/powerpoint/2010/main" val="3069578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11D873B-B8AA-4EEC-A209-10698E520016}"/>
              </a:ext>
            </a:extLst>
          </p:cNvPr>
          <p:cNvSpPr/>
          <p:nvPr/>
        </p:nvSpPr>
        <p:spPr>
          <a:xfrm>
            <a:off x="136112" y="184935"/>
            <a:ext cx="6418800" cy="645217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4800" b="1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1CA9754-A1A1-4244-B4C9-1ACBFF643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48" y="220894"/>
            <a:ext cx="2661852" cy="245928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5A6F801-8527-4065-888C-477384130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184" y="1199507"/>
            <a:ext cx="1200137" cy="122776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89C1310-E450-4AB1-B755-C3C8572D2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48" y="455377"/>
            <a:ext cx="1363136" cy="135801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930654E-F9BB-4C29-9F8F-7E033F3722B5}"/>
              </a:ext>
            </a:extLst>
          </p:cNvPr>
          <p:cNvSpPr/>
          <p:nvPr/>
        </p:nvSpPr>
        <p:spPr>
          <a:xfrm>
            <a:off x="271607" y="2378965"/>
            <a:ext cx="2540733" cy="7346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大運河建設</a:t>
            </a:r>
          </a:p>
        </p:txBody>
      </p:sp>
      <p:sp>
        <p:nvSpPr>
          <p:cNvPr id="8" name="矢印: 左 7">
            <a:extLst>
              <a:ext uri="{FF2B5EF4-FFF2-40B4-BE49-F238E27FC236}">
                <a16:creationId xmlns:a16="http://schemas.microsoft.com/office/drawing/2014/main" id="{8516D551-5BA0-4089-9621-825BBC905259}"/>
              </a:ext>
            </a:extLst>
          </p:cNvPr>
          <p:cNvSpPr/>
          <p:nvPr/>
        </p:nvSpPr>
        <p:spPr>
          <a:xfrm>
            <a:off x="2812340" y="796841"/>
            <a:ext cx="1461715" cy="1307386"/>
          </a:xfrm>
          <a:prstGeom prst="lef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不満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07B3471-AA4E-479F-8450-38420A377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914" y="593284"/>
            <a:ext cx="1714500" cy="17145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11E3F22-CE51-4895-836C-C086B12F34C2}"/>
              </a:ext>
            </a:extLst>
          </p:cNvPr>
          <p:cNvSpPr/>
          <p:nvPr/>
        </p:nvSpPr>
        <p:spPr>
          <a:xfrm>
            <a:off x="4369941" y="2378965"/>
            <a:ext cx="1890445" cy="599813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過酷労働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882A017-D599-4379-8119-499C44049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207" y="3819587"/>
            <a:ext cx="2557114" cy="1678106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63FDB4C-188C-4D13-85EE-D27AF0C0C041}"/>
              </a:ext>
            </a:extLst>
          </p:cNvPr>
          <p:cNvSpPr/>
          <p:nvPr/>
        </p:nvSpPr>
        <p:spPr>
          <a:xfrm>
            <a:off x="271607" y="5269760"/>
            <a:ext cx="2540733" cy="7346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高句麗遠征</a:t>
            </a:r>
          </a:p>
        </p:txBody>
      </p:sp>
      <p:sp>
        <p:nvSpPr>
          <p:cNvPr id="13" name="矢印: 左 12">
            <a:extLst>
              <a:ext uri="{FF2B5EF4-FFF2-40B4-BE49-F238E27FC236}">
                <a16:creationId xmlns:a16="http://schemas.microsoft.com/office/drawing/2014/main" id="{7C161F64-D84E-45DE-B30E-62A6E4D77F70}"/>
              </a:ext>
            </a:extLst>
          </p:cNvPr>
          <p:cNvSpPr/>
          <p:nvPr/>
        </p:nvSpPr>
        <p:spPr>
          <a:xfrm>
            <a:off x="2866740" y="3986750"/>
            <a:ext cx="1461715" cy="1307386"/>
          </a:xfrm>
          <a:prstGeom prst="lef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不満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42AC4AD-050A-451E-B0CE-F8D71C283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314" y="3783193"/>
            <a:ext cx="1714500" cy="17145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27F3DFB-E282-4D80-999B-A971551A4B47}"/>
              </a:ext>
            </a:extLst>
          </p:cNvPr>
          <p:cNvSpPr/>
          <p:nvPr/>
        </p:nvSpPr>
        <p:spPr>
          <a:xfrm>
            <a:off x="4424341" y="5568874"/>
            <a:ext cx="1890445" cy="599813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疲弊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98F4A4-A87E-4EFE-A846-1472F3D5FDCA}"/>
              </a:ext>
            </a:extLst>
          </p:cNvPr>
          <p:cNvSpPr txBox="1"/>
          <p:nvPr/>
        </p:nvSpPr>
        <p:spPr>
          <a:xfrm>
            <a:off x="643452" y="6027838"/>
            <a:ext cx="2540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３度の失敗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8DEBD4B-C9C0-452C-B901-BEA9618AEA5F}"/>
              </a:ext>
            </a:extLst>
          </p:cNvPr>
          <p:cNvSpPr/>
          <p:nvPr/>
        </p:nvSpPr>
        <p:spPr>
          <a:xfrm>
            <a:off x="7100568" y="184935"/>
            <a:ext cx="4955319" cy="645217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4800" b="1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BD74BE7E-EDB5-4F8D-AE00-4C62CD4B2EDC}"/>
              </a:ext>
            </a:extLst>
          </p:cNvPr>
          <p:cNvSpPr/>
          <p:nvPr/>
        </p:nvSpPr>
        <p:spPr>
          <a:xfrm>
            <a:off x="6287782" y="2624683"/>
            <a:ext cx="1112721" cy="157267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C3265E35-849B-470D-84CD-22EE012747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1829" y="207783"/>
            <a:ext cx="1587637" cy="1740258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B64160C-6CF2-4AB4-A44B-809A16A4F9BA}"/>
              </a:ext>
            </a:extLst>
          </p:cNvPr>
          <p:cNvSpPr/>
          <p:nvPr/>
        </p:nvSpPr>
        <p:spPr>
          <a:xfrm>
            <a:off x="8712041" y="1700000"/>
            <a:ext cx="1890445" cy="5998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農民反乱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2" name="矢印: 下 21">
            <a:extLst>
              <a:ext uri="{FF2B5EF4-FFF2-40B4-BE49-F238E27FC236}">
                <a16:creationId xmlns:a16="http://schemas.microsoft.com/office/drawing/2014/main" id="{1C54FF39-5087-49EE-88BA-5AC6B3C8AA08}"/>
              </a:ext>
            </a:extLst>
          </p:cNvPr>
          <p:cNvSpPr/>
          <p:nvPr/>
        </p:nvSpPr>
        <p:spPr>
          <a:xfrm>
            <a:off x="9151447" y="2367808"/>
            <a:ext cx="1058239" cy="43469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CEFF0AC1-7C13-4390-A720-86E556BD9C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5816" y="2681021"/>
            <a:ext cx="1824759" cy="1700171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5E1FE675-0F47-49C8-A9B3-9178A854359A}"/>
              </a:ext>
            </a:extLst>
          </p:cNvPr>
          <p:cNvSpPr/>
          <p:nvPr/>
        </p:nvSpPr>
        <p:spPr>
          <a:xfrm>
            <a:off x="8606613" y="4094592"/>
            <a:ext cx="2243164" cy="5998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内乱に発展</a:t>
            </a:r>
          </a:p>
        </p:txBody>
      </p:sp>
      <p:sp>
        <p:nvSpPr>
          <p:cNvPr id="25" name="矢印: 下 24">
            <a:extLst>
              <a:ext uri="{FF2B5EF4-FFF2-40B4-BE49-F238E27FC236}">
                <a16:creationId xmlns:a16="http://schemas.microsoft.com/office/drawing/2014/main" id="{7ECF0ECD-3228-49D1-BBD9-557E127AB828}"/>
              </a:ext>
            </a:extLst>
          </p:cNvPr>
          <p:cNvSpPr/>
          <p:nvPr/>
        </p:nvSpPr>
        <p:spPr>
          <a:xfrm>
            <a:off x="9147460" y="4774095"/>
            <a:ext cx="1058239" cy="43469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0D9D844C-36C8-4AC8-98E7-2251D2AE0B9B}"/>
              </a:ext>
            </a:extLst>
          </p:cNvPr>
          <p:cNvSpPr/>
          <p:nvPr/>
        </p:nvSpPr>
        <p:spPr>
          <a:xfrm>
            <a:off x="8554997" y="5298591"/>
            <a:ext cx="2243164" cy="10488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煬帝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殺害により隋滅亡</a:t>
            </a:r>
          </a:p>
        </p:txBody>
      </p:sp>
    </p:spTree>
    <p:extLst>
      <p:ext uri="{BB962C8B-B14F-4D97-AF65-F5344CB8AC3E}">
        <p14:creationId xmlns:p14="http://schemas.microsoft.com/office/powerpoint/2010/main" val="4107866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58819"/>
            <a:ext cx="11721818" cy="6635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5" y="60661"/>
            <a:ext cx="345333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隋の建国と滅亡</a:t>
            </a:r>
            <a:endParaRPr lang="ja-JP" altLang="en-US" sz="3600" b="1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B34439-5A60-47CE-842D-066A091949D5}"/>
              </a:ext>
            </a:extLst>
          </p:cNvPr>
          <p:cNvSpPr txBox="1"/>
          <p:nvPr/>
        </p:nvSpPr>
        <p:spPr>
          <a:xfrm>
            <a:off x="235091" y="749930"/>
            <a:ext cx="11201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隋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（都：大興城）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楊堅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文帝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）が建国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E33D07A-5D50-4FB1-9A84-22430F5F24ED}"/>
              </a:ext>
            </a:extLst>
          </p:cNvPr>
          <p:cNvSpPr txBox="1"/>
          <p:nvPr/>
        </p:nvSpPr>
        <p:spPr>
          <a:xfrm>
            <a:off x="1116363" y="1889869"/>
            <a:ext cx="108669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内政</a:t>
            </a:r>
            <a:endParaRPr lang="en-US" altLang="ja-JP" sz="3200" b="1" dirty="0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F0345D9-DCC3-4673-953F-3D6A9D7910A6}"/>
              </a:ext>
            </a:extLst>
          </p:cNvPr>
          <p:cNvSpPr txBox="1"/>
          <p:nvPr/>
        </p:nvSpPr>
        <p:spPr>
          <a:xfrm>
            <a:off x="495040" y="1251027"/>
            <a:ext cx="11201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・北の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突厥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：東西分裂に成功　南の陳：滅亡に成功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71E9FB3-7EFB-4116-84F0-0A2C72A0C8F3}"/>
              </a:ext>
            </a:extLst>
          </p:cNvPr>
          <p:cNvSpPr txBox="1"/>
          <p:nvPr/>
        </p:nvSpPr>
        <p:spPr>
          <a:xfrm>
            <a:off x="7916999" y="1752124"/>
            <a:ext cx="2656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中国統一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FC92D56-E43B-49F4-B126-4542AD5A1772}"/>
              </a:ext>
            </a:extLst>
          </p:cNvPr>
          <p:cNvSpPr txBox="1"/>
          <p:nvPr/>
        </p:nvSpPr>
        <p:spPr>
          <a:xfrm>
            <a:off x="900609" y="2551276"/>
            <a:ext cx="11201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科挙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学科試験（儒学）による官吏登用法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BF49DCC-EC32-4505-8C88-084AE3468088}"/>
              </a:ext>
            </a:extLst>
          </p:cNvPr>
          <p:cNvSpPr txBox="1"/>
          <p:nvPr/>
        </p:nvSpPr>
        <p:spPr>
          <a:xfrm>
            <a:off x="6229472" y="3083982"/>
            <a:ext cx="5873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中央集権化の強化のため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50E1305-3EB1-44D1-9EF9-55C7BFA84529}"/>
              </a:ext>
            </a:extLst>
          </p:cNvPr>
          <p:cNvSpPr txBox="1"/>
          <p:nvPr/>
        </p:nvSpPr>
        <p:spPr>
          <a:xfrm>
            <a:off x="900609" y="3597831"/>
            <a:ext cx="112019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大運河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建設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煬帝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に引き継がれた華北と江南をつなぐ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大事業　→　中国の経済的統一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1722C2E-4F60-48E5-9630-5AF6C4AB753F}"/>
              </a:ext>
            </a:extLst>
          </p:cNvPr>
          <p:cNvSpPr txBox="1"/>
          <p:nvPr/>
        </p:nvSpPr>
        <p:spPr>
          <a:xfrm>
            <a:off x="1116363" y="4290328"/>
            <a:ext cx="108669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外政</a:t>
            </a:r>
            <a:endParaRPr lang="en-US" altLang="ja-JP" sz="3200" b="1" dirty="0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7931C5B-93A3-479C-A3B8-8FFA6A877D43}"/>
              </a:ext>
            </a:extLst>
          </p:cNvPr>
          <p:cNvSpPr txBox="1"/>
          <p:nvPr/>
        </p:nvSpPr>
        <p:spPr>
          <a:xfrm>
            <a:off x="900609" y="4986006"/>
            <a:ext cx="10770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高句麗遠征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三度の失敗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※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裏で日本と冊封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20DB48C-8619-42AD-B93C-E1164EF13CE6}"/>
              </a:ext>
            </a:extLst>
          </p:cNvPr>
          <p:cNvSpPr txBox="1"/>
          <p:nvPr/>
        </p:nvSpPr>
        <p:spPr>
          <a:xfrm>
            <a:off x="495040" y="5815682"/>
            <a:ext cx="11201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・民衆の不満から内乱　→　煬帝殺害により滅亡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3429000"/>
            <a:ext cx="10356112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67" y="0"/>
            <a:ext cx="8293978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10746769" y="5608852"/>
            <a:ext cx="164385" cy="66177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E97928-6740-C10B-1A1C-06F874EE8C15}"/>
              </a:ext>
            </a:extLst>
          </p:cNvPr>
          <p:cNvSpPr txBox="1"/>
          <p:nvPr/>
        </p:nvSpPr>
        <p:spPr>
          <a:xfrm>
            <a:off x="8533606" y="651944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研究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D9A23A9B-B3ED-41DF-905D-7306F173C499}"/>
              </a:ext>
            </a:extLst>
          </p:cNvPr>
          <p:cNvSpPr/>
          <p:nvPr/>
        </p:nvSpPr>
        <p:spPr>
          <a:xfrm>
            <a:off x="9484862" y="4906506"/>
            <a:ext cx="1261907" cy="577935"/>
          </a:xfrm>
          <a:prstGeom prst="wedgeRectCallout">
            <a:avLst>
              <a:gd name="adj1" fmla="val 42664"/>
              <a:gd name="adj2" fmla="val 9758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</a:p>
        </p:txBody>
      </p:sp>
    </p:spTree>
    <p:extLst>
      <p:ext uri="{BB962C8B-B14F-4D97-AF65-F5344CB8AC3E}">
        <p14:creationId xmlns:p14="http://schemas.microsoft.com/office/powerpoint/2010/main" val="394495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E20BE67C-076F-4F6B-BC18-BD2C8A283A29}"/>
              </a:ext>
            </a:extLst>
          </p:cNvPr>
          <p:cNvSpPr/>
          <p:nvPr/>
        </p:nvSpPr>
        <p:spPr>
          <a:xfrm>
            <a:off x="1030741" y="3587"/>
            <a:ext cx="10027119" cy="685800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魏晋南北朝</a:t>
            </a:r>
            <a:endParaRPr lang="en-US" altLang="ja-JP" sz="5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00371E8-4061-4950-807F-A51895B4CB43}"/>
              </a:ext>
            </a:extLst>
          </p:cNvPr>
          <p:cNvSpPr/>
          <p:nvPr/>
        </p:nvSpPr>
        <p:spPr>
          <a:xfrm>
            <a:off x="6010381" y="3918082"/>
            <a:ext cx="4741365" cy="28047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南朝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A3F8C91-D653-4C8E-A55A-4D840093EDB8}"/>
              </a:ext>
            </a:extLst>
          </p:cNvPr>
          <p:cNvSpPr/>
          <p:nvPr/>
        </p:nvSpPr>
        <p:spPr>
          <a:xfrm>
            <a:off x="6314260" y="135172"/>
            <a:ext cx="4437486" cy="36477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北朝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9BD9650-B401-44F1-9214-89F956A252A3}"/>
              </a:ext>
            </a:extLst>
          </p:cNvPr>
          <p:cNvSpPr/>
          <p:nvPr/>
        </p:nvSpPr>
        <p:spPr>
          <a:xfrm>
            <a:off x="86287" y="262428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後漢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B967921-905E-4AD8-B04A-8786039D99CF}"/>
              </a:ext>
            </a:extLst>
          </p:cNvPr>
          <p:cNvSpPr/>
          <p:nvPr/>
        </p:nvSpPr>
        <p:spPr>
          <a:xfrm>
            <a:off x="11222284" y="716196"/>
            <a:ext cx="834886" cy="8047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</a:t>
            </a: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FED40852-30C0-4189-8031-7E918B0C8360}"/>
              </a:ext>
            </a:extLst>
          </p:cNvPr>
          <p:cNvSpPr/>
          <p:nvPr/>
        </p:nvSpPr>
        <p:spPr>
          <a:xfrm>
            <a:off x="993593" y="3077155"/>
            <a:ext cx="552946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CE8BB441-E26D-4D8C-A13F-A466FA4DA718}"/>
              </a:ext>
            </a:extLst>
          </p:cNvPr>
          <p:cNvSpPr/>
          <p:nvPr/>
        </p:nvSpPr>
        <p:spPr>
          <a:xfrm>
            <a:off x="5776428" y="560301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1" name="矢印: 右 40">
            <a:extLst>
              <a:ext uri="{FF2B5EF4-FFF2-40B4-BE49-F238E27FC236}">
                <a16:creationId xmlns:a16="http://schemas.microsoft.com/office/drawing/2014/main" id="{5202CF86-BD02-43FA-9DFD-CC538D6749CD}"/>
              </a:ext>
            </a:extLst>
          </p:cNvPr>
          <p:cNvSpPr/>
          <p:nvPr/>
        </p:nvSpPr>
        <p:spPr>
          <a:xfrm>
            <a:off x="10455578" y="831559"/>
            <a:ext cx="705681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2D79183C-0F81-4368-966B-8CB1BB84AA5B}"/>
              </a:ext>
            </a:extLst>
          </p:cNvPr>
          <p:cNvSpPr/>
          <p:nvPr/>
        </p:nvSpPr>
        <p:spPr>
          <a:xfrm>
            <a:off x="5758555" y="1700083"/>
            <a:ext cx="58833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E88807D-E075-4B31-949D-81B1DEDB07C6}"/>
              </a:ext>
            </a:extLst>
          </p:cNvPr>
          <p:cNvSpPr/>
          <p:nvPr/>
        </p:nvSpPr>
        <p:spPr>
          <a:xfrm>
            <a:off x="3009568" y="262428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西晋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AEDDF21-DD71-4557-8F62-790082917127}"/>
              </a:ext>
            </a:extLst>
          </p:cNvPr>
          <p:cNvSpPr/>
          <p:nvPr/>
        </p:nvSpPr>
        <p:spPr>
          <a:xfrm>
            <a:off x="4893820" y="940966"/>
            <a:ext cx="840654" cy="27470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五胡</a:t>
            </a:r>
            <a:endParaRPr kumimoji="1"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十六国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6BFF547-F1B9-41E8-8648-02ECB8D5CC18}"/>
              </a:ext>
            </a:extLst>
          </p:cNvPr>
          <p:cNvSpPr/>
          <p:nvPr/>
        </p:nvSpPr>
        <p:spPr>
          <a:xfrm>
            <a:off x="4899588" y="5100430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東晋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8659760D-8B30-42F0-8DD4-8BB903D78EB1}"/>
              </a:ext>
            </a:extLst>
          </p:cNvPr>
          <p:cNvSpPr/>
          <p:nvPr/>
        </p:nvSpPr>
        <p:spPr>
          <a:xfrm>
            <a:off x="1583686" y="2067867"/>
            <a:ext cx="834886" cy="2722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三国時代</a:t>
            </a:r>
            <a:endParaRPr kumimoji="1" lang="ja-JP" altLang="en-US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7F8B2B9F-D10E-44A6-B277-D0C0DAF19F5E}"/>
              </a:ext>
            </a:extLst>
          </p:cNvPr>
          <p:cNvSpPr/>
          <p:nvPr/>
        </p:nvSpPr>
        <p:spPr>
          <a:xfrm rot="20335642">
            <a:off x="3940875" y="2455589"/>
            <a:ext cx="91605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270C6D5A-E0E4-49DE-87A5-55089C3F8CF9}"/>
              </a:ext>
            </a:extLst>
          </p:cNvPr>
          <p:cNvSpPr/>
          <p:nvPr/>
        </p:nvSpPr>
        <p:spPr>
          <a:xfrm rot="1739173">
            <a:off x="3899933" y="3663753"/>
            <a:ext cx="871874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1573F938-6090-4B4F-A337-FDA74C1997DD}"/>
              </a:ext>
            </a:extLst>
          </p:cNvPr>
          <p:cNvSpPr/>
          <p:nvPr/>
        </p:nvSpPr>
        <p:spPr>
          <a:xfrm>
            <a:off x="2512606" y="3090456"/>
            <a:ext cx="46516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D8342BC-6BCE-4198-93D8-DC9EE40B02E6}"/>
              </a:ext>
            </a:extLst>
          </p:cNvPr>
          <p:cNvSpPr/>
          <p:nvPr/>
        </p:nvSpPr>
        <p:spPr>
          <a:xfrm>
            <a:off x="6394688" y="1252977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北魏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2F2075F-6DD5-489A-B3B1-7B592168CC5C}"/>
              </a:ext>
            </a:extLst>
          </p:cNvPr>
          <p:cNvSpPr/>
          <p:nvPr/>
        </p:nvSpPr>
        <p:spPr>
          <a:xfrm>
            <a:off x="8028416" y="29122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西魏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D3D095B-165E-4ADB-82B6-4EA0D2E82F88}"/>
              </a:ext>
            </a:extLst>
          </p:cNvPr>
          <p:cNvSpPr/>
          <p:nvPr/>
        </p:nvSpPr>
        <p:spPr>
          <a:xfrm>
            <a:off x="8028416" y="2069423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東魏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E2B7C0B-65AA-4DFC-9EC3-AC36A13720E6}"/>
              </a:ext>
            </a:extLst>
          </p:cNvPr>
          <p:cNvSpPr/>
          <p:nvPr/>
        </p:nvSpPr>
        <p:spPr>
          <a:xfrm>
            <a:off x="9566450" y="29122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北周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6189BC2-7782-4ACC-933F-103A735364D4}"/>
              </a:ext>
            </a:extLst>
          </p:cNvPr>
          <p:cNvSpPr/>
          <p:nvPr/>
        </p:nvSpPr>
        <p:spPr>
          <a:xfrm>
            <a:off x="9566450" y="2069423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北斉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47DEB4E-4F2C-4338-A67E-F9437B6D1F25}"/>
              </a:ext>
            </a:extLst>
          </p:cNvPr>
          <p:cNvSpPr/>
          <p:nvPr/>
        </p:nvSpPr>
        <p:spPr>
          <a:xfrm>
            <a:off x="6096397" y="5504307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宋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E6403C0-FA05-4FC5-9094-D412228DE1E3}"/>
              </a:ext>
            </a:extLst>
          </p:cNvPr>
          <p:cNvSpPr/>
          <p:nvPr/>
        </p:nvSpPr>
        <p:spPr>
          <a:xfrm>
            <a:off x="7291012" y="5504307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3A03F84-AC7C-48E6-B90C-3E4E3E8FC1BC}"/>
              </a:ext>
            </a:extLst>
          </p:cNvPr>
          <p:cNvSpPr/>
          <p:nvPr/>
        </p:nvSpPr>
        <p:spPr>
          <a:xfrm>
            <a:off x="8485627" y="5500423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梁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88BB5A1-8080-4FAA-95D3-2B59B84F4FBB}"/>
              </a:ext>
            </a:extLst>
          </p:cNvPr>
          <p:cNvSpPr/>
          <p:nvPr/>
        </p:nvSpPr>
        <p:spPr>
          <a:xfrm>
            <a:off x="9679283" y="5500423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陳</a:t>
            </a: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D510B71F-A9D9-42EF-A1C9-61B065B8CCDF}"/>
              </a:ext>
            </a:extLst>
          </p:cNvPr>
          <p:cNvSpPr/>
          <p:nvPr/>
        </p:nvSpPr>
        <p:spPr>
          <a:xfrm>
            <a:off x="6971043" y="560301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2" name="矢印: 右 31">
            <a:extLst>
              <a:ext uri="{FF2B5EF4-FFF2-40B4-BE49-F238E27FC236}">
                <a16:creationId xmlns:a16="http://schemas.microsoft.com/office/drawing/2014/main" id="{8EC972D7-31D2-4EDB-9CBE-60A6DD9116C5}"/>
              </a:ext>
            </a:extLst>
          </p:cNvPr>
          <p:cNvSpPr/>
          <p:nvPr/>
        </p:nvSpPr>
        <p:spPr>
          <a:xfrm>
            <a:off x="8171831" y="561295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E25CD74C-DBCA-4A4B-845A-791C9B96A7AB}"/>
              </a:ext>
            </a:extLst>
          </p:cNvPr>
          <p:cNvSpPr/>
          <p:nvPr/>
        </p:nvSpPr>
        <p:spPr>
          <a:xfrm>
            <a:off x="9361508" y="561295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F38FF881-759F-444E-9E53-DDC91C8DD1D2}"/>
              </a:ext>
            </a:extLst>
          </p:cNvPr>
          <p:cNvSpPr/>
          <p:nvPr/>
        </p:nvSpPr>
        <p:spPr>
          <a:xfrm rot="20332336">
            <a:off x="7308539" y="1265757"/>
            <a:ext cx="730677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F6B5F837-0D36-42DA-B775-50D82EBACC36}"/>
              </a:ext>
            </a:extLst>
          </p:cNvPr>
          <p:cNvSpPr/>
          <p:nvPr/>
        </p:nvSpPr>
        <p:spPr>
          <a:xfrm rot="1689049">
            <a:off x="7315038" y="2070336"/>
            <a:ext cx="732486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82EAAF89-0AAB-42C7-8E6E-D46D8B6D665B}"/>
              </a:ext>
            </a:extLst>
          </p:cNvPr>
          <p:cNvSpPr/>
          <p:nvPr/>
        </p:nvSpPr>
        <p:spPr>
          <a:xfrm>
            <a:off x="8891112" y="831559"/>
            <a:ext cx="621096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CFFCE146-7CEE-4EB6-8723-FA201E3CAD63}"/>
              </a:ext>
            </a:extLst>
          </p:cNvPr>
          <p:cNvSpPr/>
          <p:nvPr/>
        </p:nvSpPr>
        <p:spPr>
          <a:xfrm>
            <a:off x="8933607" y="2584607"/>
            <a:ext cx="578601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フレーム 1">
            <a:extLst>
              <a:ext uri="{FF2B5EF4-FFF2-40B4-BE49-F238E27FC236}">
                <a16:creationId xmlns:a16="http://schemas.microsoft.com/office/drawing/2014/main" id="{EA6763C8-59B2-48D9-805E-9789126CED62}"/>
              </a:ext>
            </a:extLst>
          </p:cNvPr>
          <p:cNvSpPr/>
          <p:nvPr/>
        </p:nvSpPr>
        <p:spPr>
          <a:xfrm>
            <a:off x="1030741" y="-1"/>
            <a:ext cx="10027119" cy="6854413"/>
          </a:xfrm>
          <a:prstGeom prst="frame">
            <a:avLst>
              <a:gd name="adj1" fmla="val 14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87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16C9375-5429-4E0B-F28D-CCCC037C9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000" y="68792"/>
            <a:ext cx="8439999" cy="676539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67AFE6-BC79-146C-43EF-ECBE9F196FB9}"/>
              </a:ext>
            </a:extLst>
          </p:cNvPr>
          <p:cNvSpPr txBox="1"/>
          <p:nvPr/>
        </p:nvSpPr>
        <p:spPr>
          <a:xfrm>
            <a:off x="6313647" y="6249413"/>
            <a:ext cx="587835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https://</a:t>
            </a:r>
            <a:r>
              <a:rPr kumimoji="1" lang="en-US" altLang="ja-JP" sz="1600" b="1" dirty="0" err="1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sekainorekisi.com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/glossary/%E5%8C%97%E5%91%A8/</a:t>
            </a:r>
            <a:endParaRPr kumimoji="1" lang="ja-JP" altLang="en-US" sz="1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7369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BE3F8F7-ED38-47DA-AB76-1D79ED3255D9}"/>
              </a:ext>
            </a:extLst>
          </p:cNvPr>
          <p:cNvSpPr/>
          <p:nvPr/>
        </p:nvSpPr>
        <p:spPr>
          <a:xfrm>
            <a:off x="6270263" y="265814"/>
            <a:ext cx="5691365" cy="63263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5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</a:t>
            </a:r>
            <a:endParaRPr kumimoji="1" lang="ja-JP" altLang="en-US" sz="54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D8FE028-8517-4F5D-9D56-280D5682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86749" y="1150397"/>
            <a:ext cx="1883326" cy="277698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CD28BDF-4480-47E8-BF11-336AFF6638FB}"/>
              </a:ext>
            </a:extLst>
          </p:cNvPr>
          <p:cNvSpPr/>
          <p:nvPr/>
        </p:nvSpPr>
        <p:spPr>
          <a:xfrm>
            <a:off x="277044" y="265814"/>
            <a:ext cx="5868574" cy="63263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8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北周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5B84B11-5FD9-4C0D-9102-4A78D04A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622" y="4406948"/>
            <a:ext cx="1302419" cy="130241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105C8D8-B666-490E-A5B6-74858A8A4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62" y="4406948"/>
            <a:ext cx="1180317" cy="130241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5A755FA-65BD-43CE-9DBC-D1917237ACAA}"/>
              </a:ext>
            </a:extLst>
          </p:cNvPr>
          <p:cNvSpPr/>
          <p:nvPr/>
        </p:nvSpPr>
        <p:spPr>
          <a:xfrm>
            <a:off x="2743281" y="5629693"/>
            <a:ext cx="1157099" cy="6592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皇帝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FE879A3-4747-4D71-ABC9-89C433E00C78}"/>
              </a:ext>
            </a:extLst>
          </p:cNvPr>
          <p:cNvSpPr/>
          <p:nvPr/>
        </p:nvSpPr>
        <p:spPr>
          <a:xfrm>
            <a:off x="894039" y="5629693"/>
            <a:ext cx="1157099" cy="6592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皇后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2432748-FE3E-49F4-A842-65AAFA241D83}"/>
              </a:ext>
            </a:extLst>
          </p:cNvPr>
          <p:cNvCxnSpPr>
            <a:stCxn id="5" idx="3"/>
            <a:endCxn id="4" idx="1"/>
          </p:cNvCxnSpPr>
          <p:nvPr/>
        </p:nvCxnSpPr>
        <p:spPr>
          <a:xfrm>
            <a:off x="1978479" y="5058158"/>
            <a:ext cx="692143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A230BB12-65D9-41DC-836E-98EFE9ADA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62" y="1322039"/>
            <a:ext cx="1180317" cy="1180317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5C7DDDD-63C8-4DF8-83FF-10324E5A7288}"/>
              </a:ext>
            </a:extLst>
          </p:cNvPr>
          <p:cNvSpPr/>
          <p:nvPr/>
        </p:nvSpPr>
        <p:spPr>
          <a:xfrm>
            <a:off x="821380" y="2502356"/>
            <a:ext cx="1157099" cy="6592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楊堅</a:t>
            </a: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598C405A-BF8A-4203-8F94-77171AE3C4E7}"/>
              </a:ext>
            </a:extLst>
          </p:cNvPr>
          <p:cNvCxnSpPr>
            <a:stCxn id="11" idx="2"/>
            <a:endCxn id="5" idx="0"/>
          </p:cNvCxnSpPr>
          <p:nvPr/>
        </p:nvCxnSpPr>
        <p:spPr>
          <a:xfrm flipH="1">
            <a:off x="1388321" y="3161575"/>
            <a:ext cx="11609" cy="1245373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8E73B9BB-D49C-47BC-96D0-59A14359C881}"/>
              </a:ext>
            </a:extLst>
          </p:cNvPr>
          <p:cNvSpPr/>
          <p:nvPr/>
        </p:nvSpPr>
        <p:spPr>
          <a:xfrm>
            <a:off x="2352057" y="1358571"/>
            <a:ext cx="3423684" cy="1180318"/>
          </a:xfrm>
          <a:prstGeom prst="wedgeRectCallout">
            <a:avLst>
              <a:gd name="adj1" fmla="val -63690"/>
              <a:gd name="adj2" fmla="val -149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優秀な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将軍であり外戚</a:t>
            </a:r>
          </a:p>
        </p:txBody>
      </p:sp>
      <p:sp>
        <p:nvSpPr>
          <p:cNvPr id="17" name="吹き出し: 上矢印 16">
            <a:extLst>
              <a:ext uri="{FF2B5EF4-FFF2-40B4-BE49-F238E27FC236}">
                <a16:creationId xmlns:a16="http://schemas.microsoft.com/office/drawing/2014/main" id="{89DCD03A-F440-4F11-9CF5-10B20538ABBB}"/>
              </a:ext>
            </a:extLst>
          </p:cNvPr>
          <p:cNvSpPr/>
          <p:nvPr/>
        </p:nvSpPr>
        <p:spPr>
          <a:xfrm>
            <a:off x="2350926" y="2637317"/>
            <a:ext cx="3425946" cy="962684"/>
          </a:xfrm>
          <a:prstGeom prst="up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政治の実権掌握</a:t>
            </a:r>
            <a:endParaRPr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E66F3321-8780-4B44-971F-B036D883BB65}"/>
              </a:ext>
            </a:extLst>
          </p:cNvPr>
          <p:cNvSpPr/>
          <p:nvPr/>
        </p:nvSpPr>
        <p:spPr>
          <a:xfrm>
            <a:off x="4063900" y="4702107"/>
            <a:ext cx="3924091" cy="130241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皇帝死去後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48A7755C-26F9-45AF-8C20-847506A91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238" y="4669085"/>
            <a:ext cx="698422" cy="1302419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A6D5AD6-03FF-4229-9FF9-FBE6DF0F2DA1}"/>
              </a:ext>
            </a:extLst>
          </p:cNvPr>
          <p:cNvSpPr/>
          <p:nvPr/>
        </p:nvSpPr>
        <p:spPr>
          <a:xfrm>
            <a:off x="7376139" y="3642994"/>
            <a:ext cx="3704545" cy="6592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楊堅　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</a:t>
            </a:r>
            <a:r>
              <a:rPr kumimoji="1"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文帝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E93DBAC-0199-4EF7-897F-4B6ADFB16C10}"/>
              </a:ext>
            </a:extLst>
          </p:cNvPr>
          <p:cNvSpPr txBox="1"/>
          <p:nvPr/>
        </p:nvSpPr>
        <p:spPr>
          <a:xfrm>
            <a:off x="8028398" y="5058157"/>
            <a:ext cx="384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次期皇帝から禅譲</a:t>
            </a:r>
          </a:p>
        </p:txBody>
      </p:sp>
      <p:sp>
        <p:nvSpPr>
          <p:cNvPr id="24" name="矢印: 上 23">
            <a:extLst>
              <a:ext uri="{FF2B5EF4-FFF2-40B4-BE49-F238E27FC236}">
                <a16:creationId xmlns:a16="http://schemas.microsoft.com/office/drawing/2014/main" id="{9DECA662-3F46-4022-9B15-64162D6F3FD2}"/>
              </a:ext>
            </a:extLst>
          </p:cNvPr>
          <p:cNvSpPr/>
          <p:nvPr/>
        </p:nvSpPr>
        <p:spPr>
          <a:xfrm>
            <a:off x="9952894" y="4372497"/>
            <a:ext cx="786809" cy="659219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E631D049-6738-4FC7-B98C-F3F87709CCE9}"/>
              </a:ext>
            </a:extLst>
          </p:cNvPr>
          <p:cNvSpPr/>
          <p:nvPr/>
        </p:nvSpPr>
        <p:spPr>
          <a:xfrm>
            <a:off x="5869399" y="1948730"/>
            <a:ext cx="2292705" cy="97378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7844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EC58415-076B-4E62-9395-BA3B2304C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57" y="177173"/>
            <a:ext cx="10541286" cy="650365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BD4AE30-93BA-425A-BD2E-063C0538DD2B}"/>
              </a:ext>
            </a:extLst>
          </p:cNvPr>
          <p:cNvSpPr/>
          <p:nvPr/>
        </p:nvSpPr>
        <p:spPr>
          <a:xfrm>
            <a:off x="6020843" y="1848803"/>
            <a:ext cx="1489565" cy="6592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突厥</a:t>
            </a:r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3480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3EBF31A-DBBB-4417-9328-566F72C09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933" y="105310"/>
            <a:ext cx="8328134" cy="664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04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2FCD68A-E48A-4745-8028-3BDF6FBBBBCC}"/>
              </a:ext>
            </a:extLst>
          </p:cNvPr>
          <p:cNvSpPr/>
          <p:nvPr/>
        </p:nvSpPr>
        <p:spPr>
          <a:xfrm>
            <a:off x="123290" y="2505266"/>
            <a:ext cx="5151182" cy="43527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72C7B81-26AA-4DFF-A0B9-F0F42F705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0152"/>
            <a:ext cx="5274472" cy="442784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653E9A1-B713-43D3-8FEF-0B0A62C15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2096" y="167112"/>
            <a:ext cx="1338929" cy="147947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83E1DAA-2317-41CE-9A44-E51FCF7FBCB6}"/>
              </a:ext>
            </a:extLst>
          </p:cNvPr>
          <p:cNvSpPr/>
          <p:nvPr/>
        </p:nvSpPr>
        <p:spPr>
          <a:xfrm>
            <a:off x="370341" y="1550077"/>
            <a:ext cx="1222438" cy="5450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文帝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5BA2D48D-E40B-44A1-850C-933DD3A6AB95}"/>
              </a:ext>
            </a:extLst>
          </p:cNvPr>
          <p:cNvSpPr/>
          <p:nvPr/>
        </p:nvSpPr>
        <p:spPr>
          <a:xfrm>
            <a:off x="1651025" y="129574"/>
            <a:ext cx="4952142" cy="1006868"/>
          </a:xfrm>
          <a:prstGeom prst="wedgeRectCallout">
            <a:avLst>
              <a:gd name="adj1" fmla="val -56236"/>
              <a:gd name="adj2" fmla="val 2093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家柄にとらわれ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ず、優秀な人材を登用するのだ！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吹き出し: 上矢印 6">
            <a:extLst>
              <a:ext uri="{FF2B5EF4-FFF2-40B4-BE49-F238E27FC236}">
                <a16:creationId xmlns:a16="http://schemas.microsoft.com/office/drawing/2014/main" id="{2E0BD5E3-DA79-49E9-B684-C68B5166DFE8}"/>
              </a:ext>
            </a:extLst>
          </p:cNvPr>
          <p:cNvSpPr/>
          <p:nvPr/>
        </p:nvSpPr>
        <p:spPr>
          <a:xfrm>
            <a:off x="1813155" y="1110393"/>
            <a:ext cx="3452723" cy="1394873"/>
          </a:xfrm>
          <a:prstGeom prst="upArrowCallout">
            <a:avLst>
              <a:gd name="adj1" fmla="val 19780"/>
              <a:gd name="adj2" fmla="val 21738"/>
              <a:gd name="adj3" fmla="val 18475"/>
              <a:gd name="adj4" fmla="val 7411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中央集権を安定・維持させるため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B6F480F-D9E5-4923-A14F-5F0848D1047B}"/>
              </a:ext>
            </a:extLst>
          </p:cNvPr>
          <p:cNvSpPr/>
          <p:nvPr/>
        </p:nvSpPr>
        <p:spPr>
          <a:xfrm>
            <a:off x="6670476" y="441789"/>
            <a:ext cx="5398233" cy="633868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4800" b="1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科挙</a:t>
            </a:r>
            <a:r>
              <a:rPr kumimoji="1" lang="ja-JP" altLang="en-US" sz="2800" b="1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（科目による選挙）</a:t>
            </a:r>
            <a:endParaRPr kumimoji="1" lang="ja-JP" altLang="en-US" sz="4800" b="1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D16E2FF-5A18-44D3-BDB3-CC75A1395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977" y="4808947"/>
            <a:ext cx="1714500" cy="1714500"/>
          </a:xfrm>
          <a:prstGeom prst="rect">
            <a:avLst/>
          </a:prstGeom>
        </p:spPr>
      </p:pic>
      <p:sp>
        <p:nvSpPr>
          <p:cNvPr id="3" name="矢印: 右 2">
            <a:extLst>
              <a:ext uri="{FF2B5EF4-FFF2-40B4-BE49-F238E27FC236}">
                <a16:creationId xmlns:a16="http://schemas.microsoft.com/office/drawing/2014/main" id="{01261046-7004-457F-9747-477DAD949EB0}"/>
              </a:ext>
            </a:extLst>
          </p:cNvPr>
          <p:cNvSpPr/>
          <p:nvPr/>
        </p:nvSpPr>
        <p:spPr>
          <a:xfrm>
            <a:off x="5150946" y="3825025"/>
            <a:ext cx="1643058" cy="1296486"/>
          </a:xfrm>
          <a:prstGeom prst="rightArrow">
            <a:avLst>
              <a:gd name="adj1" fmla="val 50000"/>
              <a:gd name="adj2" fmla="val 4831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31CD1FB-ACF9-4DCA-98C4-A14B936151FA}"/>
              </a:ext>
            </a:extLst>
          </p:cNvPr>
          <p:cNvSpPr/>
          <p:nvPr/>
        </p:nvSpPr>
        <p:spPr>
          <a:xfrm>
            <a:off x="6794004" y="6046791"/>
            <a:ext cx="2327677" cy="6261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学科試験</a:t>
            </a:r>
          </a:p>
        </p:txBody>
      </p:sp>
      <p:sp>
        <p:nvSpPr>
          <p:cNvPr id="14" name="矢印: 上 13">
            <a:extLst>
              <a:ext uri="{FF2B5EF4-FFF2-40B4-BE49-F238E27FC236}">
                <a16:creationId xmlns:a16="http://schemas.microsoft.com/office/drawing/2014/main" id="{F0448CD2-33F1-42D4-85F3-C5CD37EDB94F}"/>
              </a:ext>
            </a:extLst>
          </p:cNvPr>
          <p:cNvSpPr/>
          <p:nvPr/>
        </p:nvSpPr>
        <p:spPr>
          <a:xfrm>
            <a:off x="7256005" y="2990907"/>
            <a:ext cx="1096215" cy="1818040"/>
          </a:xfrm>
          <a:prstGeom prst="up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合格者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2A81AC3-5F36-46B4-8CAC-487E5BE99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985" y="3155506"/>
            <a:ext cx="1263440" cy="1653441"/>
          </a:xfrm>
          <a:prstGeom prst="rect">
            <a:avLst/>
          </a:prstGeom>
        </p:spPr>
      </p:pic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6303B6CB-2B38-44A1-8A82-B7565A5EA4F7}"/>
              </a:ext>
            </a:extLst>
          </p:cNvPr>
          <p:cNvSpPr/>
          <p:nvPr/>
        </p:nvSpPr>
        <p:spPr>
          <a:xfrm>
            <a:off x="9417978" y="5630237"/>
            <a:ext cx="2327677" cy="660516"/>
          </a:xfrm>
          <a:prstGeom prst="wedgeRectCallout">
            <a:avLst>
              <a:gd name="adj1" fmla="val -63294"/>
              <a:gd name="adj2" fmla="val -1852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儒学が重視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2D43C11-08F4-429E-ABAF-19FBBEF94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823" y="1178047"/>
            <a:ext cx="1263440" cy="1263440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E9FDB9F-2B26-468C-82DD-11B116C19607}"/>
              </a:ext>
            </a:extLst>
          </p:cNvPr>
          <p:cNvSpPr/>
          <p:nvPr/>
        </p:nvSpPr>
        <p:spPr>
          <a:xfrm>
            <a:off x="7172391" y="2330569"/>
            <a:ext cx="1263441" cy="6261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官吏</a:t>
            </a: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5B7F427B-DB5D-4DC3-89D4-BDB1C6539245}"/>
              </a:ext>
            </a:extLst>
          </p:cNvPr>
          <p:cNvSpPr/>
          <p:nvPr/>
        </p:nvSpPr>
        <p:spPr>
          <a:xfrm>
            <a:off x="8679982" y="1393246"/>
            <a:ext cx="3141677" cy="1119974"/>
          </a:xfrm>
          <a:prstGeom prst="wedgeRectCallout">
            <a:avLst>
              <a:gd name="adj1" fmla="val -63294"/>
              <a:gd name="adj2" fmla="val -1852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実力があれば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誰でもなれるよ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5E3E683-6439-4E9F-AFF7-D28355E34650}"/>
              </a:ext>
            </a:extLst>
          </p:cNvPr>
          <p:cNvSpPr txBox="1"/>
          <p:nvPr/>
        </p:nvSpPr>
        <p:spPr>
          <a:xfrm>
            <a:off x="9463009" y="3611132"/>
            <a:ext cx="2699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隋の頃は一年に数名程度</a:t>
            </a:r>
          </a:p>
        </p:txBody>
      </p:sp>
    </p:spTree>
    <p:extLst>
      <p:ext uri="{BB962C8B-B14F-4D97-AF65-F5344CB8AC3E}">
        <p14:creationId xmlns:p14="http://schemas.microsoft.com/office/powerpoint/2010/main" val="1057448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3EBF31A-DBBB-4417-9328-566F72C09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26" y="105310"/>
            <a:ext cx="8328134" cy="6647380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441BA5A9-3653-4AAA-854B-37C3EC1C64A6}"/>
              </a:ext>
            </a:extLst>
          </p:cNvPr>
          <p:cNvSpPr/>
          <p:nvPr/>
        </p:nvSpPr>
        <p:spPr>
          <a:xfrm>
            <a:off x="6736032" y="1570364"/>
            <a:ext cx="5270642" cy="4843772"/>
          </a:xfrm>
          <a:prstGeom prst="wedgeRectCallout">
            <a:avLst>
              <a:gd name="adj1" fmla="val -64439"/>
              <a:gd name="adj2" fmla="val -2121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D6F492A-03F9-4D7B-81A0-A92193BEDB39}"/>
              </a:ext>
            </a:extLst>
          </p:cNvPr>
          <p:cNvSpPr txBox="1"/>
          <p:nvPr/>
        </p:nvSpPr>
        <p:spPr>
          <a:xfrm>
            <a:off x="8348280" y="641413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詳説世界史探究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F680E13-00F3-4355-B721-57D11FB7A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970" y="1692328"/>
            <a:ext cx="4985962" cy="46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26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</TotalTime>
  <Words>408</Words>
  <Application>Microsoft Office PowerPoint</Application>
  <PresentationFormat>ワイド画面</PresentationFormat>
  <Paragraphs>92</Paragraphs>
  <Slides>14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0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920</cp:revision>
  <dcterms:created xsi:type="dcterms:W3CDTF">2019-06-25T21:59:19Z</dcterms:created>
  <dcterms:modified xsi:type="dcterms:W3CDTF">2024-02-02T08:37:01Z</dcterms:modified>
</cp:coreProperties>
</file>