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9"/>
  </p:notesMasterIdLst>
  <p:sldIdLst>
    <p:sldId id="519" r:id="rId2"/>
    <p:sldId id="806" r:id="rId3"/>
    <p:sldId id="807" r:id="rId4"/>
    <p:sldId id="808" r:id="rId5"/>
    <p:sldId id="810" r:id="rId6"/>
    <p:sldId id="809" r:id="rId7"/>
    <p:sldId id="811" r:id="rId8"/>
    <p:sldId id="812" r:id="rId9"/>
    <p:sldId id="813" r:id="rId10"/>
    <p:sldId id="814" r:id="rId11"/>
    <p:sldId id="815" r:id="rId12"/>
    <p:sldId id="816" r:id="rId13"/>
    <p:sldId id="817" r:id="rId14"/>
    <p:sldId id="818" r:id="rId15"/>
    <p:sldId id="819" r:id="rId16"/>
    <p:sldId id="793" r:id="rId17"/>
    <p:sldId id="820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B482DA"/>
    <a:srgbClr val="E9D7F3"/>
    <a:srgbClr val="A86ED4"/>
    <a:srgbClr val="FF0066"/>
    <a:srgbClr val="FF99CC"/>
    <a:srgbClr val="E91FE9"/>
    <a:srgbClr val="ED49E1"/>
    <a:srgbClr val="ED49ED"/>
    <a:srgbClr val="D98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C4083E40-89DF-47D3-8A4F-25D88039A137}"/>
    <pc:docChg chg="undo addSld delSld modSld">
      <pc:chgData name="" userId="4df855aef7cffa4d" providerId="LiveId" clId="{C4083E40-89DF-47D3-8A4F-25D88039A137}" dt="2024-02-03T07:53:22.572" v="136" actId="1076"/>
      <pc:docMkLst>
        <pc:docMk/>
      </pc:docMkLst>
      <pc:sldChg chg="del">
        <pc:chgData name="" userId="4df855aef7cffa4d" providerId="LiveId" clId="{C4083E40-89DF-47D3-8A4F-25D88039A137}" dt="2024-02-02T08:44:21.824" v="115" actId="2696"/>
        <pc:sldMkLst>
          <pc:docMk/>
          <pc:sldMk cId="2838530973" sldId="506"/>
        </pc:sldMkLst>
      </pc:sldChg>
      <pc:sldChg chg="modSp add">
        <pc:chgData name="" userId="4df855aef7cffa4d" providerId="LiveId" clId="{C4083E40-89DF-47D3-8A4F-25D88039A137}" dt="2024-02-03T07:53:22.572" v="136" actId="1076"/>
        <pc:sldMkLst>
          <pc:docMk/>
          <pc:sldMk cId="849079194" sldId="519"/>
        </pc:sldMkLst>
        <pc:spChg chg="mod">
          <ac:chgData name="" userId="4df855aef7cffa4d" providerId="LiveId" clId="{C4083E40-89DF-47D3-8A4F-25D88039A137}" dt="2024-02-03T07:53:22.572" v="136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C4083E40-89DF-47D3-8A4F-25D88039A137}" dt="2024-02-02T08:42:02.792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C4083E40-89DF-47D3-8A4F-25D88039A137}" dt="2024-02-03T07:53:08.058" v="130" actId="20577"/>
          <ac:spMkLst>
            <pc:docMk/>
            <pc:sldMk cId="849079194" sldId="519"/>
            <ac:spMk id="6" creationId="{E1CB64D1-48BC-4AED-A444-CDAF33717AEA}"/>
          </ac:spMkLst>
        </pc:spChg>
        <pc:picChg chg="mod">
          <ac:chgData name="" userId="4df855aef7cffa4d" providerId="LiveId" clId="{C4083E40-89DF-47D3-8A4F-25D88039A137}" dt="2024-02-03T07:53:02.996" v="127" actId="1076"/>
          <ac:picMkLst>
            <pc:docMk/>
            <pc:sldMk cId="849079194" sldId="519"/>
            <ac:picMk id="10" creationId="{DE2E433B-D99B-FC72-551E-62AC8242DB56}"/>
          </ac:picMkLst>
        </pc:picChg>
      </pc:sldChg>
    </pc:docChg>
  </pc:docChgLst>
  <pc:docChgLst>
    <pc:chgData userId="4df855aef7cffa4d" providerId="LiveId" clId="{603D9B4A-C56E-4849-8996-B361CFB06BA6}"/>
  </pc:docChgLst>
  <pc:docChgLst>
    <pc:chgData userId="4df855aef7cffa4d" providerId="LiveId" clId="{49312E5B-1205-4FED-89BE-607A93EF2F86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2024/2/3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ekishi-memo.net/japan_column/kahei.htm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a-jp.topographic-map.com/map-qdxgtj/%E4%B8%AD%E5%9B%BD/?center=37.90376%2C110.58601&amp;zoom=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lio.jp/content/%E3%83%81%E3%83%99%E3%83%83%E3%83%88%E6%96%87%E5%AD%97#google_vignett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sunny-sapporo.cocolog-nifty.com/blog/2015/10/post-aca5.htm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939656"/>
            <a:ext cx="114187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唐と周辺諸国</a:t>
            </a:r>
            <a:endParaRPr lang="en-US" altLang="ja-JP" sz="6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7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チベット、朝鮮半島、日本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隋、唐⑤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6984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周辺諸国は唐の体制や文化から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どんな影響をうけたのか？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635C4A3-6FB0-48A0-8C1A-AD500DD5F7B3}"/>
              </a:ext>
            </a:extLst>
          </p:cNvPr>
          <p:cNvSpPr/>
          <p:nvPr/>
        </p:nvSpPr>
        <p:spPr>
          <a:xfrm>
            <a:off x="100407" y="1839433"/>
            <a:ext cx="8331212" cy="461453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氏族や出身によって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等級が決定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8253EAC-4FCD-405D-AFE6-2CA817A68AC2}"/>
              </a:ext>
            </a:extLst>
          </p:cNvPr>
          <p:cNvSpPr/>
          <p:nvPr/>
        </p:nvSpPr>
        <p:spPr>
          <a:xfrm>
            <a:off x="100407" y="1014581"/>
            <a:ext cx="357020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新羅の</a:t>
            </a:r>
            <a:r>
              <a:rPr lang="ja-JP" altLang="en-US" sz="48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骨品制</a:t>
            </a:r>
          </a:p>
        </p:txBody>
      </p:sp>
      <p:sp>
        <p:nvSpPr>
          <p:cNvPr id="3" name="円柱 2">
            <a:extLst>
              <a:ext uri="{FF2B5EF4-FFF2-40B4-BE49-F238E27FC236}">
                <a16:creationId xmlns:a16="http://schemas.microsoft.com/office/drawing/2014/main" id="{963B9A92-6292-4821-BA8D-F909BD27C402}"/>
              </a:ext>
            </a:extLst>
          </p:cNvPr>
          <p:cNvSpPr/>
          <p:nvPr/>
        </p:nvSpPr>
        <p:spPr>
          <a:xfrm>
            <a:off x="446567" y="2137144"/>
            <a:ext cx="1307806" cy="4072270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聖骨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円柱 3">
            <a:extLst>
              <a:ext uri="{FF2B5EF4-FFF2-40B4-BE49-F238E27FC236}">
                <a16:creationId xmlns:a16="http://schemas.microsoft.com/office/drawing/2014/main" id="{7DABB331-D99C-42A2-9ADD-5B46483AD62F}"/>
              </a:ext>
            </a:extLst>
          </p:cNvPr>
          <p:cNvSpPr/>
          <p:nvPr/>
        </p:nvSpPr>
        <p:spPr>
          <a:xfrm>
            <a:off x="2009553" y="2658140"/>
            <a:ext cx="1307806" cy="3551273"/>
          </a:xfrm>
          <a:prstGeom prst="can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真骨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円柱 4">
            <a:extLst>
              <a:ext uri="{FF2B5EF4-FFF2-40B4-BE49-F238E27FC236}">
                <a16:creationId xmlns:a16="http://schemas.microsoft.com/office/drawing/2014/main" id="{549F8101-9DF5-4B3E-A7B7-F95151079620}"/>
              </a:ext>
            </a:extLst>
          </p:cNvPr>
          <p:cNvSpPr/>
          <p:nvPr/>
        </p:nvSpPr>
        <p:spPr>
          <a:xfrm>
            <a:off x="3572539" y="3179135"/>
            <a:ext cx="1307806" cy="3030278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六頭品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円柱 5">
            <a:extLst>
              <a:ext uri="{FF2B5EF4-FFF2-40B4-BE49-F238E27FC236}">
                <a16:creationId xmlns:a16="http://schemas.microsoft.com/office/drawing/2014/main" id="{6108BCCC-AE09-43D4-A7C6-44919498E89C}"/>
              </a:ext>
            </a:extLst>
          </p:cNvPr>
          <p:cNvSpPr/>
          <p:nvPr/>
        </p:nvSpPr>
        <p:spPr>
          <a:xfrm>
            <a:off x="5135525" y="3678865"/>
            <a:ext cx="1307806" cy="2530546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五頭品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円柱 6">
            <a:extLst>
              <a:ext uri="{FF2B5EF4-FFF2-40B4-BE49-F238E27FC236}">
                <a16:creationId xmlns:a16="http://schemas.microsoft.com/office/drawing/2014/main" id="{87FB95F0-7006-49C7-87D7-41719F6DB120}"/>
              </a:ext>
            </a:extLst>
          </p:cNvPr>
          <p:cNvSpPr/>
          <p:nvPr/>
        </p:nvSpPr>
        <p:spPr>
          <a:xfrm>
            <a:off x="6698511" y="4125433"/>
            <a:ext cx="1307806" cy="208397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四頭品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25B3302-5D86-400E-9AAD-1DF0C18BB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671" y="3080451"/>
            <a:ext cx="1045214" cy="86622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41017E2-D2C4-4454-8A30-3F4E6146D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03" y="2932091"/>
            <a:ext cx="899172" cy="1014581"/>
          </a:xfrm>
          <a:prstGeom prst="rect">
            <a:avLst/>
          </a:prstGeom>
        </p:spPr>
      </p:pic>
      <p:sp>
        <p:nvSpPr>
          <p:cNvPr id="13" name="吹き出し: 左矢印 12">
            <a:extLst>
              <a:ext uri="{FF2B5EF4-FFF2-40B4-BE49-F238E27FC236}">
                <a16:creationId xmlns:a16="http://schemas.microsoft.com/office/drawing/2014/main" id="{3133978B-64B5-4417-8BDA-B1630C321A4A}"/>
              </a:ext>
            </a:extLst>
          </p:cNvPr>
          <p:cNvSpPr/>
          <p:nvPr/>
        </p:nvSpPr>
        <p:spPr>
          <a:xfrm>
            <a:off x="8487080" y="2724179"/>
            <a:ext cx="3440352" cy="2802507"/>
          </a:xfrm>
          <a:prstGeom prst="leftArrowCallout">
            <a:avLst>
              <a:gd name="adj1" fmla="val 20673"/>
              <a:gd name="adj2" fmla="val 19128"/>
              <a:gd name="adj3" fmla="val 19746"/>
              <a:gd name="adj4" fmla="val 76103"/>
            </a:avLst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官職や結婚に制限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8364E75-AEDC-4DEB-B8AC-FC631E6E2AC0}"/>
              </a:ext>
            </a:extLst>
          </p:cNvPr>
          <p:cNvSpPr txBox="1"/>
          <p:nvPr/>
        </p:nvSpPr>
        <p:spPr>
          <a:xfrm>
            <a:off x="100407" y="124950"/>
            <a:ext cx="8527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唐の律令制などを導入したが・・・</a:t>
            </a:r>
          </a:p>
        </p:txBody>
      </p:sp>
      <p:sp>
        <p:nvSpPr>
          <p:cNvPr id="15" name="吹き出し: 左矢印 14">
            <a:extLst>
              <a:ext uri="{FF2B5EF4-FFF2-40B4-BE49-F238E27FC236}">
                <a16:creationId xmlns:a16="http://schemas.microsoft.com/office/drawing/2014/main" id="{E29C19BA-8A9C-4D04-9CD4-A54F911FB776}"/>
              </a:ext>
            </a:extLst>
          </p:cNvPr>
          <p:cNvSpPr/>
          <p:nvPr/>
        </p:nvSpPr>
        <p:spPr>
          <a:xfrm>
            <a:off x="3791698" y="991242"/>
            <a:ext cx="4518838" cy="71038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0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新羅独自の身分制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3857EF8-2317-4A66-9D94-BDA82C88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519" y="3946672"/>
            <a:ext cx="1190116" cy="147840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FC69D84-5DA5-4F35-B335-FAEE8262A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2918" y="3981262"/>
            <a:ext cx="1189156" cy="144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42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FDBB99D-2D6D-46F5-8563-2D2C4912B700}"/>
              </a:ext>
            </a:extLst>
          </p:cNvPr>
          <p:cNvGrpSpPr/>
          <p:nvPr/>
        </p:nvGrpSpPr>
        <p:grpSpPr>
          <a:xfrm>
            <a:off x="2279670" y="141270"/>
            <a:ext cx="7632659" cy="6575460"/>
            <a:chOff x="2279670" y="141270"/>
            <a:chExt cx="7632659" cy="657546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16986B14-C527-4C3E-A39C-C034F5F30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163" b="15067"/>
            <a:stretch/>
          </p:blipFill>
          <p:spPr>
            <a:xfrm>
              <a:off x="2279670" y="141270"/>
              <a:ext cx="7632659" cy="6575460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7BF105F0-82C9-4CF2-8BC1-9FAB593515A9}"/>
                </a:ext>
              </a:extLst>
            </p:cNvPr>
            <p:cNvSpPr txBox="1"/>
            <p:nvPr/>
          </p:nvSpPr>
          <p:spPr>
            <a:xfrm>
              <a:off x="5751295" y="6347398"/>
              <a:ext cx="4161034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資料：</a:t>
              </a:r>
              <a:r>
                <a:rPr kumimoji="1" lang="en-US" altLang="ja-JP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『</a:t>
              </a:r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詳説世界史</a:t>
              </a:r>
              <a:r>
                <a:rPr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探究</a:t>
              </a:r>
              <a:r>
                <a:rPr kumimoji="1" lang="en-US" altLang="ja-JP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』</a:t>
              </a:r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山川出版社</a:t>
              </a:r>
            </a:p>
          </p:txBody>
        </p:sp>
      </p:grp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DCA590AD-A0B8-449B-B8E2-E75B5805AD0F}"/>
              </a:ext>
            </a:extLst>
          </p:cNvPr>
          <p:cNvSpPr/>
          <p:nvPr/>
        </p:nvSpPr>
        <p:spPr>
          <a:xfrm>
            <a:off x="9012595" y="537574"/>
            <a:ext cx="1428578" cy="717067"/>
          </a:xfrm>
          <a:prstGeom prst="wedgeRectCallout">
            <a:avLst>
              <a:gd name="adj1" fmla="val -76068"/>
              <a:gd name="adj2" fmla="val 18250"/>
            </a:avLst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渤海</a:t>
            </a:r>
          </a:p>
        </p:txBody>
      </p:sp>
    </p:spTree>
    <p:extLst>
      <p:ext uri="{BB962C8B-B14F-4D97-AF65-F5344CB8AC3E}">
        <p14:creationId xmlns:p14="http://schemas.microsoft.com/office/powerpoint/2010/main" val="2559720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461988E-4BAF-468A-BF82-579C9078B7C6}"/>
              </a:ext>
            </a:extLst>
          </p:cNvPr>
          <p:cNvGrpSpPr/>
          <p:nvPr/>
        </p:nvGrpSpPr>
        <p:grpSpPr>
          <a:xfrm>
            <a:off x="3879112" y="109989"/>
            <a:ext cx="4433776" cy="6638021"/>
            <a:chOff x="988829" y="120552"/>
            <a:chExt cx="4433776" cy="663802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F7649DF1-7D29-436B-9343-8268F485F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0139" b="51010"/>
            <a:stretch/>
          </p:blipFill>
          <p:spPr>
            <a:xfrm>
              <a:off x="988829" y="120552"/>
              <a:ext cx="4433776" cy="6638021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B4C3C6C9-8B95-471F-9534-C0F1694A7893}"/>
                </a:ext>
              </a:extLst>
            </p:cNvPr>
            <p:cNvSpPr txBox="1"/>
            <p:nvPr/>
          </p:nvSpPr>
          <p:spPr>
            <a:xfrm>
              <a:off x="1261571" y="6389241"/>
              <a:ext cx="4161034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資料：</a:t>
              </a:r>
              <a:r>
                <a:rPr kumimoji="1" lang="en-US" altLang="ja-JP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『</a:t>
              </a:r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詳説世界史</a:t>
              </a:r>
              <a:r>
                <a:rPr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探究</a:t>
              </a:r>
              <a:r>
                <a:rPr kumimoji="1" lang="en-US" altLang="ja-JP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』</a:t>
              </a:r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山川出版社</a:t>
              </a:r>
            </a:p>
          </p:txBody>
        </p:sp>
      </p:grp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65957315-E5C7-4183-8917-08FA0A019DB3}"/>
              </a:ext>
            </a:extLst>
          </p:cNvPr>
          <p:cNvSpPr/>
          <p:nvPr/>
        </p:nvSpPr>
        <p:spPr>
          <a:xfrm>
            <a:off x="2392326" y="2219150"/>
            <a:ext cx="2009634" cy="2278422"/>
          </a:xfrm>
          <a:prstGeom prst="wedgeRectCallout">
            <a:avLst>
              <a:gd name="adj1" fmla="val 78445"/>
              <a:gd name="adj2" fmla="val -2244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渤海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新羅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7E42722-6EA7-431A-B4BB-6799192FC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378" y="2771571"/>
            <a:ext cx="1243529" cy="1173580"/>
          </a:xfrm>
          <a:prstGeom prst="rect">
            <a:avLst/>
          </a:prstGeom>
        </p:spPr>
      </p:pic>
      <p:sp>
        <p:nvSpPr>
          <p:cNvPr id="8" name="吹き出し: 右矢印 7">
            <a:extLst>
              <a:ext uri="{FF2B5EF4-FFF2-40B4-BE49-F238E27FC236}">
                <a16:creationId xmlns:a16="http://schemas.microsoft.com/office/drawing/2014/main" id="{71C05C1D-B43D-4201-A32B-F5920B21D170}"/>
              </a:ext>
            </a:extLst>
          </p:cNvPr>
          <p:cNvSpPr/>
          <p:nvPr/>
        </p:nvSpPr>
        <p:spPr>
          <a:xfrm>
            <a:off x="1222883" y="2082454"/>
            <a:ext cx="1169442" cy="2551813"/>
          </a:xfrm>
          <a:prstGeom prst="righ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対立関係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55A36060-2A15-4FA3-A211-A15CEABDF9C8}"/>
              </a:ext>
            </a:extLst>
          </p:cNvPr>
          <p:cNvSpPr/>
          <p:nvPr/>
        </p:nvSpPr>
        <p:spPr>
          <a:xfrm rot="2230879">
            <a:off x="6185251" y="1664900"/>
            <a:ext cx="1555003" cy="10420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使者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EEF08480-3D43-4224-98A4-BFFD5158634C}"/>
              </a:ext>
            </a:extLst>
          </p:cNvPr>
          <p:cNvSpPr/>
          <p:nvPr/>
        </p:nvSpPr>
        <p:spPr>
          <a:xfrm>
            <a:off x="8312888" y="1884535"/>
            <a:ext cx="3287627" cy="1342446"/>
          </a:xfrm>
          <a:prstGeom prst="wedgeRectCallout">
            <a:avLst>
              <a:gd name="adj1" fmla="val -62613"/>
              <a:gd name="adj2" fmla="val 356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渤海からみて新羅の背後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C7BD919C-73E7-40F4-B52F-A3904E09E32F}"/>
              </a:ext>
            </a:extLst>
          </p:cNvPr>
          <p:cNvSpPr/>
          <p:nvPr/>
        </p:nvSpPr>
        <p:spPr>
          <a:xfrm>
            <a:off x="633601" y="198219"/>
            <a:ext cx="4433776" cy="1342446"/>
          </a:xfrm>
          <a:prstGeom prst="wedgeRectCallout">
            <a:avLst>
              <a:gd name="adj1" fmla="val 41202"/>
              <a:gd name="adj2" fmla="val 77608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日本と交流して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新羅にプレッシャー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4716201-D080-4698-82A9-44AC995EF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561" y="259455"/>
            <a:ext cx="1148767" cy="1273596"/>
          </a:xfrm>
          <a:prstGeom prst="rect">
            <a:avLst/>
          </a:prstGeom>
        </p:spPr>
      </p:pic>
      <p:sp>
        <p:nvSpPr>
          <p:cNvPr id="14" name="矢印: 左 13">
            <a:extLst>
              <a:ext uri="{FF2B5EF4-FFF2-40B4-BE49-F238E27FC236}">
                <a16:creationId xmlns:a16="http://schemas.microsoft.com/office/drawing/2014/main" id="{A2F0A958-AABE-4D64-A9DC-465314BCEDF8}"/>
              </a:ext>
            </a:extLst>
          </p:cNvPr>
          <p:cNvSpPr/>
          <p:nvPr/>
        </p:nvSpPr>
        <p:spPr>
          <a:xfrm rot="2264214">
            <a:off x="5470679" y="2149084"/>
            <a:ext cx="1921423" cy="1008497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遣唐使</a:t>
            </a: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9CD75300-5EBC-400D-8D05-B57B0146ADCD}"/>
              </a:ext>
            </a:extLst>
          </p:cNvPr>
          <p:cNvSpPr/>
          <p:nvPr/>
        </p:nvSpPr>
        <p:spPr>
          <a:xfrm>
            <a:off x="8116419" y="3428999"/>
            <a:ext cx="3494360" cy="1757113"/>
          </a:xfrm>
          <a:prstGeom prst="wedgeRectCallout">
            <a:avLst>
              <a:gd name="adj1" fmla="val -66494"/>
              <a:gd name="adj2" fmla="val -2456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新羅と関係悪化の際は渤海経由を使用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6A8D498-B30C-49E4-A733-3FE690EAF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6548" y="4634267"/>
            <a:ext cx="905137" cy="149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09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38F65CC-D8F5-4057-AAE6-88A87F9FF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63"/>
          <a:stretch/>
        </p:blipFill>
        <p:spPr>
          <a:xfrm>
            <a:off x="3725184" y="103344"/>
            <a:ext cx="4741631" cy="6651312"/>
          </a:xfrm>
          <a:prstGeom prst="rect">
            <a:avLst/>
          </a:prstGeom>
        </p:spPr>
      </p:pic>
      <p:sp>
        <p:nvSpPr>
          <p:cNvPr id="3" name="矢印: 右 2">
            <a:extLst>
              <a:ext uri="{FF2B5EF4-FFF2-40B4-BE49-F238E27FC236}">
                <a16:creationId xmlns:a16="http://schemas.microsoft.com/office/drawing/2014/main" id="{2AD37988-CA8A-4C51-9E64-7F9438799DCB}"/>
              </a:ext>
            </a:extLst>
          </p:cNvPr>
          <p:cNvSpPr/>
          <p:nvPr/>
        </p:nvSpPr>
        <p:spPr>
          <a:xfrm>
            <a:off x="7049385" y="2371060"/>
            <a:ext cx="1010093" cy="60605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1A1BE2-4E10-4EC7-9C81-656586A1D9B4}"/>
              </a:ext>
            </a:extLst>
          </p:cNvPr>
          <p:cNvSpPr txBox="1"/>
          <p:nvPr/>
        </p:nvSpPr>
        <p:spPr>
          <a:xfrm>
            <a:off x="5677785" y="6385324"/>
            <a:ext cx="27890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資料：世界の歴史</a:t>
            </a:r>
            <a:r>
              <a:rPr kumimoji="1" lang="ja-JP" altLang="en-US" dirty="0" err="1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まっぷ</a:t>
            </a:r>
            <a:endParaRPr kumimoji="1" lang="ja-JP" altLang="en-US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08BDF5E9-0E1A-4326-B8B0-C8CD8D3E8A14}"/>
              </a:ext>
            </a:extLst>
          </p:cNvPr>
          <p:cNvSpPr/>
          <p:nvPr/>
        </p:nvSpPr>
        <p:spPr>
          <a:xfrm>
            <a:off x="6310422" y="3277722"/>
            <a:ext cx="2488018" cy="1762110"/>
          </a:xfrm>
          <a:prstGeom prst="wedgeRectCallout">
            <a:avLst>
              <a:gd name="adj1" fmla="val -26890"/>
              <a:gd name="adj2" fmla="val -65728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（百済）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隋は仏教に熱心だよ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3913E4F1-B19A-425D-8E63-512171C2CFD3}"/>
              </a:ext>
            </a:extLst>
          </p:cNvPr>
          <p:cNvSpPr/>
          <p:nvPr/>
        </p:nvSpPr>
        <p:spPr>
          <a:xfrm>
            <a:off x="8895661" y="1391891"/>
            <a:ext cx="2488018" cy="1762110"/>
          </a:xfrm>
          <a:prstGeom prst="wedgeRectCallout">
            <a:avLst>
              <a:gd name="adj1" fmla="val -70053"/>
              <a:gd name="adj2" fmla="val 26591"/>
            </a:avLst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大国隋に見習って日本でも仏教だ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F4EB138-27A5-4542-9E7A-F3C0E2FC0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656" y="1775484"/>
            <a:ext cx="1070344" cy="1502238"/>
          </a:xfrm>
          <a:prstGeom prst="rect">
            <a:avLst/>
          </a:prstGeom>
        </p:spPr>
      </p:pic>
      <p:sp>
        <p:nvSpPr>
          <p:cNvPr id="8" name="矢印: 下カーブ 7">
            <a:extLst>
              <a:ext uri="{FF2B5EF4-FFF2-40B4-BE49-F238E27FC236}">
                <a16:creationId xmlns:a16="http://schemas.microsoft.com/office/drawing/2014/main" id="{C179845C-4779-43F8-88FD-336CE56B3A63}"/>
              </a:ext>
            </a:extLst>
          </p:cNvPr>
          <p:cNvSpPr/>
          <p:nvPr/>
        </p:nvSpPr>
        <p:spPr>
          <a:xfrm flipH="1">
            <a:off x="4160626" y="1293171"/>
            <a:ext cx="4242391" cy="1222832"/>
          </a:xfrm>
          <a:prstGeom prst="curvedDownArrow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C208DA6-ADA5-454F-9887-66E1142E02D0}"/>
              </a:ext>
            </a:extLst>
          </p:cNvPr>
          <p:cNvSpPr/>
          <p:nvPr/>
        </p:nvSpPr>
        <p:spPr>
          <a:xfrm>
            <a:off x="5448647" y="1025568"/>
            <a:ext cx="172354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遣隋使</a:t>
            </a: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71647C0D-FD05-4910-AD9A-C41E569066B8}"/>
              </a:ext>
            </a:extLst>
          </p:cNvPr>
          <p:cNvSpPr/>
          <p:nvPr/>
        </p:nvSpPr>
        <p:spPr>
          <a:xfrm>
            <a:off x="7594450" y="103344"/>
            <a:ext cx="2488018" cy="1164826"/>
          </a:xfrm>
          <a:prstGeom prst="wedgeRectCallout">
            <a:avLst>
              <a:gd name="adj1" fmla="val -66207"/>
              <a:gd name="adj2" fmla="val 353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仏教発展のため</a:t>
            </a:r>
          </a:p>
        </p:txBody>
      </p:sp>
    </p:spTree>
    <p:extLst>
      <p:ext uri="{BB962C8B-B14F-4D97-AF65-F5344CB8AC3E}">
        <p14:creationId xmlns:p14="http://schemas.microsoft.com/office/powerpoint/2010/main" val="2439814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F78357E-AF0C-4747-BB01-1386FF4B4CFF}"/>
              </a:ext>
            </a:extLst>
          </p:cNvPr>
          <p:cNvSpPr/>
          <p:nvPr/>
        </p:nvSpPr>
        <p:spPr>
          <a:xfrm>
            <a:off x="712505" y="2335479"/>
            <a:ext cx="4614407" cy="302076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朝廷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37B55B5-9139-4DED-AAC3-7E374B67B0BB}"/>
              </a:ext>
            </a:extLst>
          </p:cNvPr>
          <p:cNvSpPr/>
          <p:nvPr/>
        </p:nvSpPr>
        <p:spPr>
          <a:xfrm>
            <a:off x="6583269" y="159728"/>
            <a:ext cx="5469223" cy="362546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日本（ヤマト政権）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7A3E8D7-B841-4DF5-8597-61CD4AF6A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458" y="1070353"/>
            <a:ext cx="1571050" cy="185383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EB60E8B-C318-4B08-B6E1-95856BDC4E6B}"/>
              </a:ext>
            </a:extLst>
          </p:cNvPr>
          <p:cNvSpPr/>
          <p:nvPr/>
        </p:nvSpPr>
        <p:spPr>
          <a:xfrm>
            <a:off x="6807950" y="2721460"/>
            <a:ext cx="1850065" cy="7232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蘇我氏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613BA66-B360-4AD0-AA69-41D3DCCC9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410" y="1064649"/>
            <a:ext cx="3709590" cy="2538872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296B29D-67E3-43DA-BEE4-1F7C3D97D42A}"/>
              </a:ext>
            </a:extLst>
          </p:cNvPr>
          <p:cNvSpPr/>
          <p:nvPr/>
        </p:nvSpPr>
        <p:spPr>
          <a:xfrm>
            <a:off x="9314170" y="2200940"/>
            <a:ext cx="2082167" cy="7232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連立政権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589B3D3-7F2B-433B-8BD1-DE555674CFF2}"/>
              </a:ext>
            </a:extLst>
          </p:cNvPr>
          <p:cNvSpPr/>
          <p:nvPr/>
        </p:nvSpPr>
        <p:spPr>
          <a:xfrm>
            <a:off x="664603" y="322409"/>
            <a:ext cx="3555523" cy="17202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唐の律令制度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など</a:t>
            </a:r>
            <a:endParaRPr kumimoji="1" lang="en-US" altLang="ja-JP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3242E6D-F998-46CC-A681-46F71E0BD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597" y="912141"/>
            <a:ext cx="1149534" cy="114953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5E66EA6-18FB-4E7D-BAB8-DB9F1312B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90" y="3083086"/>
            <a:ext cx="1869974" cy="2200701"/>
          </a:xfrm>
          <a:prstGeom prst="rect">
            <a:avLst/>
          </a:prstGeom>
        </p:spPr>
      </p:pic>
      <p:sp>
        <p:nvSpPr>
          <p:cNvPr id="15" name="矢印: 下 14">
            <a:extLst>
              <a:ext uri="{FF2B5EF4-FFF2-40B4-BE49-F238E27FC236}">
                <a16:creationId xmlns:a16="http://schemas.microsoft.com/office/drawing/2014/main" id="{192C09A8-57F6-43F7-89AD-8754695FC198}"/>
              </a:ext>
            </a:extLst>
          </p:cNvPr>
          <p:cNvSpPr/>
          <p:nvPr/>
        </p:nvSpPr>
        <p:spPr>
          <a:xfrm>
            <a:off x="1940412" y="1881963"/>
            <a:ext cx="1003904" cy="81454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C0F32190-2585-4CE8-B385-FA54AD5C99ED}"/>
              </a:ext>
            </a:extLst>
          </p:cNvPr>
          <p:cNvSpPr/>
          <p:nvPr/>
        </p:nvSpPr>
        <p:spPr>
          <a:xfrm>
            <a:off x="2322506" y="2815847"/>
            <a:ext cx="2752430" cy="1700971"/>
          </a:xfrm>
          <a:prstGeom prst="wedgeRectCallout">
            <a:avLst>
              <a:gd name="adj1" fmla="val -67575"/>
              <a:gd name="adj2" fmla="val 2437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天皇中心の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律令体制を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作るべきだ！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CC3B743F-C023-46BE-BE77-9AEDEA9C1A7F}"/>
              </a:ext>
            </a:extLst>
          </p:cNvPr>
          <p:cNvSpPr/>
          <p:nvPr/>
        </p:nvSpPr>
        <p:spPr>
          <a:xfrm rot="20525811">
            <a:off x="4581206" y="1399968"/>
            <a:ext cx="2793990" cy="20664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クーデター</a:t>
            </a:r>
            <a:endParaRPr kumimoji="1" lang="en-US" altLang="ja-JP" sz="32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乙巳の変</a:t>
            </a:r>
            <a:endParaRPr kumimoji="1" lang="ja-JP" altLang="en-US" sz="32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507F4C44-204D-46C2-AD88-AA1AA51E779F}"/>
              </a:ext>
            </a:extLst>
          </p:cNvPr>
          <p:cNvSpPr/>
          <p:nvPr/>
        </p:nvSpPr>
        <p:spPr>
          <a:xfrm>
            <a:off x="8597387" y="3835454"/>
            <a:ext cx="1433566" cy="79010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2BD5602-D0B6-4D40-8308-1E2E1989180E}"/>
              </a:ext>
            </a:extLst>
          </p:cNvPr>
          <p:cNvSpPr/>
          <p:nvPr/>
        </p:nvSpPr>
        <p:spPr>
          <a:xfrm>
            <a:off x="6583269" y="4675825"/>
            <a:ext cx="5469223" cy="202244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400" u="sng" dirty="0"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大化の改新</a:t>
            </a:r>
            <a:endParaRPr kumimoji="1" lang="en-US" altLang="ja-JP" sz="4400" u="sng" dirty="0">
              <a:uFill>
                <a:solidFill>
                  <a:srgbClr val="FF00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511E33E-A24B-4EDE-9025-D325E7D69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719776" y="5356239"/>
            <a:ext cx="1239868" cy="1239868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4603AE6-EA95-4781-B4C5-8D55AFC2CA1E}"/>
              </a:ext>
            </a:extLst>
          </p:cNvPr>
          <p:cNvSpPr txBox="1"/>
          <p:nvPr/>
        </p:nvSpPr>
        <p:spPr>
          <a:xfrm>
            <a:off x="7959644" y="5395778"/>
            <a:ext cx="3436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天皇中心の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中央集権体制に</a:t>
            </a:r>
          </a:p>
        </p:txBody>
      </p:sp>
    </p:spTree>
    <p:extLst>
      <p:ext uri="{BB962C8B-B14F-4D97-AF65-F5344CB8AC3E}">
        <p14:creationId xmlns:p14="http://schemas.microsoft.com/office/powerpoint/2010/main" val="422178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09AAA68-4D85-45D0-8977-033403AF1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791" y="905982"/>
            <a:ext cx="9498418" cy="504603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BA7412-109D-4AD7-8AA0-6F3A385DFFAE}"/>
              </a:ext>
            </a:extLst>
          </p:cNvPr>
          <p:cNvSpPr txBox="1"/>
          <p:nvPr/>
        </p:nvSpPr>
        <p:spPr>
          <a:xfrm>
            <a:off x="4613641" y="5952017"/>
            <a:ext cx="623156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出典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日本の貨幣 </a:t>
            </a:r>
            <a:r>
              <a:rPr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- 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歴史まとめ</a:t>
            </a:r>
            <a:r>
              <a:rPr lang="en-US" altLang="ja-JP" dirty="0" err="1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.net</a:t>
            </a:r>
            <a:r>
              <a:rPr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 (rekishi-memo.net)</a:t>
            </a:r>
            <a:endParaRPr kumimoji="1" lang="ja-JP" altLang="en-US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BB332AB-0078-4643-B779-DCAAA9BB4B61}"/>
              </a:ext>
            </a:extLst>
          </p:cNvPr>
          <p:cNvSpPr/>
          <p:nvPr/>
        </p:nvSpPr>
        <p:spPr>
          <a:xfrm>
            <a:off x="2182787" y="406133"/>
            <a:ext cx="3016534" cy="7232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唐の開元通宝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B8F63DB-B901-419C-B6D6-A9AB954048EA}"/>
              </a:ext>
            </a:extLst>
          </p:cNvPr>
          <p:cNvSpPr/>
          <p:nvPr/>
        </p:nvSpPr>
        <p:spPr>
          <a:xfrm>
            <a:off x="6616563" y="406133"/>
            <a:ext cx="3392650" cy="7232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日本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の和同開珎</a:t>
            </a:r>
          </a:p>
        </p:txBody>
      </p:sp>
    </p:spTree>
    <p:extLst>
      <p:ext uri="{BB962C8B-B14F-4D97-AF65-F5344CB8AC3E}">
        <p14:creationId xmlns:p14="http://schemas.microsoft.com/office/powerpoint/2010/main" val="326695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875394" cy="6635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5" y="60661"/>
            <a:ext cx="303209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唐と周辺諸国</a:t>
            </a:r>
            <a:endParaRPr lang="ja-JP" altLang="en-US" sz="36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B34439-5A60-47CE-842D-066A091949D5}"/>
              </a:ext>
            </a:extLst>
          </p:cNvPr>
          <p:cNvSpPr txBox="1"/>
          <p:nvPr/>
        </p:nvSpPr>
        <p:spPr>
          <a:xfrm>
            <a:off x="340521" y="817094"/>
            <a:ext cx="272165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チベット周辺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4449B46-B631-4E0A-A117-5763BE263D6F}"/>
              </a:ext>
            </a:extLst>
          </p:cNvPr>
          <p:cNvSpPr/>
          <p:nvPr/>
        </p:nvSpPr>
        <p:spPr>
          <a:xfrm>
            <a:off x="361575" y="1437889"/>
            <a:ext cx="5519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吐蕃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ソンツェン＝ガンポ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C7465DE-FC4A-4C86-BA56-4B226E506F26}"/>
              </a:ext>
            </a:extLst>
          </p:cNvPr>
          <p:cNvSpPr/>
          <p:nvPr/>
        </p:nvSpPr>
        <p:spPr>
          <a:xfrm>
            <a:off x="6007520" y="1437889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←　唐と対等な関係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9D19635-6708-4CB2-81EA-0FFE6DE23B47}"/>
              </a:ext>
            </a:extLst>
          </p:cNvPr>
          <p:cNvSpPr/>
          <p:nvPr/>
        </p:nvSpPr>
        <p:spPr>
          <a:xfrm>
            <a:off x="1112550" y="1937604"/>
            <a:ext cx="5519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チベット文字、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チベット仏教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A3AE9C7-3025-406D-9BCD-01F5762C9488}"/>
              </a:ext>
            </a:extLst>
          </p:cNvPr>
          <p:cNvSpPr/>
          <p:nvPr/>
        </p:nvSpPr>
        <p:spPr>
          <a:xfrm>
            <a:off x="361575" y="2418548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南詔　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唐と吐蕃の緩衝国</a:t>
            </a:r>
            <a:endParaRPr lang="ja-JP" altLang="en-US" sz="32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05A2303-75F1-4228-BD72-C2A55442FF3F}"/>
              </a:ext>
            </a:extLst>
          </p:cNvPr>
          <p:cNvSpPr txBox="1"/>
          <p:nvPr/>
        </p:nvSpPr>
        <p:spPr>
          <a:xfrm>
            <a:off x="340520" y="3035037"/>
            <a:ext cx="272165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朝鮮半島周辺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2F7A651-C273-4075-ADE7-CFC4245173E7}"/>
              </a:ext>
            </a:extLst>
          </p:cNvPr>
          <p:cNvSpPr/>
          <p:nvPr/>
        </p:nvSpPr>
        <p:spPr>
          <a:xfrm>
            <a:off x="340520" y="3609061"/>
            <a:ext cx="92127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新羅　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唐の律令制導入、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骨品制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（身分制）</a:t>
            </a:r>
            <a:endParaRPr lang="ja-JP" altLang="en-US" sz="3200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E75A1DF-A326-4C01-A6FF-7CAD2489CE6F}"/>
              </a:ext>
            </a:extLst>
          </p:cNvPr>
          <p:cNvSpPr/>
          <p:nvPr/>
        </p:nvSpPr>
        <p:spPr>
          <a:xfrm>
            <a:off x="361575" y="4108776"/>
            <a:ext cx="5519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渤海　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唐の律令制導入</a:t>
            </a:r>
            <a:endParaRPr lang="ja-JP" altLang="en-US" sz="32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6EF8689-3C4A-44EE-B56B-F4D7EC605B85}"/>
              </a:ext>
            </a:extLst>
          </p:cNvPr>
          <p:cNvSpPr txBox="1"/>
          <p:nvPr/>
        </p:nvSpPr>
        <p:spPr>
          <a:xfrm>
            <a:off x="340521" y="4787276"/>
            <a:ext cx="102044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65234FE-5D1A-4B67-9459-D86782C6A2F8}"/>
              </a:ext>
            </a:extLst>
          </p:cNvPr>
          <p:cNvSpPr/>
          <p:nvPr/>
        </p:nvSpPr>
        <p:spPr>
          <a:xfrm>
            <a:off x="340521" y="537205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遣隋使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遣唐使</a:t>
            </a:r>
            <a:endParaRPr lang="ja-JP" altLang="en-US" sz="3200" dirty="0">
              <a:solidFill>
                <a:srgbClr val="FFFF00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8D3DBEEF-752C-40F3-AE45-787A01B2B318}"/>
              </a:ext>
            </a:extLst>
          </p:cNvPr>
          <p:cNvSpPr/>
          <p:nvPr/>
        </p:nvSpPr>
        <p:spPr>
          <a:xfrm>
            <a:off x="3808137" y="5356177"/>
            <a:ext cx="6340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・唐の律令制導入（大化の改新）</a:t>
            </a:r>
            <a:endParaRPr lang="ja-JP" altLang="en-US" sz="3200" dirty="0">
              <a:solidFill>
                <a:srgbClr val="FFFF00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F1420123-843A-4479-B3DE-DB5163264508}"/>
              </a:ext>
            </a:extLst>
          </p:cNvPr>
          <p:cNvSpPr/>
          <p:nvPr/>
        </p:nvSpPr>
        <p:spPr>
          <a:xfrm>
            <a:off x="361575" y="5900149"/>
            <a:ext cx="8442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・国際色豊かな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天平文化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（唐文化の影響）</a:t>
            </a:r>
            <a:endParaRPr lang="ja-JP" alt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503118E-E32C-4561-90B4-2B3EA94C8CD1}"/>
              </a:ext>
            </a:extLst>
          </p:cNvPr>
          <p:cNvSpPr/>
          <p:nvPr/>
        </p:nvSpPr>
        <p:spPr>
          <a:xfrm>
            <a:off x="3530009" y="1616149"/>
            <a:ext cx="4327451" cy="31791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6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4CFE277-E152-4BE7-A10F-6B10C6702BED}"/>
              </a:ext>
            </a:extLst>
          </p:cNvPr>
          <p:cNvSpPr/>
          <p:nvPr/>
        </p:nvSpPr>
        <p:spPr>
          <a:xfrm>
            <a:off x="5101428" y="2640389"/>
            <a:ext cx="1184611" cy="113065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  <a:endParaRPr kumimoji="1" lang="en-US" altLang="ja-JP" sz="6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905D9F0-B106-4379-8526-39D613ED30D7}"/>
              </a:ext>
            </a:extLst>
          </p:cNvPr>
          <p:cNvSpPr/>
          <p:nvPr/>
        </p:nvSpPr>
        <p:spPr>
          <a:xfrm>
            <a:off x="8069138" y="927461"/>
            <a:ext cx="1680795" cy="79212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渤海</a:t>
            </a:r>
            <a:endParaRPr kumimoji="1"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7508C38-A55C-4759-8F96-DD7AA3A4D34C}"/>
              </a:ext>
            </a:extLst>
          </p:cNvPr>
          <p:cNvSpPr/>
          <p:nvPr/>
        </p:nvSpPr>
        <p:spPr>
          <a:xfrm>
            <a:off x="8069137" y="1885648"/>
            <a:ext cx="1680795" cy="79212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新羅</a:t>
            </a:r>
            <a:endParaRPr kumimoji="1"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A3689AE-31B1-4E21-B3C6-6D81458DABEF}"/>
              </a:ext>
            </a:extLst>
          </p:cNvPr>
          <p:cNvSpPr/>
          <p:nvPr/>
        </p:nvSpPr>
        <p:spPr>
          <a:xfrm>
            <a:off x="3767467" y="1814609"/>
            <a:ext cx="1761463" cy="627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都護府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A2C6F8F-5A03-4451-A36C-8DA08152C88C}"/>
              </a:ext>
            </a:extLst>
          </p:cNvPr>
          <p:cNvSpPr/>
          <p:nvPr/>
        </p:nvSpPr>
        <p:spPr>
          <a:xfrm>
            <a:off x="5979039" y="4003156"/>
            <a:ext cx="1761463" cy="627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都護府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401B802-1BFF-4D46-AB52-AAC73DDCEBF2}"/>
              </a:ext>
            </a:extLst>
          </p:cNvPr>
          <p:cNvSpPr/>
          <p:nvPr/>
        </p:nvSpPr>
        <p:spPr>
          <a:xfrm>
            <a:off x="7984928" y="3248242"/>
            <a:ext cx="1680795" cy="7921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日本</a:t>
            </a:r>
            <a:endParaRPr kumimoji="1"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EABECE1-F7A1-4DB9-A172-37FE98CE712A}"/>
              </a:ext>
            </a:extLst>
          </p:cNvPr>
          <p:cNvSpPr/>
          <p:nvPr/>
        </p:nvSpPr>
        <p:spPr>
          <a:xfrm>
            <a:off x="8154745" y="5091277"/>
            <a:ext cx="2669198" cy="11306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シュリーヴィジャヤ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366CCAD-E134-4678-BAE4-60527968AEB9}"/>
              </a:ext>
            </a:extLst>
          </p:cNvPr>
          <p:cNvSpPr/>
          <p:nvPr/>
        </p:nvSpPr>
        <p:spPr>
          <a:xfrm>
            <a:off x="5366109" y="5140838"/>
            <a:ext cx="2669198" cy="728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チャンパー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381307D-B4FD-42C9-831E-E78178639295}"/>
              </a:ext>
            </a:extLst>
          </p:cNvPr>
          <p:cNvSpPr/>
          <p:nvPr/>
        </p:nvSpPr>
        <p:spPr>
          <a:xfrm>
            <a:off x="3717846" y="6033976"/>
            <a:ext cx="2669198" cy="728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アンコール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C9FA42A-F439-426B-98D8-8182C019404E}"/>
              </a:ext>
            </a:extLst>
          </p:cNvPr>
          <p:cNvSpPr/>
          <p:nvPr/>
        </p:nvSpPr>
        <p:spPr>
          <a:xfrm>
            <a:off x="478462" y="4928272"/>
            <a:ext cx="2669198" cy="728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ヴァルダナ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476F37D-95CF-46BD-896D-0E2F1E5C8240}"/>
              </a:ext>
            </a:extLst>
          </p:cNvPr>
          <p:cNvSpPr/>
          <p:nvPr/>
        </p:nvSpPr>
        <p:spPr>
          <a:xfrm>
            <a:off x="1090261" y="3423683"/>
            <a:ext cx="1429867" cy="728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吐蕃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5FF96B0-E1C5-4E43-941E-974003923E54}"/>
              </a:ext>
            </a:extLst>
          </p:cNvPr>
          <p:cNvSpPr txBox="1"/>
          <p:nvPr/>
        </p:nvSpPr>
        <p:spPr>
          <a:xfrm>
            <a:off x="5798285" y="1697878"/>
            <a:ext cx="2122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羈縻政策</a:t>
            </a: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4C65D103-CE3E-494F-B28B-EF7E8925E21A}"/>
              </a:ext>
            </a:extLst>
          </p:cNvPr>
          <p:cNvSpPr/>
          <p:nvPr/>
        </p:nvSpPr>
        <p:spPr>
          <a:xfrm>
            <a:off x="294170" y="1805734"/>
            <a:ext cx="3172044" cy="728331"/>
          </a:xfrm>
          <a:prstGeom prst="wedgeRectCallout">
            <a:avLst>
              <a:gd name="adj1" fmla="val 58944"/>
              <a:gd name="adj2" fmla="val -1925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地方長官を監視</a:t>
            </a:r>
            <a:endParaRPr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41F8C35-1110-46AA-A0EC-FF39DF67D627}"/>
              </a:ext>
            </a:extLst>
          </p:cNvPr>
          <p:cNvSpPr/>
          <p:nvPr/>
        </p:nvSpPr>
        <p:spPr>
          <a:xfrm>
            <a:off x="4457911" y="475137"/>
            <a:ext cx="2142037" cy="728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ウイグル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7C568E56-D1A2-4701-AD7C-9B5A669642BC}"/>
              </a:ext>
            </a:extLst>
          </p:cNvPr>
          <p:cNvSpPr/>
          <p:nvPr/>
        </p:nvSpPr>
        <p:spPr>
          <a:xfrm>
            <a:off x="1805194" y="321006"/>
            <a:ext cx="2298192" cy="1036592"/>
          </a:xfrm>
          <a:prstGeom prst="wedgeRectCallout">
            <a:avLst>
              <a:gd name="adj1" fmla="val 63108"/>
              <a:gd name="adj2" fmla="val -8995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唐と関係があった国</a:t>
            </a:r>
          </a:p>
        </p:txBody>
      </p:sp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A1C19B40-2137-4CA1-B7A6-3F19421FBDE2}"/>
              </a:ext>
            </a:extLst>
          </p:cNvPr>
          <p:cNvSpPr/>
          <p:nvPr/>
        </p:nvSpPr>
        <p:spPr>
          <a:xfrm>
            <a:off x="10132825" y="409165"/>
            <a:ext cx="1854957" cy="1036592"/>
          </a:xfrm>
          <a:prstGeom prst="wedgeRectCallout">
            <a:avLst>
              <a:gd name="adj1" fmla="val -64715"/>
              <a:gd name="adj2" fmla="val 36137"/>
            </a:avLst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冊封となった国</a:t>
            </a:r>
          </a:p>
        </p:txBody>
      </p:sp>
      <p:sp>
        <p:nvSpPr>
          <p:cNvPr id="24" name="吹き出し: 四角形 23">
            <a:extLst>
              <a:ext uri="{FF2B5EF4-FFF2-40B4-BE49-F238E27FC236}">
                <a16:creationId xmlns:a16="http://schemas.microsoft.com/office/drawing/2014/main" id="{B8298534-A923-44D4-A34E-350AB74663BC}"/>
              </a:ext>
            </a:extLst>
          </p:cNvPr>
          <p:cNvSpPr/>
          <p:nvPr/>
        </p:nvSpPr>
        <p:spPr>
          <a:xfrm>
            <a:off x="9878751" y="3488497"/>
            <a:ext cx="2280255" cy="1141980"/>
          </a:xfrm>
          <a:prstGeom prst="wedgeRectCallout">
            <a:avLst>
              <a:gd name="adj1" fmla="val -62384"/>
              <a:gd name="adj2" fmla="val -3276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関係はあるが唐より下</a:t>
            </a:r>
          </a:p>
        </p:txBody>
      </p:sp>
    </p:spTree>
    <p:extLst>
      <p:ext uri="{BB962C8B-B14F-4D97-AF65-F5344CB8AC3E}">
        <p14:creationId xmlns:p14="http://schemas.microsoft.com/office/powerpoint/2010/main" val="213265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2E97B23-66F0-4E23-A3E4-F54B97DD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755"/>
            <a:ext cx="12214579" cy="5142981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E7183DF-C761-431C-A82F-5A87689C7743}"/>
              </a:ext>
            </a:extLst>
          </p:cNvPr>
          <p:cNvSpPr/>
          <p:nvPr/>
        </p:nvSpPr>
        <p:spPr>
          <a:xfrm>
            <a:off x="5794624" y="2137024"/>
            <a:ext cx="3082247" cy="19109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5AA83-D5F2-409A-90D1-88E3CCF42547}"/>
              </a:ext>
            </a:extLst>
          </p:cNvPr>
          <p:cNvSpPr txBox="1"/>
          <p:nvPr/>
        </p:nvSpPr>
        <p:spPr>
          <a:xfrm>
            <a:off x="8030966" y="600524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59634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92F1959-85B8-491C-8D03-4FB302C2A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81"/>
          <a:stretch/>
        </p:blipFill>
        <p:spPr>
          <a:xfrm>
            <a:off x="476569" y="379396"/>
            <a:ext cx="11238862" cy="582276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AEDDD5-4B3C-4735-842C-23245030A0AA}"/>
              </a:ext>
            </a:extLst>
          </p:cNvPr>
          <p:cNvSpPr txBox="1"/>
          <p:nvPr/>
        </p:nvSpPr>
        <p:spPr>
          <a:xfrm>
            <a:off x="5508027" y="6202158"/>
            <a:ext cx="62109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中国の地形図、標高、地勢 </a:t>
            </a:r>
            <a:r>
              <a:rPr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(topographic-map.com)</a:t>
            </a:r>
            <a:endParaRPr kumimoji="1" lang="ja-JP" altLang="en-US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6205F3-2DEB-47C4-9C2D-115227C1AEF6}"/>
              </a:ext>
            </a:extLst>
          </p:cNvPr>
          <p:cNvSpPr txBox="1"/>
          <p:nvPr/>
        </p:nvSpPr>
        <p:spPr>
          <a:xfrm>
            <a:off x="476569" y="379396"/>
            <a:ext cx="266980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中国の地形図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円: 塗りつぶしなし 4">
            <a:extLst>
              <a:ext uri="{FF2B5EF4-FFF2-40B4-BE49-F238E27FC236}">
                <a16:creationId xmlns:a16="http://schemas.microsoft.com/office/drawing/2014/main" id="{D61A5A35-F0DD-4C39-ABBF-BC057F5B8337}"/>
              </a:ext>
            </a:extLst>
          </p:cNvPr>
          <p:cNvSpPr/>
          <p:nvPr/>
        </p:nvSpPr>
        <p:spPr>
          <a:xfrm>
            <a:off x="473025" y="2679405"/>
            <a:ext cx="4492380" cy="2413591"/>
          </a:xfrm>
          <a:prstGeom prst="donut">
            <a:avLst>
              <a:gd name="adj" fmla="val 41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7822E8-BDF9-4E59-ABB1-76C307E2CABE}"/>
              </a:ext>
            </a:extLst>
          </p:cNvPr>
          <p:cNvSpPr txBox="1"/>
          <p:nvPr/>
        </p:nvSpPr>
        <p:spPr>
          <a:xfrm>
            <a:off x="1182810" y="3563034"/>
            <a:ext cx="307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チベット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高原</a:t>
            </a:r>
          </a:p>
        </p:txBody>
      </p:sp>
    </p:spTree>
    <p:extLst>
      <p:ext uri="{BB962C8B-B14F-4D97-AF65-F5344CB8AC3E}">
        <p14:creationId xmlns:p14="http://schemas.microsoft.com/office/powerpoint/2010/main" val="3677614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8E7FF3D-C9B9-477B-8AD8-57952B80F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61" y="82683"/>
            <a:ext cx="10479077" cy="636016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8E7F0F-4B8C-4334-84F9-5C10D364434A}"/>
              </a:ext>
            </a:extLst>
          </p:cNvPr>
          <p:cNvSpPr txBox="1"/>
          <p:nvPr/>
        </p:nvSpPr>
        <p:spPr>
          <a:xfrm>
            <a:off x="7174504" y="644284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0AE023E8-E275-4DE9-B396-B5EF177B4590}"/>
              </a:ext>
            </a:extLst>
          </p:cNvPr>
          <p:cNvSpPr/>
          <p:nvPr/>
        </p:nvSpPr>
        <p:spPr>
          <a:xfrm>
            <a:off x="2376406" y="962027"/>
            <a:ext cx="2681907" cy="987817"/>
          </a:xfrm>
          <a:prstGeom prst="wedgeRectCallout">
            <a:avLst>
              <a:gd name="adj1" fmla="val 69343"/>
              <a:gd name="adj2" fmla="val 2151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オアシス地帯を巡り闘争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DAB8D667-1CDF-4E20-8F84-C9D9A5450FE6}"/>
              </a:ext>
            </a:extLst>
          </p:cNvPr>
          <p:cNvSpPr/>
          <p:nvPr/>
        </p:nvSpPr>
        <p:spPr>
          <a:xfrm rot="19311473">
            <a:off x="5982983" y="1082196"/>
            <a:ext cx="520558" cy="380144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712D3691-535A-44CD-A473-C5F5D30FB5BE}"/>
              </a:ext>
            </a:extLst>
          </p:cNvPr>
          <p:cNvSpPr/>
          <p:nvPr/>
        </p:nvSpPr>
        <p:spPr>
          <a:xfrm rot="8487060">
            <a:off x="5797698" y="1577104"/>
            <a:ext cx="520558" cy="380144"/>
          </a:xfrm>
          <a:prstGeom prst="downArrow">
            <a:avLst/>
          </a:prstGeom>
          <a:solidFill>
            <a:srgbClr val="E9D7F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85C32D18-212C-42D1-B3AC-E611685E7164}"/>
              </a:ext>
            </a:extLst>
          </p:cNvPr>
          <p:cNvSpPr/>
          <p:nvPr/>
        </p:nvSpPr>
        <p:spPr>
          <a:xfrm rot="19311473">
            <a:off x="5475691" y="1236539"/>
            <a:ext cx="520558" cy="380144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9442685F-F8D4-4B81-BC4A-DC3340839C93}"/>
              </a:ext>
            </a:extLst>
          </p:cNvPr>
          <p:cNvSpPr/>
          <p:nvPr/>
        </p:nvSpPr>
        <p:spPr>
          <a:xfrm rot="8487060">
            <a:off x="6338632" y="1392437"/>
            <a:ext cx="520558" cy="380144"/>
          </a:xfrm>
          <a:prstGeom prst="downArrow">
            <a:avLst/>
          </a:prstGeom>
          <a:solidFill>
            <a:srgbClr val="E9D7F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3F737BD4-002F-4BDE-B62A-D3938C7CE5C6}"/>
              </a:ext>
            </a:extLst>
          </p:cNvPr>
          <p:cNvSpPr/>
          <p:nvPr/>
        </p:nvSpPr>
        <p:spPr>
          <a:xfrm rot="13243666">
            <a:off x="7245316" y="1546780"/>
            <a:ext cx="520558" cy="380144"/>
          </a:xfrm>
          <a:prstGeom prst="downArrow">
            <a:avLst/>
          </a:prstGeom>
          <a:solidFill>
            <a:srgbClr val="E9D7F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CD8A7039-BEF5-42CF-A53F-8717897796BB}"/>
              </a:ext>
            </a:extLst>
          </p:cNvPr>
          <p:cNvSpPr/>
          <p:nvPr/>
        </p:nvSpPr>
        <p:spPr>
          <a:xfrm rot="15734690">
            <a:off x="7641553" y="1781304"/>
            <a:ext cx="520558" cy="728898"/>
          </a:xfrm>
          <a:prstGeom prst="downArrow">
            <a:avLst/>
          </a:prstGeom>
          <a:solidFill>
            <a:srgbClr val="E9D7F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D8A5E8C7-11EB-4D7B-BD1B-092879230CC0}"/>
              </a:ext>
            </a:extLst>
          </p:cNvPr>
          <p:cNvSpPr/>
          <p:nvPr/>
        </p:nvSpPr>
        <p:spPr>
          <a:xfrm rot="1614550">
            <a:off x="7427548" y="1177001"/>
            <a:ext cx="520558" cy="380144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106AC1A1-78B7-4042-95D3-AD9112CDE9A0}"/>
              </a:ext>
            </a:extLst>
          </p:cNvPr>
          <p:cNvSpPr/>
          <p:nvPr/>
        </p:nvSpPr>
        <p:spPr>
          <a:xfrm>
            <a:off x="3280576" y="3508357"/>
            <a:ext cx="5630845" cy="1772560"/>
          </a:xfrm>
          <a:prstGeom prst="wedgeRectCallout">
            <a:avLst>
              <a:gd name="adj1" fmla="val 17120"/>
              <a:gd name="adj2" fmla="val -93856"/>
            </a:avLst>
          </a:prstGeom>
          <a:solidFill>
            <a:srgbClr val="E9D7F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唐皇帝の人質を嫁がせて和睦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唐と対等の関係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BC858C1-F20B-44D7-A5EC-D5247E22C0F2}"/>
              </a:ext>
            </a:extLst>
          </p:cNvPr>
          <p:cNvSpPr txBox="1"/>
          <p:nvPr/>
        </p:nvSpPr>
        <p:spPr>
          <a:xfrm>
            <a:off x="6699645" y="4529118"/>
            <a:ext cx="664700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唐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0B5B4AE-66F2-40BF-BAF1-6EDCD54AC9F6}"/>
              </a:ext>
            </a:extLst>
          </p:cNvPr>
          <p:cNvSpPr txBox="1"/>
          <p:nvPr/>
        </p:nvSpPr>
        <p:spPr>
          <a:xfrm>
            <a:off x="4416777" y="4529119"/>
            <a:ext cx="115953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吐蕃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次の値と等しい 18">
            <a:extLst>
              <a:ext uri="{FF2B5EF4-FFF2-40B4-BE49-F238E27FC236}">
                <a16:creationId xmlns:a16="http://schemas.microsoft.com/office/drawing/2014/main" id="{3EA41E3D-BEE6-422E-92F0-2956DC4FFEEE}"/>
              </a:ext>
            </a:extLst>
          </p:cNvPr>
          <p:cNvSpPr/>
          <p:nvPr/>
        </p:nvSpPr>
        <p:spPr>
          <a:xfrm>
            <a:off x="5884334" y="4489609"/>
            <a:ext cx="507292" cy="746341"/>
          </a:xfrm>
          <a:prstGeom prst="mathEqual">
            <a:avLst>
              <a:gd name="adj1" fmla="val 15260"/>
              <a:gd name="adj2" fmla="val 1451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2FF9FBE9-B826-4C79-834F-6D6EE08A5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190" y="3508357"/>
            <a:ext cx="1349386" cy="179069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B06E681-3A72-4396-8CF0-D322CC02F728}"/>
              </a:ext>
            </a:extLst>
          </p:cNvPr>
          <p:cNvSpPr txBox="1"/>
          <p:nvPr/>
        </p:nvSpPr>
        <p:spPr>
          <a:xfrm>
            <a:off x="1931190" y="5280917"/>
            <a:ext cx="2979857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ソンツェン＝ガンポ</a:t>
            </a:r>
            <a:endParaRPr lang="en-US" altLang="ja-JP" sz="2400" b="1" dirty="0">
              <a:solidFill>
                <a:srgbClr val="00B0F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604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3E7933D-AB09-43B4-B2FC-3B636BD65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60" y="958251"/>
            <a:ext cx="5913957" cy="513775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33DA124-AB99-443F-9305-F245BB911760}"/>
              </a:ext>
            </a:extLst>
          </p:cNvPr>
          <p:cNvSpPr txBox="1"/>
          <p:nvPr/>
        </p:nvSpPr>
        <p:spPr>
          <a:xfrm>
            <a:off x="2277721" y="6096001"/>
            <a:ext cx="391759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「チベット文字」の意味や使い方 わかりやすく解説 </a:t>
            </a:r>
            <a:r>
              <a:rPr lang="en-US" altLang="ja-JP" dirty="0" err="1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Weblio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辞書</a:t>
            </a:r>
            <a:endParaRPr kumimoji="1" lang="ja-JP" altLang="en-US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502C9E0-1969-4DF5-9398-8EF34730F199}"/>
              </a:ext>
            </a:extLst>
          </p:cNvPr>
          <p:cNvSpPr txBox="1"/>
          <p:nvPr/>
        </p:nvSpPr>
        <p:spPr>
          <a:xfrm>
            <a:off x="281360" y="250365"/>
            <a:ext cx="3489256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チベット文字</a:t>
            </a:r>
            <a:endParaRPr lang="en-US" altLang="ja-JP" sz="40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DDDFCDBD-F811-41EE-8B79-4797C2A84C9B}"/>
              </a:ext>
            </a:extLst>
          </p:cNvPr>
          <p:cNvSpPr/>
          <p:nvPr/>
        </p:nvSpPr>
        <p:spPr>
          <a:xfrm>
            <a:off x="6804383" y="948642"/>
            <a:ext cx="5106257" cy="5147359"/>
          </a:xfrm>
          <a:prstGeom prst="wedgeRectCallout">
            <a:avLst>
              <a:gd name="adj1" fmla="val -63489"/>
              <a:gd name="adj2" fmla="val -235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インド文字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（サンスクリット語）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から作成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1E6572B-13AB-473D-AA38-D2EE38CA7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823" y="2524873"/>
            <a:ext cx="4608346" cy="347458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8984523-1D3F-47F9-85D9-480D34A2153B}"/>
              </a:ext>
            </a:extLst>
          </p:cNvPr>
          <p:cNvSpPr txBox="1"/>
          <p:nvPr/>
        </p:nvSpPr>
        <p:spPr>
          <a:xfrm>
            <a:off x="6804383" y="6096001"/>
            <a:ext cx="510625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lang="ja-JP" altLang="en-US" sz="16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5"/>
              </a:rPr>
              <a:t>サンスクリット語のアルファベットと、仮名の五十音</a:t>
            </a:r>
            <a:r>
              <a:rPr lang="en-US" altLang="ja-JP" sz="16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5"/>
              </a:rPr>
              <a:t>: </a:t>
            </a:r>
            <a:r>
              <a:rPr lang="ja-JP" altLang="en-US" sz="16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5"/>
              </a:rPr>
              <a:t>高いお米、安いご飯 </a:t>
            </a:r>
            <a:r>
              <a:rPr lang="en-US" altLang="ja-JP" sz="16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5"/>
              </a:rPr>
              <a:t>(cocolog-nifty.com)</a:t>
            </a:r>
            <a:endParaRPr kumimoji="1" lang="ja-JP" altLang="en-US" sz="1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8224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3F095B3-280C-4CFD-A401-43D80724F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63" b="15067"/>
          <a:stretch/>
        </p:blipFill>
        <p:spPr>
          <a:xfrm>
            <a:off x="2279670" y="141270"/>
            <a:ext cx="7632659" cy="657546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1B8B5FD-A95B-4F0A-9440-D4D622607BD7}"/>
              </a:ext>
            </a:extLst>
          </p:cNvPr>
          <p:cNvSpPr txBox="1"/>
          <p:nvPr/>
        </p:nvSpPr>
        <p:spPr>
          <a:xfrm>
            <a:off x="2671280" y="3996646"/>
            <a:ext cx="210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50362F6-0FB8-4458-A45E-B804A660B9F2}"/>
              </a:ext>
            </a:extLst>
          </p:cNvPr>
          <p:cNvSpPr txBox="1"/>
          <p:nvPr/>
        </p:nvSpPr>
        <p:spPr>
          <a:xfrm>
            <a:off x="5751295" y="634739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5" name="矢印: 上 4">
            <a:extLst>
              <a:ext uri="{FF2B5EF4-FFF2-40B4-BE49-F238E27FC236}">
                <a16:creationId xmlns:a16="http://schemas.microsoft.com/office/drawing/2014/main" id="{59C4EF9A-9C58-465A-A3F6-F5B2EC42ABFD}"/>
              </a:ext>
            </a:extLst>
          </p:cNvPr>
          <p:cNvSpPr/>
          <p:nvPr/>
        </p:nvSpPr>
        <p:spPr>
          <a:xfrm rot="1775705">
            <a:off x="3202709" y="2575935"/>
            <a:ext cx="1099335" cy="1376377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仏教</a:t>
            </a:r>
          </a:p>
        </p:txBody>
      </p:sp>
      <p:sp>
        <p:nvSpPr>
          <p:cNvPr id="6" name="矢印: 上 5">
            <a:extLst>
              <a:ext uri="{FF2B5EF4-FFF2-40B4-BE49-F238E27FC236}">
                <a16:creationId xmlns:a16="http://schemas.microsoft.com/office/drawing/2014/main" id="{9A572D4F-3101-4A39-93B7-4AD63B799240}"/>
              </a:ext>
            </a:extLst>
          </p:cNvPr>
          <p:cNvSpPr/>
          <p:nvPr/>
        </p:nvSpPr>
        <p:spPr>
          <a:xfrm rot="1775705">
            <a:off x="4064860" y="2761753"/>
            <a:ext cx="1099335" cy="1376377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文字</a:t>
            </a:r>
          </a:p>
        </p:txBody>
      </p:sp>
      <p:sp>
        <p:nvSpPr>
          <p:cNvPr id="7" name="矢印: 左 6">
            <a:extLst>
              <a:ext uri="{FF2B5EF4-FFF2-40B4-BE49-F238E27FC236}">
                <a16:creationId xmlns:a16="http://schemas.microsoft.com/office/drawing/2014/main" id="{723B9C4E-C90E-4E9B-A93A-94CDE235DEC1}"/>
              </a:ext>
            </a:extLst>
          </p:cNvPr>
          <p:cNvSpPr/>
          <p:nvPr/>
        </p:nvSpPr>
        <p:spPr>
          <a:xfrm>
            <a:off x="5087652" y="2025268"/>
            <a:ext cx="1327286" cy="1109609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人質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45C0670-CD38-4D74-A91E-950FC57B4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056" y="3819443"/>
            <a:ext cx="888715" cy="88871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136D885-14DB-4643-8681-D18010C83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606" y="2859323"/>
            <a:ext cx="1070514" cy="123402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60EAFAA-63BA-49D9-9506-68F0EA744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66305" y="1934938"/>
            <a:ext cx="982940" cy="1084623"/>
          </a:xfrm>
          <a:prstGeom prst="rect">
            <a:avLst/>
          </a:prstGeom>
        </p:spPr>
      </p:pic>
      <p:sp>
        <p:nvSpPr>
          <p:cNvPr id="11" name="吹き出し: 下矢印 10">
            <a:extLst>
              <a:ext uri="{FF2B5EF4-FFF2-40B4-BE49-F238E27FC236}">
                <a16:creationId xmlns:a16="http://schemas.microsoft.com/office/drawing/2014/main" id="{09583148-DCCE-4FAD-ADAF-987BD912BF1A}"/>
              </a:ext>
            </a:extLst>
          </p:cNvPr>
          <p:cNvSpPr/>
          <p:nvPr/>
        </p:nvSpPr>
        <p:spPr>
          <a:xfrm>
            <a:off x="984526" y="100034"/>
            <a:ext cx="7171361" cy="2252985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中国文化　＋　インド文化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チベット文字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、</a:t>
            </a:r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チベット仏教 </a:t>
            </a:r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etc.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761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1324C9F-07B7-4F5F-9674-6C31DB25770B}"/>
              </a:ext>
            </a:extLst>
          </p:cNvPr>
          <p:cNvGrpSpPr/>
          <p:nvPr/>
        </p:nvGrpSpPr>
        <p:grpSpPr>
          <a:xfrm>
            <a:off x="2279670" y="141270"/>
            <a:ext cx="7632659" cy="6575460"/>
            <a:chOff x="2279670" y="141270"/>
            <a:chExt cx="7632659" cy="6575460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BB44C49E-8CBF-4D25-BE05-98123C45C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163" b="15067"/>
            <a:stretch/>
          </p:blipFill>
          <p:spPr>
            <a:xfrm>
              <a:off x="2279670" y="141270"/>
              <a:ext cx="7632659" cy="6575460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7216A3A-5154-42EB-92F9-8E2F41CC125B}"/>
                </a:ext>
              </a:extLst>
            </p:cNvPr>
            <p:cNvSpPr txBox="1"/>
            <p:nvPr/>
          </p:nvSpPr>
          <p:spPr>
            <a:xfrm>
              <a:off x="5751295" y="6347398"/>
              <a:ext cx="4161034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資料：</a:t>
              </a:r>
              <a:r>
                <a:rPr kumimoji="1" lang="en-US" altLang="ja-JP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『</a:t>
              </a:r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詳説世界史</a:t>
              </a:r>
              <a:r>
                <a:rPr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探究</a:t>
              </a:r>
              <a:r>
                <a:rPr kumimoji="1" lang="en-US" altLang="ja-JP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』</a:t>
              </a:r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山川出版社</a:t>
              </a:r>
            </a:p>
          </p:txBody>
        </p:sp>
      </p:grp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398328CE-8FDB-4757-ACCE-6988C1425605}"/>
              </a:ext>
            </a:extLst>
          </p:cNvPr>
          <p:cNvSpPr/>
          <p:nvPr/>
        </p:nvSpPr>
        <p:spPr>
          <a:xfrm>
            <a:off x="390418" y="3602376"/>
            <a:ext cx="4785524" cy="2745021"/>
          </a:xfrm>
          <a:prstGeom prst="wedgeRectCallout">
            <a:avLst>
              <a:gd name="adj1" fmla="val 61698"/>
              <a:gd name="adj2" fmla="val -33330"/>
            </a:avLst>
          </a:prstGeom>
          <a:solidFill>
            <a:srgbClr val="E9D7F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複数の国が争う群雄割拠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5E2951C-328A-4881-9C25-5AAFEEB24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647" y="4069422"/>
            <a:ext cx="1058239" cy="1058239"/>
          </a:xfrm>
          <a:prstGeom prst="rect">
            <a:avLst/>
          </a:prstGeom>
        </p:spPr>
      </p:pic>
      <p:sp>
        <p:nvSpPr>
          <p:cNvPr id="7" name="吹き出し: 上矢印 6">
            <a:extLst>
              <a:ext uri="{FF2B5EF4-FFF2-40B4-BE49-F238E27FC236}">
                <a16:creationId xmlns:a16="http://schemas.microsoft.com/office/drawing/2014/main" id="{18D911FE-C014-484E-96CC-E3BC34DDF5FB}"/>
              </a:ext>
            </a:extLst>
          </p:cNvPr>
          <p:cNvSpPr/>
          <p:nvPr/>
        </p:nvSpPr>
        <p:spPr>
          <a:xfrm>
            <a:off x="584434" y="4144338"/>
            <a:ext cx="3390472" cy="1058240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南詔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が統一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71EE5F02-FE75-4EEE-B879-6C108274B2A2}"/>
              </a:ext>
            </a:extLst>
          </p:cNvPr>
          <p:cNvSpPr/>
          <p:nvPr/>
        </p:nvSpPr>
        <p:spPr>
          <a:xfrm>
            <a:off x="679288" y="5458415"/>
            <a:ext cx="4375598" cy="633145"/>
          </a:xfrm>
          <a:prstGeom prst="wedgeRectCallout">
            <a:avLst>
              <a:gd name="adj1" fmla="val -24841"/>
              <a:gd name="adj2" fmla="val -1030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「詔」は「王」の意味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9788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5BACABA-99FE-4352-AA02-D7F32121BC5A}"/>
              </a:ext>
            </a:extLst>
          </p:cNvPr>
          <p:cNvGrpSpPr/>
          <p:nvPr/>
        </p:nvGrpSpPr>
        <p:grpSpPr>
          <a:xfrm>
            <a:off x="2279670" y="141270"/>
            <a:ext cx="7632659" cy="6575460"/>
            <a:chOff x="2279670" y="141270"/>
            <a:chExt cx="7632659" cy="657546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8F1FC2F-A665-4073-B9D4-82FCFCAFA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163" b="15067"/>
            <a:stretch/>
          </p:blipFill>
          <p:spPr>
            <a:xfrm>
              <a:off x="2279670" y="141270"/>
              <a:ext cx="7632659" cy="6575460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4C6DA982-E78B-4E03-B2BD-7D3D98756F4C}"/>
                </a:ext>
              </a:extLst>
            </p:cNvPr>
            <p:cNvSpPr txBox="1"/>
            <p:nvPr/>
          </p:nvSpPr>
          <p:spPr>
            <a:xfrm>
              <a:off x="5751295" y="6347398"/>
              <a:ext cx="4161034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資料：</a:t>
              </a:r>
              <a:r>
                <a:rPr kumimoji="1" lang="en-US" altLang="ja-JP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『</a:t>
              </a:r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詳説世界史</a:t>
              </a:r>
              <a:r>
                <a:rPr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探究</a:t>
              </a:r>
              <a:r>
                <a:rPr kumimoji="1" lang="en-US" altLang="ja-JP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』</a:t>
              </a:r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山川出版社</a:t>
              </a:r>
            </a:p>
          </p:txBody>
        </p:sp>
      </p:grp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D2E1F851-23F1-43FD-AFF4-CA42239CDD2A}"/>
              </a:ext>
            </a:extLst>
          </p:cNvPr>
          <p:cNvSpPr/>
          <p:nvPr/>
        </p:nvSpPr>
        <p:spPr>
          <a:xfrm>
            <a:off x="400692" y="3830230"/>
            <a:ext cx="4890499" cy="2611668"/>
          </a:xfrm>
          <a:prstGeom prst="wedgeRectCallout">
            <a:avLst>
              <a:gd name="adj1" fmla="val 59780"/>
              <a:gd name="adj2" fmla="val -4182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唐と吐蕃の緩衝国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9FD5155-827E-4BE6-849B-E7DF52F0A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922" y="4411361"/>
            <a:ext cx="1936037" cy="19360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8E401C5-89D1-486A-863C-9634EEC5597F}"/>
              </a:ext>
            </a:extLst>
          </p:cNvPr>
          <p:cNvSpPr txBox="1"/>
          <p:nvPr/>
        </p:nvSpPr>
        <p:spPr>
          <a:xfrm>
            <a:off x="3711661" y="4576209"/>
            <a:ext cx="6647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唐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1D1AC5-786A-4E42-8F4A-352FEECE8938}"/>
              </a:ext>
            </a:extLst>
          </p:cNvPr>
          <p:cNvSpPr txBox="1"/>
          <p:nvPr/>
        </p:nvSpPr>
        <p:spPr>
          <a:xfrm>
            <a:off x="890764" y="4576209"/>
            <a:ext cx="1159538" cy="646331"/>
          </a:xfrm>
          <a:prstGeom prst="rect">
            <a:avLst/>
          </a:prstGeom>
          <a:solidFill>
            <a:srgbClr val="E9D7F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吐蕃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10B979-91D1-4C25-8D5F-2645EE9EF12A}"/>
              </a:ext>
            </a:extLst>
          </p:cNvPr>
          <p:cNvSpPr txBox="1"/>
          <p:nvPr/>
        </p:nvSpPr>
        <p:spPr>
          <a:xfrm>
            <a:off x="2266171" y="5379379"/>
            <a:ext cx="115953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南詔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75BF0092-8C2B-425F-83A0-88158D300CF0}"/>
              </a:ext>
            </a:extLst>
          </p:cNvPr>
          <p:cNvSpPr/>
          <p:nvPr/>
        </p:nvSpPr>
        <p:spPr>
          <a:xfrm>
            <a:off x="3898334" y="5300959"/>
            <a:ext cx="2774022" cy="1062519"/>
          </a:xfrm>
          <a:prstGeom prst="wedgeRectCallout">
            <a:avLst>
              <a:gd name="adj1" fmla="val -65648"/>
              <a:gd name="adj2" fmla="val -216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両国の衝突を防ぐ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C4B0D833-C565-494F-85A2-259F8CFAD798}"/>
              </a:ext>
            </a:extLst>
          </p:cNvPr>
          <p:cNvSpPr/>
          <p:nvPr/>
        </p:nvSpPr>
        <p:spPr>
          <a:xfrm>
            <a:off x="6897334" y="3830230"/>
            <a:ext cx="5051511" cy="2611668"/>
          </a:xfrm>
          <a:prstGeom prst="wedgeRectCallout">
            <a:avLst>
              <a:gd name="adj1" fmla="val -66217"/>
              <a:gd name="adj2" fmla="val -4298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湿度が高い地域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08BE0D0-66C5-4266-9B43-D94634216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169" y="4462791"/>
            <a:ext cx="1546248" cy="149986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9D26FC9-FCDB-48A9-9254-A9A635116CE1}"/>
              </a:ext>
            </a:extLst>
          </p:cNvPr>
          <p:cNvSpPr txBox="1"/>
          <p:nvPr/>
        </p:nvSpPr>
        <p:spPr>
          <a:xfrm>
            <a:off x="7367770" y="5670982"/>
            <a:ext cx="115104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唐軍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吹き出し: 左矢印 14">
            <a:extLst>
              <a:ext uri="{FF2B5EF4-FFF2-40B4-BE49-F238E27FC236}">
                <a16:creationId xmlns:a16="http://schemas.microsoft.com/office/drawing/2014/main" id="{3246581F-51A9-499D-A821-17D8B13EBC01}"/>
              </a:ext>
            </a:extLst>
          </p:cNvPr>
          <p:cNvSpPr/>
          <p:nvPr/>
        </p:nvSpPr>
        <p:spPr>
          <a:xfrm>
            <a:off x="8810164" y="4796107"/>
            <a:ext cx="2981143" cy="116654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34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行軍に苦戦して失敗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636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FDBB99D-2D6D-46F5-8563-2D2C4912B700}"/>
              </a:ext>
            </a:extLst>
          </p:cNvPr>
          <p:cNvGrpSpPr/>
          <p:nvPr/>
        </p:nvGrpSpPr>
        <p:grpSpPr>
          <a:xfrm>
            <a:off x="2279670" y="141270"/>
            <a:ext cx="7632659" cy="6575460"/>
            <a:chOff x="2279670" y="141270"/>
            <a:chExt cx="7632659" cy="657546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16986B14-C527-4C3E-A39C-C034F5F30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163" b="15067"/>
            <a:stretch/>
          </p:blipFill>
          <p:spPr>
            <a:xfrm>
              <a:off x="2279670" y="141270"/>
              <a:ext cx="7632659" cy="6575460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7BF105F0-82C9-4CF2-8BC1-9FAB593515A9}"/>
                </a:ext>
              </a:extLst>
            </p:cNvPr>
            <p:cNvSpPr txBox="1"/>
            <p:nvPr/>
          </p:nvSpPr>
          <p:spPr>
            <a:xfrm>
              <a:off x="5751295" y="6347398"/>
              <a:ext cx="4161034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資料：</a:t>
              </a:r>
              <a:r>
                <a:rPr kumimoji="1" lang="en-US" altLang="ja-JP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『</a:t>
              </a:r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詳説世界史</a:t>
              </a:r>
              <a:r>
                <a:rPr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探究</a:t>
              </a:r>
              <a:r>
                <a:rPr kumimoji="1" lang="en-US" altLang="ja-JP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』</a:t>
              </a:r>
              <a:r>
                <a:rPr kumimoji="1" lang="ja-JP" altLang="en-US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山川出版社</a:t>
              </a:r>
            </a:p>
          </p:txBody>
        </p:sp>
      </p:grp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DCA590AD-A0B8-449B-B8E2-E75B5805AD0F}"/>
              </a:ext>
            </a:extLst>
          </p:cNvPr>
          <p:cNvSpPr/>
          <p:nvPr/>
        </p:nvSpPr>
        <p:spPr>
          <a:xfrm>
            <a:off x="8916902" y="1685891"/>
            <a:ext cx="1428578" cy="717067"/>
          </a:xfrm>
          <a:prstGeom prst="wedgeRectCallout">
            <a:avLst>
              <a:gd name="adj1" fmla="val -76068"/>
              <a:gd name="adj2" fmla="val 18250"/>
            </a:avLst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新羅</a:t>
            </a:r>
          </a:p>
        </p:txBody>
      </p:sp>
    </p:spTree>
    <p:extLst>
      <p:ext uri="{BB962C8B-B14F-4D97-AF65-F5344CB8AC3E}">
        <p14:creationId xmlns:p14="http://schemas.microsoft.com/office/powerpoint/2010/main" val="410072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</TotalTime>
  <Words>551</Words>
  <Application>Microsoft Office PowerPoint</Application>
  <PresentationFormat>ワイド画面</PresentationFormat>
  <Paragraphs>123</Paragraphs>
  <Slides>17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3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952</cp:revision>
  <dcterms:created xsi:type="dcterms:W3CDTF">2019-06-25T21:59:19Z</dcterms:created>
  <dcterms:modified xsi:type="dcterms:W3CDTF">2024-02-03T07:53:25Z</dcterms:modified>
</cp:coreProperties>
</file>