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4"/>
  </p:notesMasterIdLst>
  <p:sldIdLst>
    <p:sldId id="519" r:id="rId2"/>
    <p:sldId id="779" r:id="rId3"/>
    <p:sldId id="354" r:id="rId4"/>
    <p:sldId id="794" r:id="rId5"/>
    <p:sldId id="795" r:id="rId6"/>
    <p:sldId id="797" r:id="rId7"/>
    <p:sldId id="796" r:id="rId8"/>
    <p:sldId id="798" r:id="rId9"/>
    <p:sldId id="799" r:id="rId10"/>
    <p:sldId id="800" r:id="rId11"/>
    <p:sldId id="801" r:id="rId12"/>
    <p:sldId id="793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0066"/>
    <a:srgbClr val="ED49E1"/>
    <a:srgbClr val="E91FE9"/>
    <a:srgbClr val="ED49ED"/>
    <a:srgbClr val="D9829C"/>
    <a:srgbClr val="B482DA"/>
    <a:srgbClr val="A86ED4"/>
    <a:srgbClr val="E9D7F3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2658D5F2-0B07-41E8-958C-5DC4160C2D0A}"/>
    <pc:docChg chg="addSld delSld modSld">
      <pc:chgData name="" userId="4df855aef7cffa4d" providerId="LiveId" clId="{2658D5F2-0B07-41E8-958C-5DC4160C2D0A}" dt="2024-02-02T08:31:03.885" v="69" actId="2696"/>
      <pc:docMkLst>
        <pc:docMk/>
      </pc:docMkLst>
      <pc:sldChg chg="del">
        <pc:chgData name="" userId="4df855aef7cffa4d" providerId="LiveId" clId="{2658D5F2-0B07-41E8-958C-5DC4160C2D0A}" dt="2024-02-02T08:31:03.885" v="69" actId="2696"/>
        <pc:sldMkLst>
          <pc:docMk/>
          <pc:sldMk cId="2838530973" sldId="506"/>
        </pc:sldMkLst>
      </pc:sldChg>
      <pc:sldChg chg="modSp add">
        <pc:chgData name="" userId="4df855aef7cffa4d" providerId="LiveId" clId="{2658D5F2-0B07-41E8-958C-5DC4160C2D0A}" dt="2024-02-02T08:30:56.677" v="68" actId="20577"/>
        <pc:sldMkLst>
          <pc:docMk/>
          <pc:sldMk cId="849079194" sldId="519"/>
        </pc:sldMkLst>
        <pc:spChg chg="mod">
          <ac:chgData name="" userId="4df855aef7cffa4d" providerId="LiveId" clId="{2658D5F2-0B07-41E8-958C-5DC4160C2D0A}" dt="2024-02-02T08:30:41.652" v="9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2658D5F2-0B07-41E8-958C-5DC4160C2D0A}" dt="2024-02-02T08:30:27.744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2658D5F2-0B07-41E8-958C-5DC4160C2D0A}" dt="2024-02-02T08:30:56.677" v="68" actId="20577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4AB593B8-7F75-4D11-B315-0CCD3F159F8E}"/>
  </pc:docChgLst>
  <pc:docChgLst>
    <pc:chgData name="康一郎 桑田" userId="4df855aef7cffa4d" providerId="LiveId" clId="{5DF2361A-17BB-E446-B3A7-1C5FEAA3BC7B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215065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北朝、南朝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924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魏晋南北朝②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遊牧民はどのように中国を統治したのか？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9354F03-2FEA-445E-A325-905945F85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63" y="146081"/>
            <a:ext cx="10642074" cy="656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E20BE67C-076F-4F6B-BC18-BD2C8A283A29}"/>
              </a:ext>
            </a:extLst>
          </p:cNvPr>
          <p:cNvSpPr/>
          <p:nvPr/>
        </p:nvSpPr>
        <p:spPr>
          <a:xfrm>
            <a:off x="1030741" y="3587"/>
            <a:ext cx="10027119" cy="685800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魏晋南北朝</a:t>
            </a:r>
            <a:endParaRPr lang="en-US" altLang="ja-JP" sz="5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00371E8-4061-4950-807F-A51895B4CB43}"/>
              </a:ext>
            </a:extLst>
          </p:cNvPr>
          <p:cNvSpPr/>
          <p:nvPr/>
        </p:nvSpPr>
        <p:spPr>
          <a:xfrm>
            <a:off x="6010381" y="3918082"/>
            <a:ext cx="4741365" cy="28047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南朝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3F8C91-D653-4C8E-A55A-4D840093EDB8}"/>
              </a:ext>
            </a:extLst>
          </p:cNvPr>
          <p:cNvSpPr/>
          <p:nvPr/>
        </p:nvSpPr>
        <p:spPr>
          <a:xfrm>
            <a:off x="6314260" y="135172"/>
            <a:ext cx="4437486" cy="36477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北朝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9BD9650-B401-44F1-9214-89F956A252A3}"/>
              </a:ext>
            </a:extLst>
          </p:cNvPr>
          <p:cNvSpPr/>
          <p:nvPr/>
        </p:nvSpPr>
        <p:spPr>
          <a:xfrm>
            <a:off x="86287" y="262428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後漢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B967921-905E-4AD8-B04A-8786039D99CF}"/>
              </a:ext>
            </a:extLst>
          </p:cNvPr>
          <p:cNvSpPr/>
          <p:nvPr/>
        </p:nvSpPr>
        <p:spPr>
          <a:xfrm>
            <a:off x="11222284" y="716196"/>
            <a:ext cx="834886" cy="8047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</a:t>
            </a: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FED40852-30C0-4189-8031-7E918B0C8360}"/>
              </a:ext>
            </a:extLst>
          </p:cNvPr>
          <p:cNvSpPr/>
          <p:nvPr/>
        </p:nvSpPr>
        <p:spPr>
          <a:xfrm>
            <a:off x="993593" y="3077155"/>
            <a:ext cx="552946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CE8BB441-E26D-4D8C-A13F-A466FA4DA718}"/>
              </a:ext>
            </a:extLst>
          </p:cNvPr>
          <p:cNvSpPr/>
          <p:nvPr/>
        </p:nvSpPr>
        <p:spPr>
          <a:xfrm>
            <a:off x="5776428" y="560301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1" name="矢印: 右 40">
            <a:extLst>
              <a:ext uri="{FF2B5EF4-FFF2-40B4-BE49-F238E27FC236}">
                <a16:creationId xmlns:a16="http://schemas.microsoft.com/office/drawing/2014/main" id="{5202CF86-BD02-43FA-9DFD-CC538D6749CD}"/>
              </a:ext>
            </a:extLst>
          </p:cNvPr>
          <p:cNvSpPr/>
          <p:nvPr/>
        </p:nvSpPr>
        <p:spPr>
          <a:xfrm>
            <a:off x="10455578" y="831559"/>
            <a:ext cx="705681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2D79183C-0F81-4368-966B-8CB1BB84AA5B}"/>
              </a:ext>
            </a:extLst>
          </p:cNvPr>
          <p:cNvSpPr/>
          <p:nvPr/>
        </p:nvSpPr>
        <p:spPr>
          <a:xfrm>
            <a:off x="5758555" y="1700083"/>
            <a:ext cx="58833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E88807D-E075-4B31-949D-81B1DEDB07C6}"/>
              </a:ext>
            </a:extLst>
          </p:cNvPr>
          <p:cNvSpPr/>
          <p:nvPr/>
        </p:nvSpPr>
        <p:spPr>
          <a:xfrm>
            <a:off x="3009568" y="262428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西晋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AEDDF21-DD71-4557-8F62-790082917127}"/>
              </a:ext>
            </a:extLst>
          </p:cNvPr>
          <p:cNvSpPr/>
          <p:nvPr/>
        </p:nvSpPr>
        <p:spPr>
          <a:xfrm>
            <a:off x="4893820" y="940966"/>
            <a:ext cx="840654" cy="27470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五胡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十六国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6BFF547-F1B9-41E8-8648-02ECB8D5CC18}"/>
              </a:ext>
            </a:extLst>
          </p:cNvPr>
          <p:cNvSpPr/>
          <p:nvPr/>
        </p:nvSpPr>
        <p:spPr>
          <a:xfrm>
            <a:off x="4899588" y="5100430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東晋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659760D-8B30-42F0-8DD4-8BB903D78EB1}"/>
              </a:ext>
            </a:extLst>
          </p:cNvPr>
          <p:cNvSpPr/>
          <p:nvPr/>
        </p:nvSpPr>
        <p:spPr>
          <a:xfrm>
            <a:off x="1583686" y="2067867"/>
            <a:ext cx="834886" cy="2722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三国時代</a:t>
            </a:r>
            <a:endParaRPr kumimoji="1" lang="ja-JP" altLang="en-US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7F8B2B9F-D10E-44A6-B277-D0C0DAF19F5E}"/>
              </a:ext>
            </a:extLst>
          </p:cNvPr>
          <p:cNvSpPr/>
          <p:nvPr/>
        </p:nvSpPr>
        <p:spPr>
          <a:xfrm rot="20335642">
            <a:off x="3940875" y="2455589"/>
            <a:ext cx="91605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270C6D5A-E0E4-49DE-87A5-55089C3F8CF9}"/>
              </a:ext>
            </a:extLst>
          </p:cNvPr>
          <p:cNvSpPr/>
          <p:nvPr/>
        </p:nvSpPr>
        <p:spPr>
          <a:xfrm rot="1739173">
            <a:off x="3899933" y="3663753"/>
            <a:ext cx="871874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1573F938-6090-4B4F-A337-FDA74C1997DD}"/>
              </a:ext>
            </a:extLst>
          </p:cNvPr>
          <p:cNvSpPr/>
          <p:nvPr/>
        </p:nvSpPr>
        <p:spPr>
          <a:xfrm>
            <a:off x="2512606" y="3090456"/>
            <a:ext cx="46516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D8342BC-6BCE-4198-93D8-DC9EE40B02E6}"/>
              </a:ext>
            </a:extLst>
          </p:cNvPr>
          <p:cNvSpPr/>
          <p:nvPr/>
        </p:nvSpPr>
        <p:spPr>
          <a:xfrm>
            <a:off x="6394688" y="1252977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北魏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2F2075F-6DD5-489A-B3B1-7B592168CC5C}"/>
              </a:ext>
            </a:extLst>
          </p:cNvPr>
          <p:cNvSpPr/>
          <p:nvPr/>
        </p:nvSpPr>
        <p:spPr>
          <a:xfrm>
            <a:off x="8028416" y="29122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西魏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D3D095B-165E-4ADB-82B6-4EA0D2E82F88}"/>
              </a:ext>
            </a:extLst>
          </p:cNvPr>
          <p:cNvSpPr/>
          <p:nvPr/>
        </p:nvSpPr>
        <p:spPr>
          <a:xfrm>
            <a:off x="8028416" y="2069423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東魏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E2B7C0B-65AA-4DFC-9EC3-AC36A13720E6}"/>
              </a:ext>
            </a:extLst>
          </p:cNvPr>
          <p:cNvSpPr/>
          <p:nvPr/>
        </p:nvSpPr>
        <p:spPr>
          <a:xfrm>
            <a:off x="9566450" y="29122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北周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6189BC2-7782-4ACC-933F-103A735364D4}"/>
              </a:ext>
            </a:extLst>
          </p:cNvPr>
          <p:cNvSpPr/>
          <p:nvPr/>
        </p:nvSpPr>
        <p:spPr>
          <a:xfrm>
            <a:off x="9566450" y="2069423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北斉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47DEB4E-4F2C-4338-A67E-F9437B6D1F25}"/>
              </a:ext>
            </a:extLst>
          </p:cNvPr>
          <p:cNvSpPr/>
          <p:nvPr/>
        </p:nvSpPr>
        <p:spPr>
          <a:xfrm>
            <a:off x="6096397" y="5504307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宋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E6403C0-FA05-4FC5-9094-D412228DE1E3}"/>
              </a:ext>
            </a:extLst>
          </p:cNvPr>
          <p:cNvSpPr/>
          <p:nvPr/>
        </p:nvSpPr>
        <p:spPr>
          <a:xfrm>
            <a:off x="7291012" y="5504307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3A03F84-AC7C-48E6-B90C-3E4E3E8FC1BC}"/>
              </a:ext>
            </a:extLst>
          </p:cNvPr>
          <p:cNvSpPr/>
          <p:nvPr/>
        </p:nvSpPr>
        <p:spPr>
          <a:xfrm>
            <a:off x="8485627" y="5500423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梁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88BB5A1-8080-4FAA-95D3-2B59B84F4FBB}"/>
              </a:ext>
            </a:extLst>
          </p:cNvPr>
          <p:cNvSpPr/>
          <p:nvPr/>
        </p:nvSpPr>
        <p:spPr>
          <a:xfrm>
            <a:off x="9679283" y="5500423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陳</a:t>
            </a: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D510B71F-A9D9-42EF-A1C9-61B065B8CCDF}"/>
              </a:ext>
            </a:extLst>
          </p:cNvPr>
          <p:cNvSpPr/>
          <p:nvPr/>
        </p:nvSpPr>
        <p:spPr>
          <a:xfrm>
            <a:off x="6971043" y="560301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2" name="矢印: 右 31">
            <a:extLst>
              <a:ext uri="{FF2B5EF4-FFF2-40B4-BE49-F238E27FC236}">
                <a16:creationId xmlns:a16="http://schemas.microsoft.com/office/drawing/2014/main" id="{8EC972D7-31D2-4EDB-9CBE-60A6DD9116C5}"/>
              </a:ext>
            </a:extLst>
          </p:cNvPr>
          <p:cNvSpPr/>
          <p:nvPr/>
        </p:nvSpPr>
        <p:spPr>
          <a:xfrm>
            <a:off x="8171831" y="561295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E25CD74C-DBCA-4A4B-845A-791C9B96A7AB}"/>
              </a:ext>
            </a:extLst>
          </p:cNvPr>
          <p:cNvSpPr/>
          <p:nvPr/>
        </p:nvSpPr>
        <p:spPr>
          <a:xfrm>
            <a:off x="9361508" y="561295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F38FF881-759F-444E-9E53-DDC91C8DD1D2}"/>
              </a:ext>
            </a:extLst>
          </p:cNvPr>
          <p:cNvSpPr/>
          <p:nvPr/>
        </p:nvSpPr>
        <p:spPr>
          <a:xfrm rot="20332336">
            <a:off x="7308539" y="1265757"/>
            <a:ext cx="730677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F6B5F837-0D36-42DA-B775-50D82EBACC36}"/>
              </a:ext>
            </a:extLst>
          </p:cNvPr>
          <p:cNvSpPr/>
          <p:nvPr/>
        </p:nvSpPr>
        <p:spPr>
          <a:xfrm rot="1689049">
            <a:off x="7315038" y="2070336"/>
            <a:ext cx="732486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82EAAF89-0AAB-42C7-8E6E-D46D8B6D665B}"/>
              </a:ext>
            </a:extLst>
          </p:cNvPr>
          <p:cNvSpPr/>
          <p:nvPr/>
        </p:nvSpPr>
        <p:spPr>
          <a:xfrm>
            <a:off x="8891112" y="831559"/>
            <a:ext cx="621096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CFFCE146-7CEE-4EB6-8723-FA201E3CAD63}"/>
              </a:ext>
            </a:extLst>
          </p:cNvPr>
          <p:cNvSpPr/>
          <p:nvPr/>
        </p:nvSpPr>
        <p:spPr>
          <a:xfrm>
            <a:off x="8933607" y="2584607"/>
            <a:ext cx="578601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フレーム 1">
            <a:extLst>
              <a:ext uri="{FF2B5EF4-FFF2-40B4-BE49-F238E27FC236}">
                <a16:creationId xmlns:a16="http://schemas.microsoft.com/office/drawing/2014/main" id="{EA6763C8-59B2-48D9-805E-9789126CED62}"/>
              </a:ext>
            </a:extLst>
          </p:cNvPr>
          <p:cNvSpPr/>
          <p:nvPr/>
        </p:nvSpPr>
        <p:spPr>
          <a:xfrm>
            <a:off x="5900813" y="3796211"/>
            <a:ext cx="4976294" cy="2926618"/>
          </a:xfrm>
          <a:prstGeom prst="frame">
            <a:avLst>
              <a:gd name="adj1" fmla="val 37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28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58819"/>
            <a:ext cx="11721818" cy="6635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2" y="81209"/>
            <a:ext cx="254920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北朝、南朝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F271A09-6072-4C1B-98A9-C2B35F0E3449}"/>
              </a:ext>
            </a:extLst>
          </p:cNvPr>
          <p:cNvSpPr txBox="1"/>
          <p:nvPr/>
        </p:nvSpPr>
        <p:spPr>
          <a:xfrm>
            <a:off x="313789" y="845995"/>
            <a:ext cx="12173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北朝</a:t>
            </a:r>
            <a:endParaRPr lang="en-US" altLang="ja-JP" sz="3600" b="1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36A4B7D-B0CE-429C-9B40-6BD381039FD0}"/>
              </a:ext>
            </a:extLst>
          </p:cNvPr>
          <p:cNvSpPr txBox="1"/>
          <p:nvPr/>
        </p:nvSpPr>
        <p:spPr>
          <a:xfrm>
            <a:off x="235090" y="1610781"/>
            <a:ext cx="6941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北魏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鮮卑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族の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拓跋氏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が建国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19FCF4C-0C1F-4B89-B5D4-04613ADDED93}"/>
              </a:ext>
            </a:extLst>
          </p:cNvPr>
          <p:cNvSpPr txBox="1"/>
          <p:nvPr/>
        </p:nvSpPr>
        <p:spPr>
          <a:xfrm>
            <a:off x="2899721" y="147339"/>
            <a:ext cx="337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魏晋南北朝時代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9210D4C-C7E6-450B-9F40-5C2E833BEC93}"/>
              </a:ext>
            </a:extLst>
          </p:cNvPr>
          <p:cNvSpPr txBox="1"/>
          <p:nvPr/>
        </p:nvSpPr>
        <p:spPr>
          <a:xfrm>
            <a:off x="922439" y="2732435"/>
            <a:ext cx="776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太武帝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が華北統一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1607AFA-D7C2-43C5-B7AE-BDC82DC6F03D}"/>
              </a:ext>
            </a:extLst>
          </p:cNvPr>
          <p:cNvSpPr txBox="1"/>
          <p:nvPr/>
        </p:nvSpPr>
        <p:spPr>
          <a:xfrm>
            <a:off x="922437" y="3317210"/>
            <a:ext cx="485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孝文帝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による漢化政策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F99F65E-7586-4ACE-B848-DAE5C258EA7A}"/>
              </a:ext>
            </a:extLst>
          </p:cNvPr>
          <p:cNvSpPr txBox="1"/>
          <p:nvPr/>
        </p:nvSpPr>
        <p:spPr>
          <a:xfrm>
            <a:off x="5629463" y="3315480"/>
            <a:ext cx="6471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遊牧民の不満　→　六鎮の乱　　　　　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→　西魏、東魏に分裂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85429A0-2BDC-45BA-9297-97F3DA509485}"/>
              </a:ext>
            </a:extLst>
          </p:cNvPr>
          <p:cNvSpPr txBox="1"/>
          <p:nvPr/>
        </p:nvSpPr>
        <p:spPr>
          <a:xfrm>
            <a:off x="313789" y="4147578"/>
            <a:ext cx="12173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南朝</a:t>
            </a:r>
            <a:endParaRPr lang="en-US" altLang="ja-JP" sz="3600" b="1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31F5A32-6998-4F8C-A5A1-72ACDDED1236}"/>
              </a:ext>
            </a:extLst>
          </p:cNvPr>
          <p:cNvSpPr txBox="1"/>
          <p:nvPr/>
        </p:nvSpPr>
        <p:spPr>
          <a:xfrm>
            <a:off x="922438" y="2195556"/>
            <a:ext cx="3734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・北の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柔然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と抗争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BE50F2D-394A-4FA1-BD97-6438BC092EDA}"/>
              </a:ext>
            </a:extLst>
          </p:cNvPr>
          <p:cNvSpPr txBox="1"/>
          <p:nvPr/>
        </p:nvSpPr>
        <p:spPr>
          <a:xfrm>
            <a:off x="313788" y="4954831"/>
            <a:ext cx="982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劉裕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宋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から始まる４王朝（宋→斉→梁→陳）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B5F0894-0394-4F5B-958D-7A1C050975D6}"/>
              </a:ext>
            </a:extLst>
          </p:cNvPr>
          <p:cNvSpPr txBox="1"/>
          <p:nvPr/>
        </p:nvSpPr>
        <p:spPr>
          <a:xfrm>
            <a:off x="296286" y="5539606"/>
            <a:ext cx="11038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・六朝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健康（建業）を首都とした呉＋東晋＋南朝を　　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合わせた６王朝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67" y="0"/>
            <a:ext cx="8293978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9513870" y="5608852"/>
            <a:ext cx="1255244" cy="66177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E97928-6740-C10B-1A1C-06F874EE8C15}"/>
              </a:ext>
            </a:extLst>
          </p:cNvPr>
          <p:cNvSpPr txBox="1"/>
          <p:nvPr/>
        </p:nvSpPr>
        <p:spPr>
          <a:xfrm>
            <a:off x="8533606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研究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E20BE67C-076F-4F6B-BC18-BD2C8A283A29}"/>
              </a:ext>
            </a:extLst>
          </p:cNvPr>
          <p:cNvSpPr/>
          <p:nvPr/>
        </p:nvSpPr>
        <p:spPr>
          <a:xfrm>
            <a:off x="1030741" y="3587"/>
            <a:ext cx="10027119" cy="685800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魏晋南北朝</a:t>
            </a:r>
            <a:endParaRPr lang="en-US" altLang="ja-JP" sz="5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00371E8-4061-4950-807F-A51895B4CB43}"/>
              </a:ext>
            </a:extLst>
          </p:cNvPr>
          <p:cNvSpPr/>
          <p:nvPr/>
        </p:nvSpPr>
        <p:spPr>
          <a:xfrm>
            <a:off x="6010381" y="3918082"/>
            <a:ext cx="4741365" cy="28047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南朝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3F8C91-D653-4C8E-A55A-4D840093EDB8}"/>
              </a:ext>
            </a:extLst>
          </p:cNvPr>
          <p:cNvSpPr/>
          <p:nvPr/>
        </p:nvSpPr>
        <p:spPr>
          <a:xfrm>
            <a:off x="6314260" y="135172"/>
            <a:ext cx="4437486" cy="36477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北朝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9BD9650-B401-44F1-9214-89F956A252A3}"/>
              </a:ext>
            </a:extLst>
          </p:cNvPr>
          <p:cNvSpPr/>
          <p:nvPr/>
        </p:nvSpPr>
        <p:spPr>
          <a:xfrm>
            <a:off x="86287" y="262428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後漢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B967921-905E-4AD8-B04A-8786039D99CF}"/>
              </a:ext>
            </a:extLst>
          </p:cNvPr>
          <p:cNvSpPr/>
          <p:nvPr/>
        </p:nvSpPr>
        <p:spPr>
          <a:xfrm>
            <a:off x="11222284" y="716196"/>
            <a:ext cx="834886" cy="8047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</a:t>
            </a: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FED40852-30C0-4189-8031-7E918B0C8360}"/>
              </a:ext>
            </a:extLst>
          </p:cNvPr>
          <p:cNvSpPr/>
          <p:nvPr/>
        </p:nvSpPr>
        <p:spPr>
          <a:xfrm>
            <a:off x="993593" y="3077155"/>
            <a:ext cx="552946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CE8BB441-E26D-4D8C-A13F-A466FA4DA718}"/>
              </a:ext>
            </a:extLst>
          </p:cNvPr>
          <p:cNvSpPr/>
          <p:nvPr/>
        </p:nvSpPr>
        <p:spPr>
          <a:xfrm>
            <a:off x="5776428" y="560301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1" name="矢印: 右 40">
            <a:extLst>
              <a:ext uri="{FF2B5EF4-FFF2-40B4-BE49-F238E27FC236}">
                <a16:creationId xmlns:a16="http://schemas.microsoft.com/office/drawing/2014/main" id="{5202CF86-BD02-43FA-9DFD-CC538D6749CD}"/>
              </a:ext>
            </a:extLst>
          </p:cNvPr>
          <p:cNvSpPr/>
          <p:nvPr/>
        </p:nvSpPr>
        <p:spPr>
          <a:xfrm>
            <a:off x="10455578" y="831559"/>
            <a:ext cx="705681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2D79183C-0F81-4368-966B-8CB1BB84AA5B}"/>
              </a:ext>
            </a:extLst>
          </p:cNvPr>
          <p:cNvSpPr/>
          <p:nvPr/>
        </p:nvSpPr>
        <p:spPr>
          <a:xfrm>
            <a:off x="5758555" y="1700083"/>
            <a:ext cx="58833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E88807D-E075-4B31-949D-81B1DEDB07C6}"/>
              </a:ext>
            </a:extLst>
          </p:cNvPr>
          <p:cNvSpPr/>
          <p:nvPr/>
        </p:nvSpPr>
        <p:spPr>
          <a:xfrm>
            <a:off x="3009568" y="262428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西晋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AEDDF21-DD71-4557-8F62-790082917127}"/>
              </a:ext>
            </a:extLst>
          </p:cNvPr>
          <p:cNvSpPr/>
          <p:nvPr/>
        </p:nvSpPr>
        <p:spPr>
          <a:xfrm>
            <a:off x="4893820" y="940966"/>
            <a:ext cx="840654" cy="27470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五胡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十六国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6BFF547-F1B9-41E8-8648-02ECB8D5CC18}"/>
              </a:ext>
            </a:extLst>
          </p:cNvPr>
          <p:cNvSpPr/>
          <p:nvPr/>
        </p:nvSpPr>
        <p:spPr>
          <a:xfrm>
            <a:off x="4899588" y="5100430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東晋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659760D-8B30-42F0-8DD4-8BB903D78EB1}"/>
              </a:ext>
            </a:extLst>
          </p:cNvPr>
          <p:cNvSpPr/>
          <p:nvPr/>
        </p:nvSpPr>
        <p:spPr>
          <a:xfrm>
            <a:off x="1583686" y="2067867"/>
            <a:ext cx="834886" cy="2722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三国時代</a:t>
            </a:r>
            <a:endParaRPr kumimoji="1" lang="ja-JP" altLang="en-US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7F8B2B9F-D10E-44A6-B277-D0C0DAF19F5E}"/>
              </a:ext>
            </a:extLst>
          </p:cNvPr>
          <p:cNvSpPr/>
          <p:nvPr/>
        </p:nvSpPr>
        <p:spPr>
          <a:xfrm rot="20335642">
            <a:off x="3940875" y="2455589"/>
            <a:ext cx="91605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270C6D5A-E0E4-49DE-87A5-55089C3F8CF9}"/>
              </a:ext>
            </a:extLst>
          </p:cNvPr>
          <p:cNvSpPr/>
          <p:nvPr/>
        </p:nvSpPr>
        <p:spPr>
          <a:xfrm rot="1739173">
            <a:off x="3899933" y="3663753"/>
            <a:ext cx="871874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1573F938-6090-4B4F-A337-FDA74C1997DD}"/>
              </a:ext>
            </a:extLst>
          </p:cNvPr>
          <p:cNvSpPr/>
          <p:nvPr/>
        </p:nvSpPr>
        <p:spPr>
          <a:xfrm>
            <a:off x="2512606" y="3090456"/>
            <a:ext cx="46516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D8342BC-6BCE-4198-93D8-DC9EE40B02E6}"/>
              </a:ext>
            </a:extLst>
          </p:cNvPr>
          <p:cNvSpPr/>
          <p:nvPr/>
        </p:nvSpPr>
        <p:spPr>
          <a:xfrm>
            <a:off x="6394688" y="1252977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北魏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2F2075F-6DD5-489A-B3B1-7B592168CC5C}"/>
              </a:ext>
            </a:extLst>
          </p:cNvPr>
          <p:cNvSpPr/>
          <p:nvPr/>
        </p:nvSpPr>
        <p:spPr>
          <a:xfrm>
            <a:off x="8028416" y="29122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西魏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D3D095B-165E-4ADB-82B6-4EA0D2E82F88}"/>
              </a:ext>
            </a:extLst>
          </p:cNvPr>
          <p:cNvSpPr/>
          <p:nvPr/>
        </p:nvSpPr>
        <p:spPr>
          <a:xfrm>
            <a:off x="8028416" y="2069423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東魏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E2B7C0B-65AA-4DFC-9EC3-AC36A13720E6}"/>
              </a:ext>
            </a:extLst>
          </p:cNvPr>
          <p:cNvSpPr/>
          <p:nvPr/>
        </p:nvSpPr>
        <p:spPr>
          <a:xfrm>
            <a:off x="9566450" y="29122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北周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6189BC2-7782-4ACC-933F-103A735364D4}"/>
              </a:ext>
            </a:extLst>
          </p:cNvPr>
          <p:cNvSpPr/>
          <p:nvPr/>
        </p:nvSpPr>
        <p:spPr>
          <a:xfrm>
            <a:off x="9566450" y="2069423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北斉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47DEB4E-4F2C-4338-A67E-F9437B6D1F25}"/>
              </a:ext>
            </a:extLst>
          </p:cNvPr>
          <p:cNvSpPr/>
          <p:nvPr/>
        </p:nvSpPr>
        <p:spPr>
          <a:xfrm>
            <a:off x="6096397" y="5504307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宋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E6403C0-FA05-4FC5-9094-D412228DE1E3}"/>
              </a:ext>
            </a:extLst>
          </p:cNvPr>
          <p:cNvSpPr/>
          <p:nvPr/>
        </p:nvSpPr>
        <p:spPr>
          <a:xfrm>
            <a:off x="7291012" y="5504307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3A03F84-AC7C-48E6-B90C-3E4E3E8FC1BC}"/>
              </a:ext>
            </a:extLst>
          </p:cNvPr>
          <p:cNvSpPr/>
          <p:nvPr/>
        </p:nvSpPr>
        <p:spPr>
          <a:xfrm>
            <a:off x="8485627" y="5500423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梁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88BB5A1-8080-4FAA-95D3-2B59B84F4FBB}"/>
              </a:ext>
            </a:extLst>
          </p:cNvPr>
          <p:cNvSpPr/>
          <p:nvPr/>
        </p:nvSpPr>
        <p:spPr>
          <a:xfrm>
            <a:off x="9679283" y="5500423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陳</a:t>
            </a: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D510B71F-A9D9-42EF-A1C9-61B065B8CCDF}"/>
              </a:ext>
            </a:extLst>
          </p:cNvPr>
          <p:cNvSpPr/>
          <p:nvPr/>
        </p:nvSpPr>
        <p:spPr>
          <a:xfrm>
            <a:off x="6971043" y="560301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2" name="矢印: 右 31">
            <a:extLst>
              <a:ext uri="{FF2B5EF4-FFF2-40B4-BE49-F238E27FC236}">
                <a16:creationId xmlns:a16="http://schemas.microsoft.com/office/drawing/2014/main" id="{8EC972D7-31D2-4EDB-9CBE-60A6DD9116C5}"/>
              </a:ext>
            </a:extLst>
          </p:cNvPr>
          <p:cNvSpPr/>
          <p:nvPr/>
        </p:nvSpPr>
        <p:spPr>
          <a:xfrm>
            <a:off x="8171831" y="561295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E25CD74C-DBCA-4A4B-845A-791C9B96A7AB}"/>
              </a:ext>
            </a:extLst>
          </p:cNvPr>
          <p:cNvSpPr/>
          <p:nvPr/>
        </p:nvSpPr>
        <p:spPr>
          <a:xfrm>
            <a:off x="9361508" y="561295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F38FF881-759F-444E-9E53-DDC91C8DD1D2}"/>
              </a:ext>
            </a:extLst>
          </p:cNvPr>
          <p:cNvSpPr/>
          <p:nvPr/>
        </p:nvSpPr>
        <p:spPr>
          <a:xfrm rot="20332336">
            <a:off x="7308539" y="1265757"/>
            <a:ext cx="730677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F6B5F837-0D36-42DA-B775-50D82EBACC36}"/>
              </a:ext>
            </a:extLst>
          </p:cNvPr>
          <p:cNvSpPr/>
          <p:nvPr/>
        </p:nvSpPr>
        <p:spPr>
          <a:xfrm rot="1689049">
            <a:off x="7315038" y="2070336"/>
            <a:ext cx="732486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82EAAF89-0AAB-42C7-8E6E-D46D8B6D665B}"/>
              </a:ext>
            </a:extLst>
          </p:cNvPr>
          <p:cNvSpPr/>
          <p:nvPr/>
        </p:nvSpPr>
        <p:spPr>
          <a:xfrm>
            <a:off x="8891112" y="831559"/>
            <a:ext cx="621096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CFFCE146-7CEE-4EB6-8723-FA201E3CAD63}"/>
              </a:ext>
            </a:extLst>
          </p:cNvPr>
          <p:cNvSpPr/>
          <p:nvPr/>
        </p:nvSpPr>
        <p:spPr>
          <a:xfrm>
            <a:off x="8933607" y="2584607"/>
            <a:ext cx="578601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フレーム 1">
            <a:extLst>
              <a:ext uri="{FF2B5EF4-FFF2-40B4-BE49-F238E27FC236}">
                <a16:creationId xmlns:a16="http://schemas.microsoft.com/office/drawing/2014/main" id="{EA6763C8-59B2-48D9-805E-9789126CED62}"/>
              </a:ext>
            </a:extLst>
          </p:cNvPr>
          <p:cNvSpPr/>
          <p:nvPr/>
        </p:nvSpPr>
        <p:spPr>
          <a:xfrm>
            <a:off x="5935315" y="135172"/>
            <a:ext cx="4816431" cy="6587656"/>
          </a:xfrm>
          <a:prstGeom prst="frame">
            <a:avLst>
              <a:gd name="adj1" fmla="val 14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8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9660060-98EB-4917-9223-4136C375AAF0}"/>
              </a:ext>
            </a:extLst>
          </p:cNvPr>
          <p:cNvSpPr/>
          <p:nvPr/>
        </p:nvSpPr>
        <p:spPr>
          <a:xfrm>
            <a:off x="1570233" y="1065944"/>
            <a:ext cx="9051533" cy="47261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8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鮮卑族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7DF9CA4-FA3F-4E8D-8A99-62DAB1ACEF8D}"/>
              </a:ext>
            </a:extLst>
          </p:cNvPr>
          <p:cNvSpPr/>
          <p:nvPr/>
        </p:nvSpPr>
        <p:spPr>
          <a:xfrm>
            <a:off x="2424700" y="2321961"/>
            <a:ext cx="1828800" cy="15603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拓跋氏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47F8CE2-4494-4EE8-A3C1-832168CBA1A3}"/>
              </a:ext>
            </a:extLst>
          </p:cNvPr>
          <p:cNvSpPr/>
          <p:nvPr/>
        </p:nvSpPr>
        <p:spPr>
          <a:xfrm>
            <a:off x="4602822" y="3904180"/>
            <a:ext cx="1828800" cy="15603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●●氏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A297827-47AF-46B6-86A7-0DB0FADEF2EC}"/>
              </a:ext>
            </a:extLst>
          </p:cNvPr>
          <p:cNvSpPr/>
          <p:nvPr/>
        </p:nvSpPr>
        <p:spPr>
          <a:xfrm>
            <a:off x="5743254" y="1868613"/>
            <a:ext cx="1828800" cy="15603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●●氏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1A28EC6-7329-4D7C-A289-E41C058B97AE}"/>
              </a:ext>
            </a:extLst>
          </p:cNvPr>
          <p:cNvSpPr/>
          <p:nvPr/>
        </p:nvSpPr>
        <p:spPr>
          <a:xfrm>
            <a:off x="7938501" y="3553575"/>
            <a:ext cx="1828800" cy="15603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●●氏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7C2E81EB-B516-492E-93D9-92B9870BB259}"/>
              </a:ext>
            </a:extLst>
          </p:cNvPr>
          <p:cNvSpPr/>
          <p:nvPr/>
        </p:nvSpPr>
        <p:spPr>
          <a:xfrm>
            <a:off x="452063" y="4177408"/>
            <a:ext cx="2887038" cy="885504"/>
          </a:xfrm>
          <a:prstGeom prst="wedgeRectCallout">
            <a:avLst>
              <a:gd name="adj1" fmla="val 31124"/>
              <a:gd name="adj2" fmla="val -8717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北魏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を建国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0281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A5A1893-1508-4829-8745-8CE10E131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431" y="1069109"/>
            <a:ext cx="4967136" cy="484582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E35866F-AB8F-413A-AB78-096AE8817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15" y="1069110"/>
            <a:ext cx="5319147" cy="4938285"/>
          </a:xfrm>
          <a:prstGeom prst="rect">
            <a:avLst/>
          </a:prstGeom>
        </p:spPr>
      </p:pic>
      <p:sp>
        <p:nvSpPr>
          <p:cNvPr id="6" name="フレーム 5">
            <a:extLst>
              <a:ext uri="{FF2B5EF4-FFF2-40B4-BE49-F238E27FC236}">
                <a16:creationId xmlns:a16="http://schemas.microsoft.com/office/drawing/2014/main" id="{4C3752A1-EF28-40E5-92D3-876F9BAA7516}"/>
              </a:ext>
            </a:extLst>
          </p:cNvPr>
          <p:cNvSpPr/>
          <p:nvPr/>
        </p:nvSpPr>
        <p:spPr>
          <a:xfrm rot="20377642">
            <a:off x="368784" y="1656436"/>
            <a:ext cx="4184091" cy="2078210"/>
          </a:xfrm>
          <a:prstGeom prst="frame">
            <a:avLst>
              <a:gd name="adj1" fmla="val 298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フレーム 6">
            <a:extLst>
              <a:ext uri="{FF2B5EF4-FFF2-40B4-BE49-F238E27FC236}">
                <a16:creationId xmlns:a16="http://schemas.microsoft.com/office/drawing/2014/main" id="{E41FE02D-F8E3-4BA3-8B8A-D0D35202D719}"/>
              </a:ext>
            </a:extLst>
          </p:cNvPr>
          <p:cNvSpPr/>
          <p:nvPr/>
        </p:nvSpPr>
        <p:spPr>
          <a:xfrm rot="20377642">
            <a:off x="7362655" y="1367018"/>
            <a:ext cx="3395972" cy="1774375"/>
          </a:xfrm>
          <a:prstGeom prst="frame">
            <a:avLst>
              <a:gd name="adj1" fmla="val 298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A66E37F-6B75-4A65-830C-B33B4A8E115E}"/>
              </a:ext>
            </a:extLst>
          </p:cNvPr>
          <p:cNvSpPr/>
          <p:nvPr/>
        </p:nvSpPr>
        <p:spPr>
          <a:xfrm>
            <a:off x="274715" y="331151"/>
            <a:ext cx="3085173" cy="7379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五胡十六国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726B699-B6EC-453D-959D-6D43201D301B}"/>
              </a:ext>
            </a:extLst>
          </p:cNvPr>
          <p:cNvSpPr/>
          <p:nvPr/>
        </p:nvSpPr>
        <p:spPr>
          <a:xfrm>
            <a:off x="6909431" y="331150"/>
            <a:ext cx="1405229" cy="7379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北魏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F98A19C-70B2-4BD9-9498-1D2EF355789D}"/>
              </a:ext>
            </a:extLst>
          </p:cNvPr>
          <p:cNvSpPr txBox="1"/>
          <p:nvPr/>
        </p:nvSpPr>
        <p:spPr>
          <a:xfrm>
            <a:off x="8218173" y="5576378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</p:spTree>
    <p:extLst>
      <p:ext uri="{BB962C8B-B14F-4D97-AF65-F5344CB8AC3E}">
        <p14:creationId xmlns:p14="http://schemas.microsoft.com/office/powerpoint/2010/main" val="250727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5AE5047-582C-4043-852D-B39F21444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724" y="207376"/>
            <a:ext cx="6604551" cy="644324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63A4D9A-6B53-41C2-BDE9-B7088B76858F}"/>
              </a:ext>
            </a:extLst>
          </p:cNvPr>
          <p:cNvSpPr txBox="1"/>
          <p:nvPr/>
        </p:nvSpPr>
        <p:spPr>
          <a:xfrm>
            <a:off x="2793724" y="6312069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0E9628DC-D847-45FF-8F04-C347EA4B8BE6}"/>
              </a:ext>
            </a:extLst>
          </p:cNvPr>
          <p:cNvSpPr/>
          <p:nvPr/>
        </p:nvSpPr>
        <p:spPr>
          <a:xfrm>
            <a:off x="5114260" y="627322"/>
            <a:ext cx="584791" cy="39340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6387ACF7-2848-47A4-98FA-702F66006080}"/>
              </a:ext>
            </a:extLst>
          </p:cNvPr>
          <p:cNvSpPr/>
          <p:nvPr/>
        </p:nvSpPr>
        <p:spPr>
          <a:xfrm>
            <a:off x="5603357" y="627322"/>
            <a:ext cx="584791" cy="39340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6DE10CE1-1107-40E5-B6CB-BB2F5606F514}"/>
              </a:ext>
            </a:extLst>
          </p:cNvPr>
          <p:cNvSpPr/>
          <p:nvPr/>
        </p:nvSpPr>
        <p:spPr>
          <a:xfrm>
            <a:off x="6188148" y="478467"/>
            <a:ext cx="584791" cy="39340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EC5CBF4C-DFCE-4AE4-9649-67CEF661E157}"/>
              </a:ext>
            </a:extLst>
          </p:cNvPr>
          <p:cNvSpPr/>
          <p:nvPr/>
        </p:nvSpPr>
        <p:spPr>
          <a:xfrm>
            <a:off x="4481622" y="813393"/>
            <a:ext cx="584791" cy="39340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FD7CA0D1-4720-41DF-AFC2-EB1287A8BD98}"/>
              </a:ext>
            </a:extLst>
          </p:cNvPr>
          <p:cNvSpPr/>
          <p:nvPr/>
        </p:nvSpPr>
        <p:spPr>
          <a:xfrm rot="10800000">
            <a:off x="5018566" y="1206761"/>
            <a:ext cx="584791" cy="393404"/>
          </a:xfrm>
          <a:prstGeom prst="down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B1954E3F-9D49-4990-ACFD-17F2DB23AFE1}"/>
              </a:ext>
            </a:extLst>
          </p:cNvPr>
          <p:cNvSpPr/>
          <p:nvPr/>
        </p:nvSpPr>
        <p:spPr>
          <a:xfrm rot="10800000">
            <a:off x="5603357" y="1355539"/>
            <a:ext cx="584791" cy="393404"/>
          </a:xfrm>
          <a:prstGeom prst="down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3DECE53B-5447-4E16-87F7-2BEBE6E2B9B8}"/>
              </a:ext>
            </a:extLst>
          </p:cNvPr>
          <p:cNvSpPr/>
          <p:nvPr/>
        </p:nvSpPr>
        <p:spPr>
          <a:xfrm rot="10800000">
            <a:off x="6355157" y="1009942"/>
            <a:ext cx="584791" cy="393404"/>
          </a:xfrm>
          <a:prstGeom prst="down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FF308F5B-09DB-4861-BE63-7FBF4EA6D54C}"/>
              </a:ext>
            </a:extLst>
          </p:cNvPr>
          <p:cNvSpPr/>
          <p:nvPr/>
        </p:nvSpPr>
        <p:spPr>
          <a:xfrm rot="10800000">
            <a:off x="4481621" y="1467178"/>
            <a:ext cx="584791" cy="393404"/>
          </a:xfrm>
          <a:prstGeom prst="down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AE959843-246A-43E4-8F83-D4E998F52202}"/>
              </a:ext>
            </a:extLst>
          </p:cNvPr>
          <p:cNvSpPr/>
          <p:nvPr/>
        </p:nvSpPr>
        <p:spPr>
          <a:xfrm>
            <a:off x="6636265" y="1467177"/>
            <a:ext cx="1897010" cy="988980"/>
          </a:xfrm>
          <a:prstGeom prst="wedgeRectCallout">
            <a:avLst>
              <a:gd name="adj1" fmla="val -67132"/>
              <a:gd name="adj2" fmla="val -421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平城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（旧都）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A6BFA6BD-302E-453B-A200-E59C0864896F}"/>
              </a:ext>
            </a:extLst>
          </p:cNvPr>
          <p:cNvSpPr/>
          <p:nvPr/>
        </p:nvSpPr>
        <p:spPr>
          <a:xfrm>
            <a:off x="6355157" y="2602856"/>
            <a:ext cx="1897010" cy="988980"/>
          </a:xfrm>
          <a:prstGeom prst="wedgeRectCallout">
            <a:avLst>
              <a:gd name="adj1" fmla="val -67132"/>
              <a:gd name="adj2" fmla="val -421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洛陽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（新都）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4031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A837E8B-D076-437B-BAE9-15288749A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90" y="754911"/>
            <a:ext cx="4652914" cy="5348177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544651BC-9B8B-42D9-A142-5250FBD7AA00}"/>
              </a:ext>
            </a:extLst>
          </p:cNvPr>
          <p:cNvSpPr/>
          <p:nvPr/>
        </p:nvSpPr>
        <p:spPr>
          <a:xfrm>
            <a:off x="223284" y="891947"/>
            <a:ext cx="1823484" cy="1106974"/>
          </a:xfrm>
          <a:prstGeom prst="wedgeRectCallout">
            <a:avLst>
              <a:gd name="adj1" fmla="val 70749"/>
              <a:gd name="adj2" fmla="val 3314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遊牧民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少数派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DA70E7D2-6685-4DD2-AD12-9B91AC0C37BC}"/>
              </a:ext>
            </a:extLst>
          </p:cNvPr>
          <p:cNvSpPr/>
          <p:nvPr/>
        </p:nvSpPr>
        <p:spPr>
          <a:xfrm>
            <a:off x="574157" y="4752753"/>
            <a:ext cx="1823484" cy="1106974"/>
          </a:xfrm>
          <a:prstGeom prst="wedgeRectCallout">
            <a:avLst>
              <a:gd name="adj1" fmla="val 71914"/>
              <a:gd name="adj2" fmla="val -3313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漢民族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多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数派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9355BC9B-DD73-4B5A-83F3-16F09B376AC0}"/>
              </a:ext>
            </a:extLst>
          </p:cNvPr>
          <p:cNvSpPr/>
          <p:nvPr/>
        </p:nvSpPr>
        <p:spPr>
          <a:xfrm>
            <a:off x="4167961" y="754911"/>
            <a:ext cx="5826643" cy="1244010"/>
          </a:xfrm>
          <a:prstGeom prst="wedgeRectCallout">
            <a:avLst>
              <a:gd name="adj1" fmla="val -60711"/>
              <a:gd name="adj2" fmla="val 3121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少数派より多数派に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合わせたほうが無難</a:t>
            </a:r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4CF9FA2D-EFEF-4943-B13A-904BF7561EE5}"/>
              </a:ext>
            </a:extLst>
          </p:cNvPr>
          <p:cNvSpPr/>
          <p:nvPr/>
        </p:nvSpPr>
        <p:spPr>
          <a:xfrm>
            <a:off x="5681704" y="2073349"/>
            <a:ext cx="1967023" cy="348747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漢化政策</a:t>
            </a:r>
            <a:endParaRPr kumimoji="1" lang="ja-JP" altLang="en-US" sz="44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CBC5684-375D-4149-B91E-CFC6F25E6F8D}"/>
              </a:ext>
            </a:extLst>
          </p:cNvPr>
          <p:cNvSpPr txBox="1"/>
          <p:nvPr/>
        </p:nvSpPr>
        <p:spPr>
          <a:xfrm>
            <a:off x="7208646" y="2737936"/>
            <a:ext cx="3125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・中国語の使用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784DCFC-E263-4A35-A8CD-A9792E684E67}"/>
              </a:ext>
            </a:extLst>
          </p:cNvPr>
          <p:cNvSpPr txBox="1"/>
          <p:nvPr/>
        </p:nvSpPr>
        <p:spPr>
          <a:xfrm>
            <a:off x="7208646" y="2222235"/>
            <a:ext cx="475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・遊牧民の伝統衣装禁止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7B2C6AC-511C-4206-95AD-9E69048C7E43}"/>
              </a:ext>
            </a:extLst>
          </p:cNvPr>
          <p:cNvSpPr txBox="1"/>
          <p:nvPr/>
        </p:nvSpPr>
        <p:spPr>
          <a:xfrm>
            <a:off x="7208645" y="3253637"/>
            <a:ext cx="4476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・異民族間の結婚推奨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65F5832-1F1E-4DFF-B7C1-15A168622447}"/>
              </a:ext>
            </a:extLst>
          </p:cNvPr>
          <p:cNvSpPr txBox="1"/>
          <p:nvPr/>
        </p:nvSpPr>
        <p:spPr>
          <a:xfrm>
            <a:off x="7208645" y="3758617"/>
            <a:ext cx="4476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・中国風貴族制度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60BC-C092-49A3-A41C-0A8A6C10B6B7}"/>
              </a:ext>
            </a:extLst>
          </p:cNvPr>
          <p:cNvSpPr txBox="1"/>
          <p:nvPr/>
        </p:nvSpPr>
        <p:spPr>
          <a:xfrm>
            <a:off x="10547268" y="4178698"/>
            <a:ext cx="93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e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tc.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1961FF9-BD5D-4976-AF80-C3BD4F335415}"/>
              </a:ext>
            </a:extLst>
          </p:cNvPr>
          <p:cNvSpPr/>
          <p:nvPr/>
        </p:nvSpPr>
        <p:spPr>
          <a:xfrm>
            <a:off x="5573420" y="5594838"/>
            <a:ext cx="5069771" cy="11069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国内を安定化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E01A5EB-6E3B-4411-BEAB-B83925F98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227" y="5427304"/>
            <a:ext cx="1442041" cy="144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30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7D8617F-6768-4702-A92F-B95A9B818A3C}"/>
              </a:ext>
            </a:extLst>
          </p:cNvPr>
          <p:cNvSpPr/>
          <p:nvPr/>
        </p:nvSpPr>
        <p:spPr>
          <a:xfrm>
            <a:off x="6602819" y="719326"/>
            <a:ext cx="5486399" cy="3318101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54104E-4433-4193-97E9-1769E242649A}"/>
              </a:ext>
            </a:extLst>
          </p:cNvPr>
          <p:cNvSpPr txBox="1"/>
          <p:nvPr/>
        </p:nvSpPr>
        <p:spPr>
          <a:xfrm>
            <a:off x="0" y="138253"/>
            <a:ext cx="7378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北魏の漢化政策に対して・・・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90C37D2-530C-456C-A49C-1009CF57C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840" b="56470"/>
          <a:stretch/>
        </p:blipFill>
        <p:spPr>
          <a:xfrm>
            <a:off x="165082" y="2100882"/>
            <a:ext cx="4768426" cy="26244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9C13069-2647-4160-8D99-5743B0F12B1A}"/>
              </a:ext>
            </a:extLst>
          </p:cNvPr>
          <p:cNvSpPr txBox="1"/>
          <p:nvPr/>
        </p:nvSpPr>
        <p:spPr>
          <a:xfrm>
            <a:off x="1275114" y="4718523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3E8DC3C2-FBA2-4297-8A6B-7313161D8E05}"/>
              </a:ext>
            </a:extLst>
          </p:cNvPr>
          <p:cNvSpPr/>
          <p:nvPr/>
        </p:nvSpPr>
        <p:spPr>
          <a:xfrm>
            <a:off x="2402958" y="2764465"/>
            <a:ext cx="1329070" cy="43593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D5F6844A-7ABD-4416-A570-C8267160BA72}"/>
              </a:ext>
            </a:extLst>
          </p:cNvPr>
          <p:cNvSpPr/>
          <p:nvPr/>
        </p:nvSpPr>
        <p:spPr>
          <a:xfrm>
            <a:off x="2510911" y="1237461"/>
            <a:ext cx="4307506" cy="1099518"/>
          </a:xfrm>
          <a:prstGeom prst="wedgeRectCallout">
            <a:avLst>
              <a:gd name="adj1" fmla="val -28649"/>
              <a:gd name="adj2" fmla="val 849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六鎮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６つの対柔然の防衛線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756A10D-E0E3-4866-9FBE-FE8DAD7AD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595" y="883169"/>
            <a:ext cx="1607421" cy="1902273"/>
          </a:xfrm>
          <a:prstGeom prst="rect">
            <a:avLst/>
          </a:prstGeom>
        </p:spPr>
      </p:pic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3E37A428-7545-4828-8A72-B764CBAEC530}"/>
              </a:ext>
            </a:extLst>
          </p:cNvPr>
          <p:cNvSpPr/>
          <p:nvPr/>
        </p:nvSpPr>
        <p:spPr>
          <a:xfrm>
            <a:off x="8870161" y="1178572"/>
            <a:ext cx="3135492" cy="1099518"/>
          </a:xfrm>
          <a:prstGeom prst="wedgeRectCallout">
            <a:avLst>
              <a:gd name="adj1" fmla="val -59787"/>
              <a:gd name="adj2" fmla="val -233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遊牧文化を捨てるのは恥だ！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7DB28EA-C450-4425-846E-900CF45889EA}"/>
              </a:ext>
            </a:extLst>
          </p:cNvPr>
          <p:cNvSpPr/>
          <p:nvPr/>
        </p:nvSpPr>
        <p:spPr>
          <a:xfrm>
            <a:off x="6797152" y="2496969"/>
            <a:ext cx="2911361" cy="12556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六鎮の武人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</a:t>
            </a:r>
            <a:r>
              <a:rPr lang="ja-JP" altLang="en-US" sz="28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遊牧民出身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540FB02C-893E-4A0F-AF70-899F22BC6290}"/>
              </a:ext>
            </a:extLst>
          </p:cNvPr>
          <p:cNvSpPr/>
          <p:nvPr/>
        </p:nvSpPr>
        <p:spPr>
          <a:xfrm>
            <a:off x="6334896" y="4150331"/>
            <a:ext cx="1136021" cy="125312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2B99EE1-439B-47BF-8509-AEE6197E7E40}"/>
              </a:ext>
            </a:extLst>
          </p:cNvPr>
          <p:cNvSpPr txBox="1"/>
          <p:nvPr/>
        </p:nvSpPr>
        <p:spPr>
          <a:xfrm>
            <a:off x="7378995" y="4303809"/>
            <a:ext cx="4862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漢化政策による軽視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3962A30-D8E4-4073-884D-533EB12BD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5827" y="4037427"/>
            <a:ext cx="1116173" cy="123746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B8442FC-59C1-430F-81A5-3DE8EC231B28}"/>
              </a:ext>
            </a:extLst>
          </p:cNvPr>
          <p:cNvSpPr/>
          <p:nvPr/>
        </p:nvSpPr>
        <p:spPr>
          <a:xfrm>
            <a:off x="5752214" y="5556938"/>
            <a:ext cx="2582724" cy="9514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六鎮の乱</a:t>
            </a:r>
            <a:endParaRPr kumimoji="1" lang="en-US" altLang="ja-JP" sz="4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0A3A82A-3A05-480C-BAC3-960378B1A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105" y="5274888"/>
            <a:ext cx="1334437" cy="127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50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E20BE67C-076F-4F6B-BC18-BD2C8A283A29}"/>
              </a:ext>
            </a:extLst>
          </p:cNvPr>
          <p:cNvSpPr/>
          <p:nvPr/>
        </p:nvSpPr>
        <p:spPr>
          <a:xfrm>
            <a:off x="1030741" y="3587"/>
            <a:ext cx="10027119" cy="685800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魏晋南北朝</a:t>
            </a:r>
            <a:endParaRPr lang="en-US" altLang="ja-JP" sz="5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00371E8-4061-4950-807F-A51895B4CB43}"/>
              </a:ext>
            </a:extLst>
          </p:cNvPr>
          <p:cNvSpPr/>
          <p:nvPr/>
        </p:nvSpPr>
        <p:spPr>
          <a:xfrm>
            <a:off x="6010381" y="3918082"/>
            <a:ext cx="4741365" cy="28047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南朝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3F8C91-D653-4C8E-A55A-4D840093EDB8}"/>
              </a:ext>
            </a:extLst>
          </p:cNvPr>
          <p:cNvSpPr/>
          <p:nvPr/>
        </p:nvSpPr>
        <p:spPr>
          <a:xfrm>
            <a:off x="6314260" y="135172"/>
            <a:ext cx="4437486" cy="36477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北朝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9BD9650-B401-44F1-9214-89F956A252A3}"/>
              </a:ext>
            </a:extLst>
          </p:cNvPr>
          <p:cNvSpPr/>
          <p:nvPr/>
        </p:nvSpPr>
        <p:spPr>
          <a:xfrm>
            <a:off x="86287" y="262428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後漢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B967921-905E-4AD8-B04A-8786039D99CF}"/>
              </a:ext>
            </a:extLst>
          </p:cNvPr>
          <p:cNvSpPr/>
          <p:nvPr/>
        </p:nvSpPr>
        <p:spPr>
          <a:xfrm>
            <a:off x="11222284" y="716196"/>
            <a:ext cx="834886" cy="8047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</a:t>
            </a: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FED40852-30C0-4189-8031-7E918B0C8360}"/>
              </a:ext>
            </a:extLst>
          </p:cNvPr>
          <p:cNvSpPr/>
          <p:nvPr/>
        </p:nvSpPr>
        <p:spPr>
          <a:xfrm>
            <a:off x="993593" y="3077155"/>
            <a:ext cx="552946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CE8BB441-E26D-4D8C-A13F-A466FA4DA718}"/>
              </a:ext>
            </a:extLst>
          </p:cNvPr>
          <p:cNvSpPr/>
          <p:nvPr/>
        </p:nvSpPr>
        <p:spPr>
          <a:xfrm>
            <a:off x="5776428" y="560301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1" name="矢印: 右 40">
            <a:extLst>
              <a:ext uri="{FF2B5EF4-FFF2-40B4-BE49-F238E27FC236}">
                <a16:creationId xmlns:a16="http://schemas.microsoft.com/office/drawing/2014/main" id="{5202CF86-BD02-43FA-9DFD-CC538D6749CD}"/>
              </a:ext>
            </a:extLst>
          </p:cNvPr>
          <p:cNvSpPr/>
          <p:nvPr/>
        </p:nvSpPr>
        <p:spPr>
          <a:xfrm>
            <a:off x="10455578" y="831559"/>
            <a:ext cx="705681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2D79183C-0F81-4368-966B-8CB1BB84AA5B}"/>
              </a:ext>
            </a:extLst>
          </p:cNvPr>
          <p:cNvSpPr/>
          <p:nvPr/>
        </p:nvSpPr>
        <p:spPr>
          <a:xfrm>
            <a:off x="5758555" y="1700083"/>
            <a:ext cx="58833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E88807D-E075-4B31-949D-81B1DEDB07C6}"/>
              </a:ext>
            </a:extLst>
          </p:cNvPr>
          <p:cNvSpPr/>
          <p:nvPr/>
        </p:nvSpPr>
        <p:spPr>
          <a:xfrm>
            <a:off x="3009568" y="262428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西晋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AEDDF21-DD71-4557-8F62-790082917127}"/>
              </a:ext>
            </a:extLst>
          </p:cNvPr>
          <p:cNvSpPr/>
          <p:nvPr/>
        </p:nvSpPr>
        <p:spPr>
          <a:xfrm>
            <a:off x="4893820" y="940966"/>
            <a:ext cx="840654" cy="27470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五胡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十六国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6BFF547-F1B9-41E8-8648-02ECB8D5CC18}"/>
              </a:ext>
            </a:extLst>
          </p:cNvPr>
          <p:cNvSpPr/>
          <p:nvPr/>
        </p:nvSpPr>
        <p:spPr>
          <a:xfrm>
            <a:off x="4899588" y="5100430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東晋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659760D-8B30-42F0-8DD4-8BB903D78EB1}"/>
              </a:ext>
            </a:extLst>
          </p:cNvPr>
          <p:cNvSpPr/>
          <p:nvPr/>
        </p:nvSpPr>
        <p:spPr>
          <a:xfrm>
            <a:off x="1583686" y="2067867"/>
            <a:ext cx="834886" cy="2722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三国時代</a:t>
            </a:r>
            <a:endParaRPr kumimoji="1" lang="ja-JP" altLang="en-US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7F8B2B9F-D10E-44A6-B277-D0C0DAF19F5E}"/>
              </a:ext>
            </a:extLst>
          </p:cNvPr>
          <p:cNvSpPr/>
          <p:nvPr/>
        </p:nvSpPr>
        <p:spPr>
          <a:xfrm rot="20335642">
            <a:off x="3940875" y="2455589"/>
            <a:ext cx="91605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270C6D5A-E0E4-49DE-87A5-55089C3F8CF9}"/>
              </a:ext>
            </a:extLst>
          </p:cNvPr>
          <p:cNvSpPr/>
          <p:nvPr/>
        </p:nvSpPr>
        <p:spPr>
          <a:xfrm rot="1739173">
            <a:off x="3899933" y="3663753"/>
            <a:ext cx="871874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1573F938-6090-4B4F-A337-FDA74C1997DD}"/>
              </a:ext>
            </a:extLst>
          </p:cNvPr>
          <p:cNvSpPr/>
          <p:nvPr/>
        </p:nvSpPr>
        <p:spPr>
          <a:xfrm>
            <a:off x="2512606" y="3090456"/>
            <a:ext cx="46516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D8342BC-6BCE-4198-93D8-DC9EE40B02E6}"/>
              </a:ext>
            </a:extLst>
          </p:cNvPr>
          <p:cNvSpPr/>
          <p:nvPr/>
        </p:nvSpPr>
        <p:spPr>
          <a:xfrm>
            <a:off x="6394688" y="1252977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北魏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2F2075F-6DD5-489A-B3B1-7B592168CC5C}"/>
              </a:ext>
            </a:extLst>
          </p:cNvPr>
          <p:cNvSpPr/>
          <p:nvPr/>
        </p:nvSpPr>
        <p:spPr>
          <a:xfrm>
            <a:off x="8028416" y="29122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西魏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D3D095B-165E-4ADB-82B6-4EA0D2E82F88}"/>
              </a:ext>
            </a:extLst>
          </p:cNvPr>
          <p:cNvSpPr/>
          <p:nvPr/>
        </p:nvSpPr>
        <p:spPr>
          <a:xfrm>
            <a:off x="8028416" y="2069423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東魏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E2B7C0B-65AA-4DFC-9EC3-AC36A13720E6}"/>
              </a:ext>
            </a:extLst>
          </p:cNvPr>
          <p:cNvSpPr/>
          <p:nvPr/>
        </p:nvSpPr>
        <p:spPr>
          <a:xfrm>
            <a:off x="9566450" y="29122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北周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6189BC2-7782-4ACC-933F-103A735364D4}"/>
              </a:ext>
            </a:extLst>
          </p:cNvPr>
          <p:cNvSpPr/>
          <p:nvPr/>
        </p:nvSpPr>
        <p:spPr>
          <a:xfrm>
            <a:off x="9566450" y="2069423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北斉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47DEB4E-4F2C-4338-A67E-F9437B6D1F25}"/>
              </a:ext>
            </a:extLst>
          </p:cNvPr>
          <p:cNvSpPr/>
          <p:nvPr/>
        </p:nvSpPr>
        <p:spPr>
          <a:xfrm>
            <a:off x="6096397" y="5504307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宋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E6403C0-FA05-4FC5-9094-D412228DE1E3}"/>
              </a:ext>
            </a:extLst>
          </p:cNvPr>
          <p:cNvSpPr/>
          <p:nvPr/>
        </p:nvSpPr>
        <p:spPr>
          <a:xfrm>
            <a:off x="7291012" y="5504307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3A03F84-AC7C-48E6-B90C-3E4E3E8FC1BC}"/>
              </a:ext>
            </a:extLst>
          </p:cNvPr>
          <p:cNvSpPr/>
          <p:nvPr/>
        </p:nvSpPr>
        <p:spPr>
          <a:xfrm>
            <a:off x="8485627" y="5500423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梁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88BB5A1-8080-4FAA-95D3-2B59B84F4FBB}"/>
              </a:ext>
            </a:extLst>
          </p:cNvPr>
          <p:cNvSpPr/>
          <p:nvPr/>
        </p:nvSpPr>
        <p:spPr>
          <a:xfrm>
            <a:off x="9679283" y="5500423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陳</a:t>
            </a: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D510B71F-A9D9-42EF-A1C9-61B065B8CCDF}"/>
              </a:ext>
            </a:extLst>
          </p:cNvPr>
          <p:cNvSpPr/>
          <p:nvPr/>
        </p:nvSpPr>
        <p:spPr>
          <a:xfrm>
            <a:off x="6971043" y="560301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2" name="矢印: 右 31">
            <a:extLst>
              <a:ext uri="{FF2B5EF4-FFF2-40B4-BE49-F238E27FC236}">
                <a16:creationId xmlns:a16="http://schemas.microsoft.com/office/drawing/2014/main" id="{8EC972D7-31D2-4EDB-9CBE-60A6DD9116C5}"/>
              </a:ext>
            </a:extLst>
          </p:cNvPr>
          <p:cNvSpPr/>
          <p:nvPr/>
        </p:nvSpPr>
        <p:spPr>
          <a:xfrm>
            <a:off x="8171831" y="561295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E25CD74C-DBCA-4A4B-845A-791C9B96A7AB}"/>
              </a:ext>
            </a:extLst>
          </p:cNvPr>
          <p:cNvSpPr/>
          <p:nvPr/>
        </p:nvSpPr>
        <p:spPr>
          <a:xfrm>
            <a:off x="9361508" y="561295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F38FF881-759F-444E-9E53-DDC91C8DD1D2}"/>
              </a:ext>
            </a:extLst>
          </p:cNvPr>
          <p:cNvSpPr/>
          <p:nvPr/>
        </p:nvSpPr>
        <p:spPr>
          <a:xfrm rot="20332336">
            <a:off x="7308539" y="1265757"/>
            <a:ext cx="730677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F6B5F837-0D36-42DA-B775-50D82EBACC36}"/>
              </a:ext>
            </a:extLst>
          </p:cNvPr>
          <p:cNvSpPr/>
          <p:nvPr/>
        </p:nvSpPr>
        <p:spPr>
          <a:xfrm rot="1689049">
            <a:off x="7315038" y="2070336"/>
            <a:ext cx="732486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82EAAF89-0AAB-42C7-8E6E-D46D8B6D665B}"/>
              </a:ext>
            </a:extLst>
          </p:cNvPr>
          <p:cNvSpPr/>
          <p:nvPr/>
        </p:nvSpPr>
        <p:spPr>
          <a:xfrm>
            <a:off x="8891112" y="831559"/>
            <a:ext cx="621096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CFFCE146-7CEE-4EB6-8723-FA201E3CAD63}"/>
              </a:ext>
            </a:extLst>
          </p:cNvPr>
          <p:cNvSpPr/>
          <p:nvPr/>
        </p:nvSpPr>
        <p:spPr>
          <a:xfrm>
            <a:off x="8933607" y="2584607"/>
            <a:ext cx="578601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フレーム 1">
            <a:extLst>
              <a:ext uri="{FF2B5EF4-FFF2-40B4-BE49-F238E27FC236}">
                <a16:creationId xmlns:a16="http://schemas.microsoft.com/office/drawing/2014/main" id="{EA6763C8-59B2-48D9-805E-9789126CED62}"/>
              </a:ext>
            </a:extLst>
          </p:cNvPr>
          <p:cNvSpPr/>
          <p:nvPr/>
        </p:nvSpPr>
        <p:spPr>
          <a:xfrm>
            <a:off x="6177516" y="0"/>
            <a:ext cx="4683798" cy="3918082"/>
          </a:xfrm>
          <a:prstGeom prst="frame">
            <a:avLst>
              <a:gd name="adj1" fmla="val 37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38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</TotalTime>
  <Words>380</Words>
  <Application>Microsoft Office PowerPoint</Application>
  <PresentationFormat>ワイド画面</PresentationFormat>
  <Paragraphs>115</Paragraphs>
  <Slides>12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898</cp:revision>
  <dcterms:created xsi:type="dcterms:W3CDTF">2019-06-25T21:59:19Z</dcterms:created>
  <dcterms:modified xsi:type="dcterms:W3CDTF">2024-02-02T08:31:05Z</dcterms:modified>
</cp:coreProperties>
</file>