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519" r:id="rId2"/>
    <p:sldId id="806" r:id="rId3"/>
    <p:sldId id="807" r:id="rId4"/>
    <p:sldId id="808" r:id="rId5"/>
    <p:sldId id="809" r:id="rId6"/>
    <p:sldId id="810" r:id="rId7"/>
    <p:sldId id="811" r:id="rId8"/>
    <p:sldId id="79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B482DA"/>
    <a:srgbClr val="E9D7F3"/>
    <a:srgbClr val="A86ED4"/>
    <a:srgbClr val="FF0066"/>
    <a:srgbClr val="FF99CC"/>
    <a:srgbClr val="E91FE9"/>
    <a:srgbClr val="ED49E1"/>
    <a:srgbClr val="ED49ED"/>
    <a:srgbClr val="D9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3053" autoAdjust="0"/>
  </p:normalViewPr>
  <p:slideViewPr>
    <p:cSldViewPr snapToGrid="0" showGuides="1">
      <p:cViewPr varScale="1">
        <p:scale>
          <a:sx n="62" d="100"/>
          <a:sy n="62" d="100"/>
        </p:scale>
        <p:origin x="560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6F86DFC0-8E6F-4B63-84DB-E275E9624AD5}"/>
    <pc:docChg chg="addSld delSld modSld">
      <pc:chgData name="" userId="4df855aef7cffa4d" providerId="LiveId" clId="{6F86DFC0-8E6F-4B63-84DB-E275E9624AD5}" dt="2024-02-02T08:45:54.100" v="104" actId="2696"/>
      <pc:docMkLst>
        <pc:docMk/>
      </pc:docMkLst>
      <pc:sldChg chg="del">
        <pc:chgData name="" userId="4df855aef7cffa4d" providerId="LiveId" clId="{6F86DFC0-8E6F-4B63-84DB-E275E9624AD5}" dt="2024-02-02T08:45:54.100" v="104" actId="2696"/>
        <pc:sldMkLst>
          <pc:docMk/>
          <pc:sldMk cId="2838530973" sldId="506"/>
        </pc:sldMkLst>
      </pc:sldChg>
      <pc:sldChg chg="modSp add">
        <pc:chgData name="" userId="4df855aef7cffa4d" providerId="LiveId" clId="{6F86DFC0-8E6F-4B63-84DB-E275E9624AD5}" dt="2024-02-02T08:45:49.264" v="103" actId="121"/>
        <pc:sldMkLst>
          <pc:docMk/>
          <pc:sldMk cId="849079194" sldId="519"/>
        </pc:sldMkLst>
        <pc:spChg chg="mod">
          <ac:chgData name="" userId="4df855aef7cffa4d" providerId="LiveId" clId="{6F86DFC0-8E6F-4B63-84DB-E275E9624AD5}" dt="2024-02-02T08:45:13.960" v="6" actId="404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6F86DFC0-8E6F-4B63-84DB-E275E9624AD5}" dt="2024-02-02T08:45:04.475" v="4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6F86DFC0-8E6F-4B63-84DB-E275E9624AD5}" dt="2024-02-02T08:45:49.264" v="103" actId="121"/>
          <ac:spMkLst>
            <pc:docMk/>
            <pc:sldMk cId="849079194" sldId="519"/>
            <ac:spMk id="6" creationId="{E1CB64D1-48BC-4AED-A444-CDAF33717AEA}"/>
          </ac:spMkLst>
        </pc:spChg>
      </pc:sldChg>
    </pc:docChg>
  </pc:docChgLst>
  <pc:docChgLst>
    <pc:chgData userId="4df855aef7cffa4d" providerId="LiveId" clId="{49312E5B-1205-4FED-89BE-607A93EF2F86}"/>
  </pc:docChgLst>
  <pc:docChgLst>
    <pc:chgData userId="4df855aef7cffa4d" providerId="LiveId" clId="{F948EF47-DA4A-4F12-8612-922A984AE698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386648" y="2237606"/>
            <a:ext cx="11418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8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均田制の崩壊と武則天</a:t>
            </a:r>
            <a:endParaRPr lang="en-US" altLang="ja-JP" sz="88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隋、唐⑥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476984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武則天によって政治はどのように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変化したのか？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E97B23-66F0-4E23-A3E4-F54B97D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755"/>
            <a:ext cx="12214579" cy="5142981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7183DF-C761-431C-A82F-5A87689C7743}"/>
              </a:ext>
            </a:extLst>
          </p:cNvPr>
          <p:cNvSpPr/>
          <p:nvPr/>
        </p:nvSpPr>
        <p:spPr>
          <a:xfrm>
            <a:off x="6503541" y="2147298"/>
            <a:ext cx="575353" cy="19109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5AA83-D5F2-409A-90D1-88E3CCF42547}"/>
              </a:ext>
            </a:extLst>
          </p:cNvPr>
          <p:cNvSpPr txBox="1"/>
          <p:nvPr/>
        </p:nvSpPr>
        <p:spPr>
          <a:xfrm>
            <a:off x="8030966" y="600524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359634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2B9256-4246-4656-AAF0-06DA8921A341}"/>
              </a:ext>
            </a:extLst>
          </p:cNvPr>
          <p:cNvSpPr/>
          <p:nvPr/>
        </p:nvSpPr>
        <p:spPr>
          <a:xfrm>
            <a:off x="195209" y="503434"/>
            <a:ext cx="4407614" cy="455145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C01E3F-42F6-4394-A575-A0B94B2037B3}"/>
              </a:ext>
            </a:extLst>
          </p:cNvPr>
          <p:cNvSpPr/>
          <p:nvPr/>
        </p:nvSpPr>
        <p:spPr>
          <a:xfrm>
            <a:off x="523982" y="1266290"/>
            <a:ext cx="1859622" cy="1777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3A1687-6B78-4200-A3AC-15C18814C45E}"/>
              </a:ext>
            </a:extLst>
          </p:cNvPr>
          <p:cNvSpPr/>
          <p:nvPr/>
        </p:nvSpPr>
        <p:spPr>
          <a:xfrm>
            <a:off x="2383604" y="1266289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A35950-8267-4EF6-AB2A-380C4CAEE72B}"/>
              </a:ext>
            </a:extLst>
          </p:cNvPr>
          <p:cNvSpPr/>
          <p:nvPr/>
        </p:nvSpPr>
        <p:spPr>
          <a:xfrm>
            <a:off x="523982" y="3043718"/>
            <a:ext cx="1859622" cy="17774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DF8DAE-8962-4706-A5D7-B56489FF7537}"/>
              </a:ext>
            </a:extLst>
          </p:cNvPr>
          <p:cNvSpPr/>
          <p:nvPr/>
        </p:nvSpPr>
        <p:spPr>
          <a:xfrm>
            <a:off x="2383604" y="3043718"/>
            <a:ext cx="1859622" cy="17774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2E700D3-5633-4E05-A39C-7BD3117CD1BB}"/>
              </a:ext>
            </a:extLst>
          </p:cNvPr>
          <p:cNvSpPr/>
          <p:nvPr/>
        </p:nvSpPr>
        <p:spPr>
          <a:xfrm>
            <a:off x="523982" y="660112"/>
            <a:ext cx="3113070" cy="606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理想の均田制</a:t>
            </a:r>
          </a:p>
        </p:txBody>
      </p:sp>
      <p:sp>
        <p:nvSpPr>
          <p:cNvPr id="10" name="吹き出し: 上矢印 9">
            <a:extLst>
              <a:ext uri="{FF2B5EF4-FFF2-40B4-BE49-F238E27FC236}">
                <a16:creationId xmlns:a16="http://schemas.microsoft.com/office/drawing/2014/main" id="{1DCD7CCE-41DF-4D20-957A-624A0B580668}"/>
              </a:ext>
            </a:extLst>
          </p:cNvPr>
          <p:cNvSpPr/>
          <p:nvPr/>
        </p:nvSpPr>
        <p:spPr>
          <a:xfrm>
            <a:off x="1422970" y="4935244"/>
            <a:ext cx="1921267" cy="934949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理想論</a:t>
            </a:r>
          </a:p>
        </p:txBody>
      </p:sp>
      <p:sp>
        <p:nvSpPr>
          <p:cNvPr id="12" name="吹き出し: 上矢印 11">
            <a:extLst>
              <a:ext uri="{FF2B5EF4-FFF2-40B4-BE49-F238E27FC236}">
                <a16:creationId xmlns:a16="http://schemas.microsoft.com/office/drawing/2014/main" id="{68258DB4-5D6C-406C-BE01-A93D50ACE955}"/>
              </a:ext>
            </a:extLst>
          </p:cNvPr>
          <p:cNvSpPr/>
          <p:nvPr/>
        </p:nvSpPr>
        <p:spPr>
          <a:xfrm>
            <a:off x="0" y="5858432"/>
            <a:ext cx="4798031" cy="934949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全国での実施は不可能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0DD4EFC-35DB-4DA0-A36A-425493B4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20" y="5239413"/>
            <a:ext cx="1455072" cy="161899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243D95-8F4C-485E-91DA-EBDD6CE17807}"/>
              </a:ext>
            </a:extLst>
          </p:cNvPr>
          <p:cNvSpPr/>
          <p:nvPr/>
        </p:nvSpPr>
        <p:spPr>
          <a:xfrm>
            <a:off x="5921339" y="503229"/>
            <a:ext cx="5746679" cy="455145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7B83121-C875-460B-BB86-BB9BE560827F}"/>
              </a:ext>
            </a:extLst>
          </p:cNvPr>
          <p:cNvSpPr/>
          <p:nvPr/>
        </p:nvSpPr>
        <p:spPr>
          <a:xfrm>
            <a:off x="7955277" y="1103829"/>
            <a:ext cx="3541675" cy="28353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都市部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F2B7B3-70CB-4387-A8DC-124C5702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892" y="2051476"/>
            <a:ext cx="1394273" cy="154276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C229FA8-2BC2-4908-BA77-93EFC8D95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259" y="2018031"/>
            <a:ext cx="1455072" cy="127365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71C225B-9222-49AC-820B-D4E25951288B}"/>
              </a:ext>
            </a:extLst>
          </p:cNvPr>
          <p:cNvSpPr/>
          <p:nvPr/>
        </p:nvSpPr>
        <p:spPr>
          <a:xfrm>
            <a:off x="5921339" y="489918"/>
            <a:ext cx="1647290" cy="606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府兵制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0EC76E0C-E07B-4C5D-92F6-9DF06F2E3F42}"/>
              </a:ext>
            </a:extLst>
          </p:cNvPr>
          <p:cNvSpPr/>
          <p:nvPr/>
        </p:nvSpPr>
        <p:spPr>
          <a:xfrm>
            <a:off x="4061717" y="1465352"/>
            <a:ext cx="2054830" cy="1130157"/>
          </a:xfrm>
          <a:prstGeom prst="wedgeRectCallout">
            <a:avLst>
              <a:gd name="adj1" fmla="val -68178"/>
              <a:gd name="adj2" fmla="val -229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土地配分が均一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13A944-0F5F-4005-850A-9D00395F34E7}"/>
              </a:ext>
            </a:extLst>
          </p:cNvPr>
          <p:cNvSpPr/>
          <p:nvPr/>
        </p:nvSpPr>
        <p:spPr>
          <a:xfrm>
            <a:off x="6510454" y="1557901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地方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吹き出し: 上矢印 21">
            <a:extLst>
              <a:ext uri="{FF2B5EF4-FFF2-40B4-BE49-F238E27FC236}">
                <a16:creationId xmlns:a16="http://schemas.microsoft.com/office/drawing/2014/main" id="{573F5C76-D9F5-4C70-9BA3-1085713029A4}"/>
              </a:ext>
            </a:extLst>
          </p:cNvPr>
          <p:cNvSpPr/>
          <p:nvPr/>
        </p:nvSpPr>
        <p:spPr>
          <a:xfrm>
            <a:off x="9222494" y="3967565"/>
            <a:ext cx="1179815" cy="919334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徴兵</a:t>
            </a:r>
          </a:p>
        </p:txBody>
      </p:sp>
      <p:sp>
        <p:nvSpPr>
          <p:cNvPr id="23" name="吹き出し: 上矢印 22">
            <a:extLst>
              <a:ext uri="{FF2B5EF4-FFF2-40B4-BE49-F238E27FC236}">
                <a16:creationId xmlns:a16="http://schemas.microsoft.com/office/drawing/2014/main" id="{B8FDEBE8-DFF0-44F3-93B9-9B461BBBD3D4}"/>
              </a:ext>
            </a:extLst>
          </p:cNvPr>
          <p:cNvSpPr/>
          <p:nvPr/>
        </p:nvSpPr>
        <p:spPr>
          <a:xfrm>
            <a:off x="6314923" y="3161838"/>
            <a:ext cx="1729532" cy="1740146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徴兵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されず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16D4C68-C209-4C5C-B8E8-8686E6549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515" y="3939197"/>
            <a:ext cx="1128795" cy="112879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299CCD-87F8-48C0-ABFD-7BC45D75C80D}"/>
              </a:ext>
            </a:extLst>
          </p:cNvPr>
          <p:cNvSpPr txBox="1"/>
          <p:nvPr/>
        </p:nvSpPr>
        <p:spPr>
          <a:xfrm>
            <a:off x="7568629" y="546740"/>
            <a:ext cx="396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均田制をもとに徴兵</a:t>
            </a:r>
          </a:p>
        </p:txBody>
      </p:sp>
      <p:sp>
        <p:nvSpPr>
          <p:cNvPr id="25" name="吹き出し: 上矢印 24">
            <a:extLst>
              <a:ext uri="{FF2B5EF4-FFF2-40B4-BE49-F238E27FC236}">
                <a16:creationId xmlns:a16="http://schemas.microsoft.com/office/drawing/2014/main" id="{974184CF-9D80-4C50-A743-5F56081AA42D}"/>
              </a:ext>
            </a:extLst>
          </p:cNvPr>
          <p:cNvSpPr/>
          <p:nvPr/>
        </p:nvSpPr>
        <p:spPr>
          <a:xfrm>
            <a:off x="6214885" y="4945474"/>
            <a:ext cx="5159586" cy="934949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都市部と地方で不平等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6" name="吹き出し: 上矢印 25">
            <a:extLst>
              <a:ext uri="{FF2B5EF4-FFF2-40B4-BE49-F238E27FC236}">
                <a16:creationId xmlns:a16="http://schemas.microsoft.com/office/drawing/2014/main" id="{F5733072-C904-48D0-B32A-1238934002FE}"/>
              </a:ext>
            </a:extLst>
          </p:cNvPr>
          <p:cNvSpPr/>
          <p:nvPr/>
        </p:nvSpPr>
        <p:spPr>
          <a:xfrm>
            <a:off x="6214885" y="5811930"/>
            <a:ext cx="5159586" cy="934949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租税の不徹底</a:t>
            </a:r>
          </a:p>
        </p:txBody>
      </p:sp>
    </p:spTree>
    <p:extLst>
      <p:ext uri="{BB962C8B-B14F-4D97-AF65-F5344CB8AC3E}">
        <p14:creationId xmlns:p14="http://schemas.microsoft.com/office/powerpoint/2010/main" val="208434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A58B2C-DD9C-404C-8D26-771E736883B5}"/>
              </a:ext>
            </a:extLst>
          </p:cNvPr>
          <p:cNvSpPr/>
          <p:nvPr/>
        </p:nvSpPr>
        <p:spPr>
          <a:xfrm>
            <a:off x="-1" y="628012"/>
            <a:ext cx="6976153" cy="4222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これらの問題によって・・・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2555D25-C237-4C69-9251-5CDB595F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2" y="1185815"/>
            <a:ext cx="6379266" cy="359039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B5D68A-4706-42BD-855F-11BD065A00FB}"/>
              </a:ext>
            </a:extLst>
          </p:cNvPr>
          <p:cNvSpPr/>
          <p:nvPr/>
        </p:nvSpPr>
        <p:spPr>
          <a:xfrm>
            <a:off x="7520683" y="628011"/>
            <a:ext cx="4671317" cy="42226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2246053B-AFDC-4ADF-BF51-85D605BBDF2E}"/>
              </a:ext>
            </a:extLst>
          </p:cNvPr>
          <p:cNvSpPr/>
          <p:nvPr/>
        </p:nvSpPr>
        <p:spPr>
          <a:xfrm>
            <a:off x="6811766" y="2148588"/>
            <a:ext cx="904125" cy="11815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F08F26-0990-4882-A6C4-4D4580351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48" y="883581"/>
            <a:ext cx="1511758" cy="15976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625349-31EA-4034-83CF-CD800E5D2D27}"/>
              </a:ext>
            </a:extLst>
          </p:cNvPr>
          <p:cNvSpPr txBox="1"/>
          <p:nvPr/>
        </p:nvSpPr>
        <p:spPr>
          <a:xfrm>
            <a:off x="9248080" y="1359230"/>
            <a:ext cx="250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格差の拡大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702AB3F-EB7F-421E-B843-1D7FD9198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512" y="2736781"/>
            <a:ext cx="1674195" cy="174850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7015C1-4FF5-4372-90F6-932A7DCBA207}"/>
              </a:ext>
            </a:extLst>
          </p:cNvPr>
          <p:cNvSpPr txBox="1"/>
          <p:nvPr/>
        </p:nvSpPr>
        <p:spPr>
          <a:xfrm>
            <a:off x="9248080" y="3287868"/>
            <a:ext cx="3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均田から逃亡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2EF98750-D901-48B6-9C36-D3D16E7AE5C7}"/>
              </a:ext>
            </a:extLst>
          </p:cNvPr>
          <p:cNvSpPr/>
          <p:nvPr/>
        </p:nvSpPr>
        <p:spPr>
          <a:xfrm>
            <a:off x="7520683" y="4975267"/>
            <a:ext cx="4471954" cy="1140430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均田制の崩壊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90EE06F-0CDB-4998-A386-E091C331D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786" y="4976405"/>
            <a:ext cx="1306851" cy="13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BE7554D-0FF2-4A3C-87E7-8405F813D95D}"/>
              </a:ext>
            </a:extLst>
          </p:cNvPr>
          <p:cNvSpPr/>
          <p:nvPr/>
        </p:nvSpPr>
        <p:spPr>
          <a:xfrm>
            <a:off x="143837" y="1720666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154886-034A-4F2D-9572-390B0DC281E8}"/>
              </a:ext>
            </a:extLst>
          </p:cNvPr>
          <p:cNvSpPr/>
          <p:nvPr/>
        </p:nvSpPr>
        <p:spPr>
          <a:xfrm>
            <a:off x="143837" y="3498095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5E08C38-6381-464A-AD87-CDF513916AC4}"/>
              </a:ext>
            </a:extLst>
          </p:cNvPr>
          <p:cNvSpPr/>
          <p:nvPr/>
        </p:nvSpPr>
        <p:spPr>
          <a:xfrm>
            <a:off x="2003459" y="1720666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8B8185-C299-4C53-81F6-DBB30B4520D1}"/>
              </a:ext>
            </a:extLst>
          </p:cNvPr>
          <p:cNvSpPr/>
          <p:nvPr/>
        </p:nvSpPr>
        <p:spPr>
          <a:xfrm>
            <a:off x="2003459" y="3498095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815EBAC-BBCD-4540-9CD4-3EECE44181AD}"/>
              </a:ext>
            </a:extLst>
          </p:cNvPr>
          <p:cNvSpPr/>
          <p:nvPr/>
        </p:nvSpPr>
        <p:spPr>
          <a:xfrm>
            <a:off x="3863081" y="1720666"/>
            <a:ext cx="1859622" cy="35548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荘園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4822504-84E4-4946-9A5F-A518DB5C725E}"/>
              </a:ext>
            </a:extLst>
          </p:cNvPr>
          <p:cNvSpPr/>
          <p:nvPr/>
        </p:nvSpPr>
        <p:spPr>
          <a:xfrm>
            <a:off x="2881899" y="2118147"/>
            <a:ext cx="1962364" cy="11969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逃亡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C96F74-5A87-490B-8D2A-4FBBCF5A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31" y="1903675"/>
            <a:ext cx="1190649" cy="1381874"/>
          </a:xfrm>
          <a:prstGeom prst="rect">
            <a:avLst/>
          </a:prstGeom>
        </p:spPr>
      </p:pic>
      <p:sp>
        <p:nvSpPr>
          <p:cNvPr id="13" name="矢印: 左 12">
            <a:extLst>
              <a:ext uri="{FF2B5EF4-FFF2-40B4-BE49-F238E27FC236}">
                <a16:creationId xmlns:a16="http://schemas.microsoft.com/office/drawing/2014/main" id="{FA408F32-FB72-4E7F-8C5B-2AB259F17A39}"/>
              </a:ext>
            </a:extLst>
          </p:cNvPr>
          <p:cNvSpPr/>
          <p:nvPr/>
        </p:nvSpPr>
        <p:spPr>
          <a:xfrm>
            <a:off x="2768269" y="3792193"/>
            <a:ext cx="1859622" cy="1189233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吸収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673199F-896A-4E4B-8A17-F479898104FF}"/>
              </a:ext>
            </a:extLst>
          </p:cNvPr>
          <p:cNvSpPr/>
          <p:nvPr/>
        </p:nvSpPr>
        <p:spPr>
          <a:xfrm>
            <a:off x="6328879" y="1720666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3FA68D-1F9C-4869-8EB0-8B746BCEF397}"/>
              </a:ext>
            </a:extLst>
          </p:cNvPr>
          <p:cNvSpPr/>
          <p:nvPr/>
        </p:nvSpPr>
        <p:spPr>
          <a:xfrm>
            <a:off x="6328879" y="3498095"/>
            <a:ext cx="1859622" cy="1777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9B781C0-6964-4AEB-B51D-20F9BBFE86AE}"/>
              </a:ext>
            </a:extLst>
          </p:cNvPr>
          <p:cNvSpPr/>
          <p:nvPr/>
        </p:nvSpPr>
        <p:spPr>
          <a:xfrm>
            <a:off x="10048123" y="1720666"/>
            <a:ext cx="1859622" cy="35548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荘園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8A2911B-61AD-48F1-BC12-A29EB9BCC033}"/>
              </a:ext>
            </a:extLst>
          </p:cNvPr>
          <p:cNvSpPr/>
          <p:nvPr/>
        </p:nvSpPr>
        <p:spPr>
          <a:xfrm>
            <a:off x="8188501" y="1720666"/>
            <a:ext cx="1859622" cy="1777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荘園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1DB6FC-C5AE-4B2A-AE77-BB2E22F8ADF2}"/>
              </a:ext>
            </a:extLst>
          </p:cNvPr>
          <p:cNvSpPr/>
          <p:nvPr/>
        </p:nvSpPr>
        <p:spPr>
          <a:xfrm>
            <a:off x="8188501" y="3487178"/>
            <a:ext cx="1859622" cy="17774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D33AA87-7294-4C16-8EAE-7A5B7A263A41}"/>
              </a:ext>
            </a:extLst>
          </p:cNvPr>
          <p:cNvSpPr/>
          <p:nvPr/>
        </p:nvSpPr>
        <p:spPr>
          <a:xfrm>
            <a:off x="143837" y="90541"/>
            <a:ext cx="3113070" cy="822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荘園の拡大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A271F8B-6993-419E-A858-296B5D42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488" y="2654062"/>
            <a:ext cx="1196081" cy="1196081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82C520-5715-4931-AA68-AF0A1D3290A1}"/>
              </a:ext>
            </a:extLst>
          </p:cNvPr>
          <p:cNvSpPr/>
          <p:nvPr/>
        </p:nvSpPr>
        <p:spPr>
          <a:xfrm>
            <a:off x="8302211" y="3689611"/>
            <a:ext cx="1632201" cy="631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小作制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483275D1-074B-45C8-AF3D-4C0E9B4FB22E}"/>
              </a:ext>
            </a:extLst>
          </p:cNvPr>
          <p:cNvSpPr/>
          <p:nvPr/>
        </p:nvSpPr>
        <p:spPr>
          <a:xfrm>
            <a:off x="8555641" y="4665656"/>
            <a:ext cx="2624432" cy="631540"/>
          </a:xfrm>
          <a:prstGeom prst="wedgeRectCallout">
            <a:avLst>
              <a:gd name="adj1" fmla="val -34071"/>
              <a:gd name="adj2" fmla="val -117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もと没落農民</a:t>
            </a: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AE403B20-81B7-48D9-A710-F6560353362E}"/>
              </a:ext>
            </a:extLst>
          </p:cNvPr>
          <p:cNvSpPr/>
          <p:nvPr/>
        </p:nvSpPr>
        <p:spPr>
          <a:xfrm>
            <a:off x="5771692" y="2922581"/>
            <a:ext cx="500332" cy="11510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EBAD6F9E-8B8E-40AB-AB2E-33B10B7200A3}"/>
              </a:ext>
            </a:extLst>
          </p:cNvPr>
          <p:cNvSpPr/>
          <p:nvPr/>
        </p:nvSpPr>
        <p:spPr>
          <a:xfrm>
            <a:off x="3468489" y="153052"/>
            <a:ext cx="6390166" cy="1151028"/>
          </a:xfrm>
          <a:prstGeom prst="wedgeRectCallout">
            <a:avLst>
              <a:gd name="adj1" fmla="val -30318"/>
              <a:gd name="adj2" fmla="val 1123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貴族の私有地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（私有地を認められている特権）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吹き出し: 上矢印 6">
            <a:extLst>
              <a:ext uri="{FF2B5EF4-FFF2-40B4-BE49-F238E27FC236}">
                <a16:creationId xmlns:a16="http://schemas.microsoft.com/office/drawing/2014/main" id="{345C2701-DA46-45CD-ABFF-A92592CD0699}"/>
              </a:ext>
            </a:extLst>
          </p:cNvPr>
          <p:cNvSpPr/>
          <p:nvPr/>
        </p:nvSpPr>
        <p:spPr>
          <a:xfrm>
            <a:off x="7215982" y="5434213"/>
            <a:ext cx="3804658" cy="1041461"/>
          </a:xfrm>
          <a:prstGeom prst="upArrowCallou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唐の</a:t>
            </a:r>
            <a:r>
              <a:rPr lang="ja-JP" altLang="en-US" sz="40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財政悪化</a:t>
            </a:r>
            <a:endParaRPr kumimoji="1" lang="ja-JP" altLang="en-US" sz="4000" dirty="0">
              <a:solidFill>
                <a:schemeClr val="tx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B8ED3E7-9C42-4E5A-8FA8-76E6FE4D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312" y="5316808"/>
            <a:ext cx="1221521" cy="14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4C4CC3-C60B-484E-90B1-F34D9815C03D}"/>
              </a:ext>
            </a:extLst>
          </p:cNvPr>
          <p:cNvSpPr/>
          <p:nvPr/>
        </p:nvSpPr>
        <p:spPr>
          <a:xfrm>
            <a:off x="2177" y="0"/>
            <a:ext cx="12189823" cy="3429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B418063-9B77-4981-808A-481A1208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0" y="760288"/>
            <a:ext cx="1854485" cy="185448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ED6CA2-8F0D-4AC0-A3DC-89C9FC4848E3}"/>
              </a:ext>
            </a:extLst>
          </p:cNvPr>
          <p:cNvSpPr/>
          <p:nvPr/>
        </p:nvSpPr>
        <p:spPr>
          <a:xfrm>
            <a:off x="239730" y="2614773"/>
            <a:ext cx="1859624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武則天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3E2A9C-8EC3-49D6-B4B7-41122C5B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62" y="776984"/>
            <a:ext cx="1630381" cy="185020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7AD92E-76DF-43D2-BAC9-8B23A5BE1E53}"/>
              </a:ext>
            </a:extLst>
          </p:cNvPr>
          <p:cNvSpPr/>
          <p:nvPr/>
        </p:nvSpPr>
        <p:spPr>
          <a:xfrm>
            <a:off x="5198962" y="2631469"/>
            <a:ext cx="1630381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高宗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DAD030BB-42B9-49B3-B8C4-820AAA5AEF85}"/>
              </a:ext>
            </a:extLst>
          </p:cNvPr>
          <p:cNvSpPr/>
          <p:nvPr/>
        </p:nvSpPr>
        <p:spPr>
          <a:xfrm>
            <a:off x="6716112" y="1125021"/>
            <a:ext cx="1212351" cy="676810"/>
          </a:xfrm>
          <a:prstGeom prst="wedgeRectCallout">
            <a:avLst>
              <a:gd name="adj1" fmla="val -73375"/>
              <a:gd name="adj2" fmla="val -149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病弱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403796D-44DA-4779-A9EE-721596F1F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43" y="180114"/>
            <a:ext cx="1155178" cy="10483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8A8476-9B4B-4F8D-A77E-3B6F9950A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215" y="626478"/>
            <a:ext cx="2676187" cy="29155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CEF2337-2B5B-4CDA-B471-92C671327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91387" y="451533"/>
            <a:ext cx="1341051" cy="116106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137712-69FE-4582-B43E-27FDFE70CC8A}"/>
              </a:ext>
            </a:extLst>
          </p:cNvPr>
          <p:cNvSpPr txBox="1"/>
          <p:nvPr/>
        </p:nvSpPr>
        <p:spPr>
          <a:xfrm>
            <a:off x="1921576" y="2091254"/>
            <a:ext cx="302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簾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（すだれ）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DD13203-AE87-4602-A058-1C921BB03706}"/>
              </a:ext>
            </a:extLst>
          </p:cNvPr>
          <p:cNvSpPr/>
          <p:nvPr/>
        </p:nvSpPr>
        <p:spPr>
          <a:xfrm>
            <a:off x="1502371" y="1402595"/>
            <a:ext cx="773684" cy="477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A49BAC4-FC86-4937-B5BB-9A4129CA71D4}"/>
              </a:ext>
            </a:extLst>
          </p:cNvPr>
          <p:cNvSpPr/>
          <p:nvPr/>
        </p:nvSpPr>
        <p:spPr>
          <a:xfrm>
            <a:off x="3337908" y="1181025"/>
            <a:ext cx="2042740" cy="9791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指示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4812AD1-E6DE-4DDB-8A25-7451AE2E28BC}"/>
              </a:ext>
            </a:extLst>
          </p:cNvPr>
          <p:cNvSpPr/>
          <p:nvPr/>
        </p:nvSpPr>
        <p:spPr>
          <a:xfrm>
            <a:off x="0" y="-6603"/>
            <a:ext cx="2462067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垂簾の政</a:t>
            </a:r>
            <a:endParaRPr kumimoji="1" lang="ja-JP" altLang="en-US" sz="44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E065ADD-C966-4D5F-8B20-F76C53E6F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91387" y="1892327"/>
            <a:ext cx="1341051" cy="116106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E33B2D-ECFE-4549-A128-1A2D5AE48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007793" y="451029"/>
            <a:ext cx="1341051" cy="116106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3C0BCC1-3FE1-464A-A001-0CF3FEFA8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007793" y="1891823"/>
            <a:ext cx="1341051" cy="1161068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3E692BA-35FB-4927-8BCD-D64A4F9CEFB1}"/>
              </a:ext>
            </a:extLst>
          </p:cNvPr>
          <p:cNvSpPr/>
          <p:nvPr/>
        </p:nvSpPr>
        <p:spPr>
          <a:xfrm>
            <a:off x="9128118" y="2635321"/>
            <a:ext cx="1630381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臣下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840ABDE-CFDB-40E9-999A-20E0CF62EF60}"/>
              </a:ext>
            </a:extLst>
          </p:cNvPr>
          <p:cNvSpPr/>
          <p:nvPr/>
        </p:nvSpPr>
        <p:spPr>
          <a:xfrm>
            <a:off x="1921576" y="3842777"/>
            <a:ext cx="10270424" cy="30146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F1EE4AD-EA4F-43E6-85D0-DBF728199DA8}"/>
              </a:ext>
            </a:extLst>
          </p:cNvPr>
          <p:cNvSpPr/>
          <p:nvPr/>
        </p:nvSpPr>
        <p:spPr>
          <a:xfrm>
            <a:off x="5361743" y="3336216"/>
            <a:ext cx="1304818" cy="142613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病死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B5A4CF6-DFF1-4606-8ED9-338123A43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98357" y="3966158"/>
            <a:ext cx="1910337" cy="1910337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0E4C2-2B52-4A6C-84B6-160A2C4D0D2D}"/>
              </a:ext>
            </a:extLst>
          </p:cNvPr>
          <p:cNvSpPr/>
          <p:nvPr/>
        </p:nvSpPr>
        <p:spPr>
          <a:xfrm>
            <a:off x="2165468" y="5553993"/>
            <a:ext cx="1859624" cy="1162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（子）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97D617A4-3517-40CD-BA53-153319BF8E35}"/>
              </a:ext>
            </a:extLst>
          </p:cNvPr>
          <p:cNvSpPr/>
          <p:nvPr/>
        </p:nvSpPr>
        <p:spPr>
          <a:xfrm>
            <a:off x="4246247" y="4538362"/>
            <a:ext cx="1280545" cy="765928"/>
          </a:xfrm>
          <a:prstGeom prst="wedgeRectCallout">
            <a:avLst>
              <a:gd name="adj1" fmla="val -77067"/>
              <a:gd name="adj2" fmla="val -233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廃位</a:t>
            </a: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934DF654-2863-4C66-90A3-E67D8B7183A4}"/>
              </a:ext>
            </a:extLst>
          </p:cNvPr>
          <p:cNvSpPr/>
          <p:nvPr/>
        </p:nvSpPr>
        <p:spPr>
          <a:xfrm>
            <a:off x="4455073" y="5296850"/>
            <a:ext cx="2828229" cy="10314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7C36E657-5E05-4596-BCBC-A592CC7B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555" y="4145117"/>
            <a:ext cx="1854485" cy="1854485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B182FD9-13DC-42D5-B3E3-37FE5A0BC823}"/>
              </a:ext>
            </a:extLst>
          </p:cNvPr>
          <p:cNvSpPr/>
          <p:nvPr/>
        </p:nvSpPr>
        <p:spPr>
          <a:xfrm>
            <a:off x="7471555" y="5999602"/>
            <a:ext cx="1859624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武則天</a:t>
            </a:r>
          </a:p>
        </p:txBody>
      </p:sp>
      <p:sp>
        <p:nvSpPr>
          <p:cNvPr id="31" name="吹き出し: 左矢印 30">
            <a:extLst>
              <a:ext uri="{FF2B5EF4-FFF2-40B4-BE49-F238E27FC236}">
                <a16:creationId xmlns:a16="http://schemas.microsoft.com/office/drawing/2014/main" id="{3347EDEA-6330-41C6-BA06-859D81FCC34B}"/>
              </a:ext>
            </a:extLst>
          </p:cNvPr>
          <p:cNvSpPr/>
          <p:nvPr/>
        </p:nvSpPr>
        <p:spPr>
          <a:xfrm>
            <a:off x="8973255" y="4124536"/>
            <a:ext cx="3061705" cy="231789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659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史上唯一の</a:t>
            </a:r>
            <a:endParaRPr lang="en-US" altLang="ja-JP" sz="3600" dirty="0">
              <a:solidFill>
                <a:schemeClr val="tx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女帝誕生</a:t>
            </a:r>
          </a:p>
        </p:txBody>
      </p:sp>
    </p:spTree>
    <p:extLst>
      <p:ext uri="{BB962C8B-B14F-4D97-AF65-F5344CB8AC3E}">
        <p14:creationId xmlns:p14="http://schemas.microsoft.com/office/powerpoint/2010/main" val="233894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130FA2-6E1C-4E70-9EC4-9FA55237EB66}"/>
              </a:ext>
            </a:extLst>
          </p:cNvPr>
          <p:cNvSpPr/>
          <p:nvPr/>
        </p:nvSpPr>
        <p:spPr>
          <a:xfrm>
            <a:off x="71919" y="71919"/>
            <a:ext cx="8959064" cy="35754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8576EEC-87DA-4789-9081-32EDAF70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93" y="656419"/>
            <a:ext cx="1577084" cy="15770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43D64D-911E-4C17-9C15-DDB50432A380}"/>
              </a:ext>
            </a:extLst>
          </p:cNvPr>
          <p:cNvSpPr/>
          <p:nvPr/>
        </p:nvSpPr>
        <p:spPr>
          <a:xfrm>
            <a:off x="4129692" y="2233503"/>
            <a:ext cx="1578796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武則天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137046-919C-4862-B812-19681F303803}"/>
              </a:ext>
            </a:extLst>
          </p:cNvPr>
          <p:cNvSpPr/>
          <p:nvPr/>
        </p:nvSpPr>
        <p:spPr>
          <a:xfrm>
            <a:off x="71919" y="71919"/>
            <a:ext cx="1571946" cy="633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長安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D4B0654-D630-4C3D-9698-75C66F9E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0" y="814284"/>
            <a:ext cx="1514179" cy="12548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9207AC-13C3-4301-943B-43FDA451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01" y="622195"/>
            <a:ext cx="1349969" cy="13499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5B15E5-8967-4C03-9F47-8F7D401A4F6B}"/>
              </a:ext>
            </a:extLst>
          </p:cNvPr>
          <p:cNvSpPr/>
          <p:nvPr/>
        </p:nvSpPr>
        <p:spPr>
          <a:xfrm>
            <a:off x="970351" y="1985749"/>
            <a:ext cx="1599558" cy="536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李一族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37AC8D3A-112E-4EC9-9A32-6D90E8010135}"/>
              </a:ext>
            </a:extLst>
          </p:cNvPr>
          <p:cNvSpPr/>
          <p:nvPr/>
        </p:nvSpPr>
        <p:spPr>
          <a:xfrm>
            <a:off x="209015" y="2600940"/>
            <a:ext cx="3499956" cy="93777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上級官僚を独占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6CDEF05-7A4B-4DFC-8AF9-14A601DC86A2}"/>
              </a:ext>
            </a:extLst>
          </p:cNvPr>
          <p:cNvSpPr/>
          <p:nvPr/>
        </p:nvSpPr>
        <p:spPr>
          <a:xfrm>
            <a:off x="5795224" y="931187"/>
            <a:ext cx="3053145" cy="1109731"/>
          </a:xfrm>
          <a:prstGeom prst="wedgeRectCallout">
            <a:avLst>
              <a:gd name="adj1" fmla="val -63969"/>
              <a:gd name="adj2" fmla="val -130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武一族の私にはやりずらいわ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6099F14-D16C-458F-B930-4C8B2C11994E}"/>
              </a:ext>
            </a:extLst>
          </p:cNvPr>
          <p:cNvSpPr/>
          <p:nvPr/>
        </p:nvSpPr>
        <p:spPr>
          <a:xfrm>
            <a:off x="71919" y="3693905"/>
            <a:ext cx="8959065" cy="3092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872E0FA-DA7E-4890-B786-73071A7CB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509" y="3780175"/>
            <a:ext cx="1300305" cy="1653807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8560372-D8C4-43F6-8403-EC476C6A7746}"/>
              </a:ext>
            </a:extLst>
          </p:cNvPr>
          <p:cNvSpPr/>
          <p:nvPr/>
        </p:nvSpPr>
        <p:spPr>
          <a:xfrm>
            <a:off x="1096993" y="5035675"/>
            <a:ext cx="2061794" cy="633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科挙官僚</a:t>
            </a:r>
          </a:p>
        </p:txBody>
      </p:sp>
      <p:sp>
        <p:nvSpPr>
          <p:cNvPr id="20" name="吹き出し: 上矢印 19">
            <a:extLst>
              <a:ext uri="{FF2B5EF4-FFF2-40B4-BE49-F238E27FC236}">
                <a16:creationId xmlns:a16="http://schemas.microsoft.com/office/drawing/2014/main" id="{6D7DFA5B-C736-4099-8E91-B08A8790793F}"/>
              </a:ext>
            </a:extLst>
          </p:cNvPr>
          <p:cNvSpPr/>
          <p:nvPr/>
        </p:nvSpPr>
        <p:spPr>
          <a:xfrm>
            <a:off x="377912" y="5702360"/>
            <a:ext cx="3499956" cy="93777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上級官僚に抜擢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45C629-CE3C-4EAE-B356-63CF77FB99FE}"/>
              </a:ext>
            </a:extLst>
          </p:cNvPr>
          <p:cNvSpPr/>
          <p:nvPr/>
        </p:nvSpPr>
        <p:spPr>
          <a:xfrm>
            <a:off x="71919" y="3700104"/>
            <a:ext cx="1571946" cy="633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洛陽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5DAA5B6-4587-41BB-9D7D-D5296184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99" y="4228185"/>
            <a:ext cx="1577084" cy="15770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C05EE20-78F2-446C-9A80-8B07D64BCEFA}"/>
              </a:ext>
            </a:extLst>
          </p:cNvPr>
          <p:cNvSpPr/>
          <p:nvPr/>
        </p:nvSpPr>
        <p:spPr>
          <a:xfrm>
            <a:off x="4144898" y="5805269"/>
            <a:ext cx="1578796" cy="676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武則天</a:t>
            </a: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AD56E0FD-5BBB-4225-BF61-88071AE1620B}"/>
              </a:ext>
            </a:extLst>
          </p:cNvPr>
          <p:cNvSpPr/>
          <p:nvPr/>
        </p:nvSpPr>
        <p:spPr>
          <a:xfrm>
            <a:off x="5795224" y="4016979"/>
            <a:ext cx="3053145" cy="1577084"/>
          </a:xfrm>
          <a:prstGeom prst="wedgeRectCallout">
            <a:avLst>
              <a:gd name="adj1" fmla="val -63969"/>
              <a:gd name="adj2" fmla="val -156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u="heavy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科挙を強化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して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優秀な者を側近にするわ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矢印: 左カーブ 23">
            <a:extLst>
              <a:ext uri="{FF2B5EF4-FFF2-40B4-BE49-F238E27FC236}">
                <a16:creationId xmlns:a16="http://schemas.microsoft.com/office/drawing/2014/main" id="{1F914098-26F3-488C-BC52-D6A315EDE827}"/>
              </a:ext>
            </a:extLst>
          </p:cNvPr>
          <p:cNvSpPr/>
          <p:nvPr/>
        </p:nvSpPr>
        <p:spPr>
          <a:xfrm>
            <a:off x="9030984" y="1630341"/>
            <a:ext cx="1300305" cy="3660850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6CE7927-9EE4-4A10-A7ED-ED03CBDBC19D}"/>
              </a:ext>
            </a:extLst>
          </p:cNvPr>
          <p:cNvSpPr/>
          <p:nvPr/>
        </p:nvSpPr>
        <p:spPr>
          <a:xfrm>
            <a:off x="9939141" y="2766317"/>
            <a:ext cx="628941" cy="1325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遷都</a:t>
            </a:r>
          </a:p>
        </p:txBody>
      </p:sp>
      <p:sp>
        <p:nvSpPr>
          <p:cNvPr id="26" name="吹き出し: 上矢印 25">
            <a:extLst>
              <a:ext uri="{FF2B5EF4-FFF2-40B4-BE49-F238E27FC236}">
                <a16:creationId xmlns:a16="http://schemas.microsoft.com/office/drawing/2014/main" id="{CEB22C29-6306-46D4-9C91-A0DD3A37615B}"/>
              </a:ext>
            </a:extLst>
          </p:cNvPr>
          <p:cNvSpPr/>
          <p:nvPr/>
        </p:nvSpPr>
        <p:spPr>
          <a:xfrm>
            <a:off x="5795224" y="5569750"/>
            <a:ext cx="3053145" cy="93777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官僚制を整備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7010E95-EFE7-483F-AED8-77A17840FF2D}"/>
              </a:ext>
            </a:extLst>
          </p:cNvPr>
          <p:cNvSpPr/>
          <p:nvPr/>
        </p:nvSpPr>
        <p:spPr>
          <a:xfrm>
            <a:off x="11063043" y="245454"/>
            <a:ext cx="628941" cy="2520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貴族中心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D9D0391-E5E9-4A86-A219-DEFF3BD0E8D1}"/>
              </a:ext>
            </a:extLst>
          </p:cNvPr>
          <p:cNvSpPr/>
          <p:nvPr/>
        </p:nvSpPr>
        <p:spPr>
          <a:xfrm>
            <a:off x="11063043" y="4119269"/>
            <a:ext cx="628941" cy="2520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官僚中心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E100D84C-98F8-4144-A675-6EF2A9A88E57}"/>
              </a:ext>
            </a:extLst>
          </p:cNvPr>
          <p:cNvSpPr/>
          <p:nvPr/>
        </p:nvSpPr>
        <p:spPr>
          <a:xfrm>
            <a:off x="11063043" y="2960893"/>
            <a:ext cx="628941" cy="8698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37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11545" cy="6352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5" y="60661"/>
            <a:ext cx="49225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均田制の崩壊と武則天</a:t>
            </a:r>
            <a:endParaRPr lang="ja-JP" altLang="en-US" sz="3600" b="1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34439-5A60-47CE-842D-066A091949D5}"/>
              </a:ext>
            </a:extLst>
          </p:cNvPr>
          <p:cNvSpPr txBox="1"/>
          <p:nvPr/>
        </p:nvSpPr>
        <p:spPr>
          <a:xfrm>
            <a:off x="340521" y="817094"/>
            <a:ext cx="316822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格差社会の拡大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449B46-B631-4E0A-A117-5763BE263D6F}"/>
              </a:ext>
            </a:extLst>
          </p:cNvPr>
          <p:cNvSpPr/>
          <p:nvPr/>
        </p:nvSpPr>
        <p:spPr>
          <a:xfrm>
            <a:off x="361574" y="1437889"/>
            <a:ext cx="10983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・均田制の不徹底　→　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府兵制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も首都圏付近のみで徴兵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BE1DB9-725E-4864-9B4A-D1C864334ED9}"/>
              </a:ext>
            </a:extLst>
          </p:cNvPr>
          <p:cNvSpPr/>
          <p:nvPr/>
        </p:nvSpPr>
        <p:spPr>
          <a:xfrm>
            <a:off x="4036895" y="1931093"/>
            <a:ext cx="5734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格差が拡大し農民が逃亡</a:t>
            </a:r>
            <a:endParaRPr lang="ja-JP" altLang="en-US" sz="32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06A386-096F-449D-8AD6-36E541F811FC}"/>
              </a:ext>
            </a:extLst>
          </p:cNvPr>
          <p:cNvSpPr/>
          <p:nvPr/>
        </p:nvSpPr>
        <p:spPr>
          <a:xfrm>
            <a:off x="340521" y="2423520"/>
            <a:ext cx="9739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荘園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の拡大　→　貴族が荒廃地を吸収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没落農民による小作制</a:t>
            </a:r>
            <a:endParaRPr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1F3D25-18F8-4864-A7D5-42A9F817F1AB}"/>
              </a:ext>
            </a:extLst>
          </p:cNvPr>
          <p:cNvSpPr txBox="1"/>
          <p:nvPr/>
        </p:nvSpPr>
        <p:spPr>
          <a:xfrm>
            <a:off x="343855" y="3474950"/>
            <a:ext cx="388060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武則天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（則天武后）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C02D54-EA24-4E85-AB18-6F45E46032ED}"/>
              </a:ext>
            </a:extLst>
          </p:cNvPr>
          <p:cNvSpPr/>
          <p:nvPr/>
        </p:nvSpPr>
        <p:spPr>
          <a:xfrm>
            <a:off x="343855" y="4092019"/>
            <a:ext cx="8367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・高宗を裏で操り実権を握る（垂簾の政）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CCD738-86C3-4A07-819C-A83C48759388}"/>
              </a:ext>
            </a:extLst>
          </p:cNvPr>
          <p:cNvSpPr/>
          <p:nvPr/>
        </p:nvSpPr>
        <p:spPr>
          <a:xfrm>
            <a:off x="343855" y="4648443"/>
            <a:ext cx="1089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・史上唯一の女帝として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周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を建国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A3B90D-8CE5-4B8F-9615-67E98B6C770A}"/>
              </a:ext>
            </a:extLst>
          </p:cNvPr>
          <p:cNvSpPr/>
          <p:nvPr/>
        </p:nvSpPr>
        <p:spPr>
          <a:xfrm>
            <a:off x="343854" y="5177709"/>
            <a:ext cx="1089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・首都を長安から洛陽に遷都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AB04F2-D038-4799-8A56-C3497C136F0B}"/>
              </a:ext>
            </a:extLst>
          </p:cNvPr>
          <p:cNvSpPr/>
          <p:nvPr/>
        </p:nvSpPr>
        <p:spPr>
          <a:xfrm>
            <a:off x="361574" y="5745588"/>
            <a:ext cx="1089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・科挙を強化　→　官僚制を整備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320</Words>
  <Application>Microsoft Office PowerPoint</Application>
  <PresentationFormat>ワイド画面</PresentationFormat>
  <Paragraphs>85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966</cp:revision>
  <dcterms:created xsi:type="dcterms:W3CDTF">2019-06-25T21:59:19Z</dcterms:created>
  <dcterms:modified xsi:type="dcterms:W3CDTF">2024-02-02T08:45:55Z</dcterms:modified>
</cp:coreProperties>
</file>