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519" r:id="rId2"/>
    <p:sldId id="806" r:id="rId3"/>
    <p:sldId id="807" r:id="rId4"/>
    <p:sldId id="797" r:id="rId5"/>
    <p:sldId id="808" r:id="rId6"/>
    <p:sldId id="809" r:id="rId7"/>
    <p:sldId id="810" r:id="rId8"/>
    <p:sldId id="811" r:id="rId9"/>
    <p:sldId id="79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91FE9"/>
    <a:srgbClr val="FF0066"/>
    <a:srgbClr val="E9D7F3"/>
    <a:srgbClr val="B482DA"/>
    <a:srgbClr val="A86ED4"/>
    <a:srgbClr val="FF99CC"/>
    <a:srgbClr val="ED49E1"/>
    <a:srgbClr val="ED49ED"/>
    <a:srgbClr val="D9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3053" autoAdjust="0"/>
  </p:normalViewPr>
  <p:slideViewPr>
    <p:cSldViewPr snapToGrid="0" showGuides="1">
      <p:cViewPr varScale="1">
        <p:scale>
          <a:sx n="62" d="100"/>
          <a:sy n="62" d="100"/>
        </p:scale>
        <p:origin x="560" y="4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康一郎 桑田" userId="4df855aef7cffa4d" providerId="LiveId" clId="{0B92E14F-65D6-4F4F-83EF-FD613D36EB3E}"/>
  </pc:docChgLst>
  <pc:docChgLst>
    <pc:chgData userId="4df855aef7cffa4d" providerId="LiveId" clId="{96F6A0FD-AA78-46D3-AC12-5C806443501E}"/>
  </pc:docChgLst>
  <pc:docChgLst>
    <pc:chgData userId="4df855aef7cffa4d" providerId="LiveId" clId="{A344C6C7-475F-4584-96AE-269FD8B3ED10}"/>
    <pc:docChg chg="addSld delSld modSld">
      <pc:chgData name="" userId="4df855aef7cffa4d" providerId="LiveId" clId="{A344C6C7-475F-4584-96AE-269FD8B3ED10}" dt="2024-02-02T08:51:43.713" v="91" actId="2696"/>
      <pc:docMkLst>
        <pc:docMk/>
      </pc:docMkLst>
      <pc:sldChg chg="del">
        <pc:chgData name="" userId="4df855aef7cffa4d" providerId="LiveId" clId="{A344C6C7-475F-4584-96AE-269FD8B3ED10}" dt="2024-02-02T08:51:43.713" v="91" actId="2696"/>
        <pc:sldMkLst>
          <pc:docMk/>
          <pc:sldMk cId="2838530973" sldId="506"/>
        </pc:sldMkLst>
      </pc:sldChg>
      <pc:sldChg chg="modSp add">
        <pc:chgData name="" userId="4df855aef7cffa4d" providerId="LiveId" clId="{A344C6C7-475F-4584-96AE-269FD8B3ED10}" dt="2024-02-02T08:51:38.647" v="90" actId="121"/>
        <pc:sldMkLst>
          <pc:docMk/>
          <pc:sldMk cId="849079194" sldId="519"/>
        </pc:sldMkLst>
        <pc:spChg chg="mod">
          <ac:chgData name="" userId="4df855aef7cffa4d" providerId="LiveId" clId="{A344C6C7-475F-4584-96AE-269FD8B3ED10}" dt="2024-02-02T08:51:06.094" v="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A344C6C7-475F-4584-96AE-269FD8B3ED10}" dt="2024-02-02T08:51:01.483" v="5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A344C6C7-475F-4584-96AE-269FD8B3ED10}" dt="2024-02-02T08:51:38.647" v="90" actId="121"/>
          <ac:spMkLst>
            <pc:docMk/>
            <pc:sldMk cId="849079194" sldId="519"/>
            <ac:spMk id="6" creationId="{E1CB64D1-48BC-4AED-A444-CDAF33717A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2024/2/2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2/2/2024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386648" y="2237606"/>
            <a:ext cx="11418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ソグド人</a:t>
            </a:r>
            <a:endParaRPr lang="en-US" altLang="ja-JP" sz="9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0" y="114806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隋、唐⑪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0" y="476984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ソグド人は中央ユーラシア東アジアで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どんな役割を担っていたのか？</a:t>
            </a:r>
            <a:endParaRPr lang="en-US" altLang="ja-JP" sz="48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E97B23-66F0-4E23-A3E4-F54B97DD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755"/>
            <a:ext cx="12214579" cy="5142981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E7183DF-C761-431C-A82F-5A87689C7743}"/>
              </a:ext>
            </a:extLst>
          </p:cNvPr>
          <p:cNvSpPr/>
          <p:nvPr/>
        </p:nvSpPr>
        <p:spPr>
          <a:xfrm>
            <a:off x="5404208" y="1160981"/>
            <a:ext cx="3667874" cy="290758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D5AA83-D5F2-409A-90D1-88E3CCF42547}"/>
              </a:ext>
            </a:extLst>
          </p:cNvPr>
          <p:cNvSpPr txBox="1"/>
          <p:nvPr/>
        </p:nvSpPr>
        <p:spPr>
          <a:xfrm>
            <a:off x="8030966" y="600524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359634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0E1ACAC-9282-4CDD-B212-589591AC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2" y="370142"/>
            <a:ext cx="11805616" cy="6117716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7B24B0B1-ACDD-4CFF-B0EB-BA580A3086F8}"/>
              </a:ext>
            </a:extLst>
          </p:cNvPr>
          <p:cNvSpPr/>
          <p:nvPr/>
        </p:nvSpPr>
        <p:spPr>
          <a:xfrm rot="20600836">
            <a:off x="3441952" y="2257397"/>
            <a:ext cx="1366171" cy="183884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4E93049-4FF5-42F0-BC98-1903DC3757FF}"/>
              </a:ext>
            </a:extLst>
          </p:cNvPr>
          <p:cNvSpPr/>
          <p:nvPr/>
        </p:nvSpPr>
        <p:spPr>
          <a:xfrm>
            <a:off x="4152014" y="3742660"/>
            <a:ext cx="223284" cy="22328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C714C406-EE41-47A4-94B7-92546D03029A}"/>
              </a:ext>
            </a:extLst>
          </p:cNvPr>
          <p:cNvSpPr/>
          <p:nvPr/>
        </p:nvSpPr>
        <p:spPr>
          <a:xfrm>
            <a:off x="3806456" y="4328655"/>
            <a:ext cx="3115340" cy="669851"/>
          </a:xfrm>
          <a:prstGeom prst="wedgeRectCallout">
            <a:avLst>
              <a:gd name="adj1" fmla="val -33571"/>
              <a:gd name="adj2" fmla="val -1025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サマルカンド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87C3DC48-91E1-41AC-8C83-778DA6DCCAED}"/>
              </a:ext>
            </a:extLst>
          </p:cNvPr>
          <p:cNvSpPr/>
          <p:nvPr/>
        </p:nvSpPr>
        <p:spPr>
          <a:xfrm>
            <a:off x="3207121" y="627476"/>
            <a:ext cx="3979692" cy="1303007"/>
          </a:xfrm>
          <a:prstGeom prst="wedgeRectCallout">
            <a:avLst>
              <a:gd name="adj1" fmla="val -28120"/>
              <a:gd name="adj2" fmla="val 104172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ソグディアナ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＝ソグド人の土地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2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91742B-1BC3-4432-9729-B8138963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08" y="818706"/>
            <a:ext cx="8721331" cy="452603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ED6364C-C112-4047-8472-AE66B34E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520" y="2406754"/>
            <a:ext cx="2408308" cy="224650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BCF8623-ACF2-4284-A391-483B18B7D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992" y="3774535"/>
            <a:ext cx="1164166" cy="1371624"/>
          </a:xfrm>
          <a:prstGeom prst="rect">
            <a:avLst/>
          </a:prstGeom>
        </p:spPr>
      </p:pic>
      <p:sp>
        <p:nvSpPr>
          <p:cNvPr id="9" name="矢印: 左右 8">
            <a:extLst>
              <a:ext uri="{FF2B5EF4-FFF2-40B4-BE49-F238E27FC236}">
                <a16:creationId xmlns:a16="http://schemas.microsoft.com/office/drawing/2014/main" id="{061281F1-E6D6-4054-8A4E-D698C0829827}"/>
              </a:ext>
            </a:extLst>
          </p:cNvPr>
          <p:cNvSpPr/>
          <p:nvPr/>
        </p:nvSpPr>
        <p:spPr>
          <a:xfrm>
            <a:off x="1674822" y="2715755"/>
            <a:ext cx="3155431" cy="124401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隊商交易</a:t>
            </a:r>
          </a:p>
        </p:txBody>
      </p:sp>
      <p:sp>
        <p:nvSpPr>
          <p:cNvPr id="10" name="矢印: 左右 9">
            <a:extLst>
              <a:ext uri="{FF2B5EF4-FFF2-40B4-BE49-F238E27FC236}">
                <a16:creationId xmlns:a16="http://schemas.microsoft.com/office/drawing/2014/main" id="{3D62BA86-FAAA-41D8-8E9B-52E8CD46F5F5}"/>
              </a:ext>
            </a:extLst>
          </p:cNvPr>
          <p:cNvSpPr/>
          <p:nvPr/>
        </p:nvSpPr>
        <p:spPr>
          <a:xfrm>
            <a:off x="7193828" y="2715755"/>
            <a:ext cx="3155431" cy="124401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隊商交易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41E92A2-8D13-4453-B06A-062521E40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89460" y="3774535"/>
            <a:ext cx="1164166" cy="137162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9673947-5050-47F3-B010-F161F43064A7}"/>
              </a:ext>
            </a:extLst>
          </p:cNvPr>
          <p:cNvSpPr/>
          <p:nvPr/>
        </p:nvSpPr>
        <p:spPr>
          <a:xfrm>
            <a:off x="577742" y="1844878"/>
            <a:ext cx="1041991" cy="27418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西方</a:t>
            </a:r>
            <a:r>
              <a:rPr kumimoji="1"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文明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DCBDAF7-86C8-4BAB-922D-7B9924FB3B3D}"/>
              </a:ext>
            </a:extLst>
          </p:cNvPr>
          <p:cNvSpPr/>
          <p:nvPr/>
        </p:nvSpPr>
        <p:spPr>
          <a:xfrm>
            <a:off x="10350189" y="1836226"/>
            <a:ext cx="1041991" cy="2741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東方文明</a:t>
            </a:r>
            <a:endParaRPr kumimoji="1" lang="ja-JP" altLang="en-US" sz="44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6AFBAB-8F62-4EDE-ACF8-DDCC98FFAE00}"/>
              </a:ext>
            </a:extLst>
          </p:cNvPr>
          <p:cNvSpPr/>
          <p:nvPr/>
        </p:nvSpPr>
        <p:spPr>
          <a:xfrm>
            <a:off x="4830253" y="1844878"/>
            <a:ext cx="2272295" cy="637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オアシス</a:t>
            </a:r>
          </a:p>
        </p:txBody>
      </p:sp>
      <p:sp>
        <p:nvSpPr>
          <p:cNvPr id="17" name="吹き出し: 上矢印 16">
            <a:extLst>
              <a:ext uri="{FF2B5EF4-FFF2-40B4-BE49-F238E27FC236}">
                <a16:creationId xmlns:a16="http://schemas.microsoft.com/office/drawing/2014/main" id="{0EA9C722-E88F-434A-BCFD-A9A37EA131E6}"/>
              </a:ext>
            </a:extLst>
          </p:cNvPr>
          <p:cNvSpPr/>
          <p:nvPr/>
        </p:nvSpPr>
        <p:spPr>
          <a:xfrm>
            <a:off x="4614292" y="4586688"/>
            <a:ext cx="2750761" cy="1010093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中継地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99A7AF3-AB2D-42EA-BF4B-41276607D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043" y="4902262"/>
            <a:ext cx="1280466" cy="133904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1A291C5-1BD0-4A81-A0C8-CD9093B65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643" y="4213872"/>
            <a:ext cx="1010093" cy="87878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29DBA20-0FA3-44C2-962A-CEE516600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2381" y="4267378"/>
            <a:ext cx="1010093" cy="87878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D085BF0-55B3-4076-9918-3609687E3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878" y="3680831"/>
            <a:ext cx="1010093" cy="8787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97192F1-FBE4-4FFD-AEEB-E23A305FD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226" y="3707907"/>
            <a:ext cx="1010093" cy="878781"/>
          </a:xfrm>
          <a:prstGeom prst="rect">
            <a:avLst/>
          </a:prstGeom>
        </p:spPr>
      </p:pic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8FE26BF4-7101-4EF1-8EB5-A0037F7B960B}"/>
              </a:ext>
            </a:extLst>
          </p:cNvPr>
          <p:cNvSpPr/>
          <p:nvPr/>
        </p:nvSpPr>
        <p:spPr>
          <a:xfrm>
            <a:off x="1674822" y="5373202"/>
            <a:ext cx="2472570" cy="714447"/>
          </a:xfrm>
          <a:prstGeom prst="wedgeRectCallout">
            <a:avLst>
              <a:gd name="adj1" fmla="val 15705"/>
              <a:gd name="adj2" fmla="val -104564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ソグド人</a:t>
            </a: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201D65EB-FAE1-4D2D-89C9-5DD56E740120}"/>
              </a:ext>
            </a:extLst>
          </p:cNvPr>
          <p:cNvSpPr/>
          <p:nvPr/>
        </p:nvSpPr>
        <p:spPr>
          <a:xfrm>
            <a:off x="8166590" y="5373202"/>
            <a:ext cx="2472570" cy="714447"/>
          </a:xfrm>
          <a:prstGeom prst="wedgeRectCallout">
            <a:avLst>
              <a:gd name="adj1" fmla="val -25577"/>
              <a:gd name="adj2" fmla="val -95635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ソグド人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7A60186-78D4-4DC4-9CAB-0F6EE84D6EEA}"/>
              </a:ext>
            </a:extLst>
          </p:cNvPr>
          <p:cNvSpPr/>
          <p:nvPr/>
        </p:nvSpPr>
        <p:spPr>
          <a:xfrm>
            <a:off x="1619733" y="810301"/>
            <a:ext cx="2272295" cy="637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隊商交易</a:t>
            </a:r>
          </a:p>
        </p:txBody>
      </p:sp>
    </p:spTree>
    <p:extLst>
      <p:ext uri="{BB962C8B-B14F-4D97-AF65-F5344CB8AC3E}">
        <p14:creationId xmlns:p14="http://schemas.microsoft.com/office/powerpoint/2010/main" val="59928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7596514-D5BE-41BE-B86D-A9CAE3ED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" y="326669"/>
            <a:ext cx="12080195" cy="6204661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7E96A337-CC05-4AD7-8798-CC1E8CC59F90}"/>
              </a:ext>
            </a:extLst>
          </p:cNvPr>
          <p:cNvSpPr/>
          <p:nvPr/>
        </p:nvSpPr>
        <p:spPr>
          <a:xfrm rot="19814522">
            <a:off x="5807558" y="1572592"/>
            <a:ext cx="705691" cy="83816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99514599-3B20-4B5A-A000-396301076190}"/>
              </a:ext>
            </a:extLst>
          </p:cNvPr>
          <p:cNvSpPr/>
          <p:nvPr/>
        </p:nvSpPr>
        <p:spPr>
          <a:xfrm>
            <a:off x="6044610" y="2073348"/>
            <a:ext cx="223284" cy="22328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A487F9E-4928-4D34-B3EA-0B49B5D69BA9}"/>
              </a:ext>
            </a:extLst>
          </p:cNvPr>
          <p:cNvSpPr/>
          <p:nvPr/>
        </p:nvSpPr>
        <p:spPr>
          <a:xfrm rot="19491456">
            <a:off x="2204191" y="819096"/>
            <a:ext cx="2966917" cy="4255083"/>
          </a:xfrm>
          <a:prstGeom prst="roundRect">
            <a:avLst/>
          </a:prstGeom>
          <a:solidFill>
            <a:schemeClr val="tx2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西方諸国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51A721E-82D1-4830-B210-8E631F532A99}"/>
              </a:ext>
            </a:extLst>
          </p:cNvPr>
          <p:cNvSpPr/>
          <p:nvPr/>
        </p:nvSpPr>
        <p:spPr>
          <a:xfrm>
            <a:off x="6523875" y="1235127"/>
            <a:ext cx="4546978" cy="292220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東方</a:t>
            </a:r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諸国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19BD1692-5373-4C1D-BC18-29137E7FD65C}"/>
              </a:ext>
            </a:extLst>
          </p:cNvPr>
          <p:cNvSpPr/>
          <p:nvPr/>
        </p:nvSpPr>
        <p:spPr>
          <a:xfrm>
            <a:off x="4844329" y="2634568"/>
            <a:ext cx="2704582" cy="669851"/>
          </a:xfrm>
          <a:prstGeom prst="wedgeRectCallout">
            <a:avLst>
              <a:gd name="adj1" fmla="val -5266"/>
              <a:gd name="adj2" fmla="val -97818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サマルカンド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F7FD02CF-049C-4B55-B70C-E55CE41974AD}"/>
              </a:ext>
            </a:extLst>
          </p:cNvPr>
          <p:cNvSpPr/>
          <p:nvPr/>
        </p:nvSpPr>
        <p:spPr>
          <a:xfrm>
            <a:off x="5458631" y="652721"/>
            <a:ext cx="2704582" cy="669851"/>
          </a:xfrm>
          <a:prstGeom prst="wedgeRectCallout">
            <a:avLst>
              <a:gd name="adj1" fmla="val -28120"/>
              <a:gd name="adj2" fmla="val 104172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ソグディアナ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吹き出し: 上矢印 9">
            <a:extLst>
              <a:ext uri="{FF2B5EF4-FFF2-40B4-BE49-F238E27FC236}">
                <a16:creationId xmlns:a16="http://schemas.microsoft.com/office/drawing/2014/main" id="{93FCB592-16E3-4043-8A89-DCDDDED66E0D}"/>
              </a:ext>
            </a:extLst>
          </p:cNvPr>
          <p:cNvSpPr/>
          <p:nvPr/>
        </p:nvSpPr>
        <p:spPr>
          <a:xfrm>
            <a:off x="4275585" y="3338592"/>
            <a:ext cx="3761334" cy="1052855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東西文明の中間</a:t>
            </a:r>
          </a:p>
        </p:txBody>
      </p:sp>
    </p:spTree>
    <p:extLst>
      <p:ext uri="{BB962C8B-B14F-4D97-AF65-F5344CB8AC3E}">
        <p14:creationId xmlns:p14="http://schemas.microsoft.com/office/powerpoint/2010/main" val="318624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6D2BC46-CF19-43CD-80F6-AAABB345C4E9}"/>
              </a:ext>
            </a:extLst>
          </p:cNvPr>
          <p:cNvSpPr/>
          <p:nvPr/>
        </p:nvSpPr>
        <p:spPr>
          <a:xfrm>
            <a:off x="5738006" y="170122"/>
            <a:ext cx="2842468" cy="325887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1A97A3-0A75-418E-87FC-C5BB508A1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59" y="1133432"/>
            <a:ext cx="1164166" cy="137162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444891-4CEB-41C4-A32E-9EE4B8C52083}"/>
              </a:ext>
            </a:extLst>
          </p:cNvPr>
          <p:cNvSpPr/>
          <p:nvPr/>
        </p:nvSpPr>
        <p:spPr>
          <a:xfrm>
            <a:off x="289380" y="435935"/>
            <a:ext cx="2663090" cy="285797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西方諸国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endParaRPr lang="en-US" altLang="ja-JP" sz="28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ビザンツ帝国（東ローマ）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など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4CC8B68-9569-4E0F-B154-4055F9331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053" y="1674122"/>
            <a:ext cx="1010093" cy="878781"/>
          </a:xfrm>
          <a:prstGeom prst="rect">
            <a:avLst/>
          </a:prstGeom>
        </p:spPr>
      </p:pic>
      <p:sp>
        <p:nvSpPr>
          <p:cNvPr id="15" name="吹き出し: 上矢印 14">
            <a:extLst>
              <a:ext uri="{FF2B5EF4-FFF2-40B4-BE49-F238E27FC236}">
                <a16:creationId xmlns:a16="http://schemas.microsoft.com/office/drawing/2014/main" id="{73847A95-F378-44C1-8AA2-5CD7EBF777E1}"/>
              </a:ext>
            </a:extLst>
          </p:cNvPr>
          <p:cNvSpPr/>
          <p:nvPr/>
        </p:nvSpPr>
        <p:spPr>
          <a:xfrm>
            <a:off x="6037709" y="2283820"/>
            <a:ext cx="2243062" cy="1010093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ソグド人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AE2764A-69FB-436D-B6E8-6B51FABD67A2}"/>
              </a:ext>
            </a:extLst>
          </p:cNvPr>
          <p:cNvSpPr/>
          <p:nvPr/>
        </p:nvSpPr>
        <p:spPr>
          <a:xfrm>
            <a:off x="5827695" y="225543"/>
            <a:ext cx="2663090" cy="738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遊牧国家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8792465-C2A2-4B4E-989B-1DFABF4E343E}"/>
              </a:ext>
            </a:extLst>
          </p:cNvPr>
          <p:cNvSpPr/>
          <p:nvPr/>
        </p:nvSpPr>
        <p:spPr>
          <a:xfrm>
            <a:off x="5921600" y="5947585"/>
            <a:ext cx="2663090" cy="738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中国王朝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23477930-00ED-4242-A1E0-220D118D3DF7}"/>
              </a:ext>
            </a:extLst>
          </p:cNvPr>
          <p:cNvSpPr/>
          <p:nvPr/>
        </p:nvSpPr>
        <p:spPr>
          <a:xfrm>
            <a:off x="3082868" y="546115"/>
            <a:ext cx="2479815" cy="7975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EA37357E-24EF-4558-B3D7-A3BD1BA3AA41}"/>
              </a:ext>
            </a:extLst>
          </p:cNvPr>
          <p:cNvSpPr/>
          <p:nvPr/>
        </p:nvSpPr>
        <p:spPr>
          <a:xfrm rot="10800000">
            <a:off x="3080773" y="2327657"/>
            <a:ext cx="2479815" cy="79750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上 21">
            <a:extLst>
              <a:ext uri="{FF2B5EF4-FFF2-40B4-BE49-F238E27FC236}">
                <a16:creationId xmlns:a16="http://schemas.microsoft.com/office/drawing/2014/main" id="{12E4857F-CEE0-49CE-AED1-B3E69C545392}"/>
              </a:ext>
            </a:extLst>
          </p:cNvPr>
          <p:cNvSpPr/>
          <p:nvPr/>
        </p:nvSpPr>
        <p:spPr>
          <a:xfrm>
            <a:off x="6018667" y="3536455"/>
            <a:ext cx="839972" cy="224349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上 22">
            <a:extLst>
              <a:ext uri="{FF2B5EF4-FFF2-40B4-BE49-F238E27FC236}">
                <a16:creationId xmlns:a16="http://schemas.microsoft.com/office/drawing/2014/main" id="{C1641334-11A8-4810-9C32-D11EE795E32D}"/>
              </a:ext>
            </a:extLst>
          </p:cNvPr>
          <p:cNvSpPr/>
          <p:nvPr/>
        </p:nvSpPr>
        <p:spPr>
          <a:xfrm rot="10800000">
            <a:off x="7621280" y="3566546"/>
            <a:ext cx="839972" cy="224349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208B7C4-A384-4C7E-8676-305898B9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50986" y="3523892"/>
            <a:ext cx="1457167" cy="123130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B9D6F41-DC6D-46A1-900E-B6A80F0F0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690" y="4365407"/>
            <a:ext cx="1343055" cy="124232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1C7B6AF-78F9-4ED1-807B-3955FD2D5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787" y="2057400"/>
            <a:ext cx="1343055" cy="1242326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661ACDE-9008-4EBC-B287-132059D16770}"/>
              </a:ext>
            </a:extLst>
          </p:cNvPr>
          <p:cNvSpPr/>
          <p:nvPr/>
        </p:nvSpPr>
        <p:spPr>
          <a:xfrm>
            <a:off x="6072017" y="5053877"/>
            <a:ext cx="720345" cy="528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絹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32A9030-7AA8-4375-ADDE-80164FE74AC6}"/>
              </a:ext>
            </a:extLst>
          </p:cNvPr>
          <p:cNvSpPr/>
          <p:nvPr/>
        </p:nvSpPr>
        <p:spPr>
          <a:xfrm>
            <a:off x="7678934" y="4212403"/>
            <a:ext cx="720345" cy="528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馬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C4F3002-DD5F-4038-B663-8851CF4BD353}"/>
              </a:ext>
            </a:extLst>
          </p:cNvPr>
          <p:cNvSpPr/>
          <p:nvPr/>
        </p:nvSpPr>
        <p:spPr>
          <a:xfrm>
            <a:off x="4520141" y="2678563"/>
            <a:ext cx="720345" cy="528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絹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7CC03AD-C82B-4DA8-8F21-8857909451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492"/>
          <a:stretch/>
        </p:blipFill>
        <p:spPr>
          <a:xfrm>
            <a:off x="2966663" y="378710"/>
            <a:ext cx="1215697" cy="94119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973E841-5C42-4716-9832-45677C932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092" y="523469"/>
            <a:ext cx="940921" cy="905652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5D9E0F3-1A88-41AF-958C-26160FF78741}"/>
              </a:ext>
            </a:extLst>
          </p:cNvPr>
          <p:cNvSpPr/>
          <p:nvPr/>
        </p:nvSpPr>
        <p:spPr>
          <a:xfrm>
            <a:off x="3164912" y="1270132"/>
            <a:ext cx="1403610" cy="492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金属器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F30A473-83C4-40A8-B464-0A4576938A87}"/>
              </a:ext>
            </a:extLst>
          </p:cNvPr>
          <p:cNvSpPr/>
          <p:nvPr/>
        </p:nvSpPr>
        <p:spPr>
          <a:xfrm>
            <a:off x="3164912" y="35665"/>
            <a:ext cx="1403610" cy="492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ガラス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6" name="吹き出し: 左矢印 35">
            <a:extLst>
              <a:ext uri="{FF2B5EF4-FFF2-40B4-BE49-F238E27FC236}">
                <a16:creationId xmlns:a16="http://schemas.microsoft.com/office/drawing/2014/main" id="{B3612F62-BE57-47BE-915D-670F1E942AE4}"/>
              </a:ext>
            </a:extLst>
          </p:cNvPr>
          <p:cNvSpPr/>
          <p:nvPr/>
        </p:nvSpPr>
        <p:spPr>
          <a:xfrm>
            <a:off x="8640288" y="3387009"/>
            <a:ext cx="1244010" cy="2602566"/>
          </a:xfrm>
          <a:prstGeom prst="lef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絹馬貿易</a:t>
            </a:r>
          </a:p>
        </p:txBody>
      </p:sp>
      <p:sp>
        <p:nvSpPr>
          <p:cNvPr id="37" name="吹き出し: 上矢印 36">
            <a:extLst>
              <a:ext uri="{FF2B5EF4-FFF2-40B4-BE49-F238E27FC236}">
                <a16:creationId xmlns:a16="http://schemas.microsoft.com/office/drawing/2014/main" id="{F252F1F4-A10C-4B06-98B4-92316C35E9C1}"/>
              </a:ext>
            </a:extLst>
          </p:cNvPr>
          <p:cNvSpPr/>
          <p:nvPr/>
        </p:nvSpPr>
        <p:spPr>
          <a:xfrm>
            <a:off x="2957771" y="3291518"/>
            <a:ext cx="2780235" cy="1073889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隊商交易</a:t>
            </a:r>
          </a:p>
        </p:txBody>
      </p:sp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4151EBCB-21A1-4B38-B1C1-3DC8C2934632}"/>
              </a:ext>
            </a:extLst>
          </p:cNvPr>
          <p:cNvSpPr/>
          <p:nvPr/>
        </p:nvSpPr>
        <p:spPr>
          <a:xfrm>
            <a:off x="8763738" y="232616"/>
            <a:ext cx="2156902" cy="773786"/>
          </a:xfrm>
          <a:prstGeom prst="wedgeRectCallout">
            <a:avLst>
              <a:gd name="adj1" fmla="val -62360"/>
              <a:gd name="adj2" fmla="val -1582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武力</a:t>
            </a:r>
          </a:p>
        </p:txBody>
      </p:sp>
      <p:sp>
        <p:nvSpPr>
          <p:cNvPr id="39" name="吹き出し: 四角形 38">
            <a:extLst>
              <a:ext uri="{FF2B5EF4-FFF2-40B4-BE49-F238E27FC236}">
                <a16:creationId xmlns:a16="http://schemas.microsoft.com/office/drawing/2014/main" id="{817AF15F-BACF-488C-9CD8-087A4E5FF6CC}"/>
              </a:ext>
            </a:extLst>
          </p:cNvPr>
          <p:cNvSpPr/>
          <p:nvPr/>
        </p:nvSpPr>
        <p:spPr>
          <a:xfrm>
            <a:off x="8805847" y="2494422"/>
            <a:ext cx="2156902" cy="773786"/>
          </a:xfrm>
          <a:prstGeom prst="wedgeRectCallout">
            <a:avLst>
              <a:gd name="adj1" fmla="val -68768"/>
              <a:gd name="adj2" fmla="val -117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経済力</a:t>
            </a:r>
          </a:p>
        </p:txBody>
      </p:sp>
      <p:sp>
        <p:nvSpPr>
          <p:cNvPr id="40" name="矢印: 上下 39">
            <a:extLst>
              <a:ext uri="{FF2B5EF4-FFF2-40B4-BE49-F238E27FC236}">
                <a16:creationId xmlns:a16="http://schemas.microsoft.com/office/drawing/2014/main" id="{44AA93C2-B911-425C-9467-2B0A957E458F}"/>
              </a:ext>
            </a:extLst>
          </p:cNvPr>
          <p:cNvSpPr/>
          <p:nvPr/>
        </p:nvSpPr>
        <p:spPr>
          <a:xfrm>
            <a:off x="9431478" y="1006402"/>
            <a:ext cx="838638" cy="1488020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AC5FAAB-7DE5-4F37-9C05-57E63F222C67}"/>
              </a:ext>
            </a:extLst>
          </p:cNvPr>
          <p:cNvSpPr txBox="1"/>
          <p:nvPr/>
        </p:nvSpPr>
        <p:spPr>
          <a:xfrm>
            <a:off x="10153856" y="1475446"/>
            <a:ext cx="212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相互依存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3D91F9-8DD6-4345-9126-F08BE4E428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5874" y="-10158"/>
            <a:ext cx="976537" cy="106725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7836918-7526-4D1E-A1AB-C8F793725D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3643" y="2423093"/>
            <a:ext cx="868425" cy="8684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D08E23-A102-45D9-A40F-C8B1E7B6FC02}"/>
              </a:ext>
            </a:extLst>
          </p:cNvPr>
          <p:cNvSpPr txBox="1"/>
          <p:nvPr/>
        </p:nvSpPr>
        <p:spPr>
          <a:xfrm>
            <a:off x="92826" y="5779947"/>
            <a:ext cx="4377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＊ソグド人は一時唐の</a:t>
            </a:r>
            <a:endParaRPr lang="en-US" altLang="ja-JP" sz="28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28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支配下の時代もあった</a:t>
            </a:r>
            <a:endParaRPr kumimoji="1" lang="ja-JP" altLang="en-US" sz="28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71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矢印: 四方向 12">
            <a:extLst>
              <a:ext uri="{FF2B5EF4-FFF2-40B4-BE49-F238E27FC236}">
                <a16:creationId xmlns:a16="http://schemas.microsoft.com/office/drawing/2014/main" id="{290DF68F-8956-4707-AA52-778A9A361DB1}"/>
              </a:ext>
            </a:extLst>
          </p:cNvPr>
          <p:cNvSpPr/>
          <p:nvPr/>
        </p:nvSpPr>
        <p:spPr>
          <a:xfrm>
            <a:off x="198020" y="202914"/>
            <a:ext cx="5685443" cy="6452171"/>
          </a:xfrm>
          <a:prstGeom prst="quadArrow">
            <a:avLst>
              <a:gd name="adj1" fmla="val 17622"/>
              <a:gd name="adj2" fmla="val 16402"/>
              <a:gd name="adj3" fmla="val 205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3A5671F-2F6C-44FE-96C6-50AD057DA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55" y="2059698"/>
            <a:ext cx="1164166" cy="13716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C0D3B1-9D2B-4601-BE14-9716413F6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649" y="2600388"/>
            <a:ext cx="1010093" cy="87878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08C5B8-252E-4A96-84BE-F5AAC6C9CACF}"/>
              </a:ext>
            </a:extLst>
          </p:cNvPr>
          <p:cNvSpPr txBox="1"/>
          <p:nvPr/>
        </p:nvSpPr>
        <p:spPr>
          <a:xfrm>
            <a:off x="2680859" y="591648"/>
            <a:ext cx="738664" cy="1468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交易路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0B5125DB-9A31-4CDC-AE18-EF2F0F030375}"/>
              </a:ext>
            </a:extLst>
          </p:cNvPr>
          <p:cNvSpPr/>
          <p:nvPr/>
        </p:nvSpPr>
        <p:spPr>
          <a:xfrm>
            <a:off x="4112596" y="688074"/>
            <a:ext cx="3202604" cy="1371624"/>
          </a:xfrm>
          <a:prstGeom prst="wedgeRectCallout">
            <a:avLst>
              <a:gd name="adj1" fmla="val -74405"/>
              <a:gd name="adj2" fmla="val -2439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外交ルート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として活用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7DA1CB0-0217-43B1-8370-F961FE934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618" y="688074"/>
            <a:ext cx="946582" cy="13192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C457275-5FC1-4B6C-A8EC-70A0DF514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277" y="3721717"/>
            <a:ext cx="814927" cy="122776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6B4FDE-BB04-4B25-A8B1-7167D8DEAA62}"/>
              </a:ext>
            </a:extLst>
          </p:cNvPr>
          <p:cNvSpPr/>
          <p:nvPr/>
        </p:nvSpPr>
        <p:spPr>
          <a:xfrm>
            <a:off x="2263366" y="4781846"/>
            <a:ext cx="1554748" cy="1012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盗賊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の危険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9F5E967A-C4F3-44EE-B3EA-4EEEA745441B}"/>
              </a:ext>
            </a:extLst>
          </p:cNvPr>
          <p:cNvSpPr/>
          <p:nvPr/>
        </p:nvSpPr>
        <p:spPr>
          <a:xfrm>
            <a:off x="4282158" y="4602293"/>
            <a:ext cx="3202604" cy="1371624"/>
          </a:xfrm>
          <a:prstGeom prst="wedgeRectCallout">
            <a:avLst>
              <a:gd name="adj1" fmla="val -67989"/>
              <a:gd name="adj2" fmla="val -258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商人の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護衛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D5E1C6D-2F19-499E-B828-C8F41140F991}"/>
              </a:ext>
            </a:extLst>
          </p:cNvPr>
          <p:cNvSpPr/>
          <p:nvPr/>
        </p:nvSpPr>
        <p:spPr>
          <a:xfrm>
            <a:off x="2016221" y="3129055"/>
            <a:ext cx="2049038" cy="652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ソグド人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12CC594-F2BD-4B7D-A866-77A259A36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519" y="4654639"/>
            <a:ext cx="1136044" cy="1241579"/>
          </a:xfrm>
          <a:prstGeom prst="rect">
            <a:avLst/>
          </a:prstGeom>
        </p:spPr>
      </p:pic>
      <p:sp>
        <p:nvSpPr>
          <p:cNvPr id="22" name="右大かっこ 21">
            <a:extLst>
              <a:ext uri="{FF2B5EF4-FFF2-40B4-BE49-F238E27FC236}">
                <a16:creationId xmlns:a16="http://schemas.microsoft.com/office/drawing/2014/main" id="{98885D30-1FFE-43B8-B6B8-CACDA20B29CD}"/>
              </a:ext>
            </a:extLst>
          </p:cNvPr>
          <p:cNvSpPr/>
          <p:nvPr/>
        </p:nvSpPr>
        <p:spPr>
          <a:xfrm>
            <a:off x="7654326" y="1312313"/>
            <a:ext cx="711976" cy="3975792"/>
          </a:xfrm>
          <a:prstGeom prst="righ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396866C-2DE8-4E7B-ACC0-AE54483018B8}"/>
              </a:ext>
            </a:extLst>
          </p:cNvPr>
          <p:cNvSpPr txBox="1"/>
          <p:nvPr/>
        </p:nvSpPr>
        <p:spPr>
          <a:xfrm>
            <a:off x="8384065" y="2767280"/>
            <a:ext cx="3283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外交官や武人として活躍</a:t>
            </a:r>
          </a:p>
        </p:txBody>
      </p:sp>
      <p:sp>
        <p:nvSpPr>
          <p:cNvPr id="24" name="吹き出し: 上矢印 23">
            <a:extLst>
              <a:ext uri="{FF2B5EF4-FFF2-40B4-BE49-F238E27FC236}">
                <a16:creationId xmlns:a16="http://schemas.microsoft.com/office/drawing/2014/main" id="{325FC236-C509-4F23-AD4B-93A3AE0E7985}"/>
              </a:ext>
            </a:extLst>
          </p:cNvPr>
          <p:cNvSpPr/>
          <p:nvPr/>
        </p:nvSpPr>
        <p:spPr>
          <a:xfrm>
            <a:off x="8535866" y="4090719"/>
            <a:ext cx="3486978" cy="2032679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節度使の</a:t>
            </a:r>
            <a:r>
              <a:rPr kumimoji="1" lang="ja-JP" altLang="en-US" sz="36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安禄山</a:t>
            </a:r>
            <a:endParaRPr kumimoji="1" lang="en-US" altLang="ja-JP" sz="36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など</a:t>
            </a:r>
          </a:p>
        </p:txBody>
      </p:sp>
    </p:spTree>
    <p:extLst>
      <p:ext uri="{BB962C8B-B14F-4D97-AF65-F5344CB8AC3E}">
        <p14:creationId xmlns:p14="http://schemas.microsoft.com/office/powerpoint/2010/main" val="398345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0AE1EA-591E-4132-9EB9-3F5F0AEF77EF}"/>
              </a:ext>
            </a:extLst>
          </p:cNvPr>
          <p:cNvSpPr/>
          <p:nvPr/>
        </p:nvSpPr>
        <p:spPr>
          <a:xfrm>
            <a:off x="0" y="113016"/>
            <a:ext cx="6256962" cy="346239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015754-95CD-4380-8DAC-5FBA8473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9" y="338626"/>
            <a:ext cx="5779143" cy="3011170"/>
          </a:xfrm>
          <a:prstGeom prst="rect">
            <a:avLst/>
          </a:prstGeom>
        </p:spPr>
      </p:pic>
      <p:sp>
        <p:nvSpPr>
          <p:cNvPr id="5" name="矢印: 下 4">
            <a:extLst>
              <a:ext uri="{FF2B5EF4-FFF2-40B4-BE49-F238E27FC236}">
                <a16:creationId xmlns:a16="http://schemas.microsoft.com/office/drawing/2014/main" id="{D55DCD97-F5B0-4541-80F3-5011CA8DC9B3}"/>
              </a:ext>
            </a:extLst>
          </p:cNvPr>
          <p:cNvSpPr/>
          <p:nvPr/>
        </p:nvSpPr>
        <p:spPr>
          <a:xfrm>
            <a:off x="2686691" y="3719244"/>
            <a:ext cx="883577" cy="7191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7B27DA-AA82-43CF-B5AB-33834F3C9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268" y="4421755"/>
            <a:ext cx="3200402" cy="231851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271E28-60F1-49DC-ABFC-DF999A3CC07C}"/>
              </a:ext>
            </a:extLst>
          </p:cNvPr>
          <p:cNvSpPr txBox="1"/>
          <p:nvPr/>
        </p:nvSpPr>
        <p:spPr>
          <a:xfrm>
            <a:off x="133564" y="4582272"/>
            <a:ext cx="35856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ソグド文字</a:t>
            </a:r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が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シルクロードの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国際共通語に</a:t>
            </a: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002D2356-8120-437E-B60E-E7C53B37419A}"/>
              </a:ext>
            </a:extLst>
          </p:cNvPr>
          <p:cNvSpPr/>
          <p:nvPr/>
        </p:nvSpPr>
        <p:spPr>
          <a:xfrm>
            <a:off x="7349035" y="208052"/>
            <a:ext cx="4689262" cy="6649948"/>
          </a:xfrm>
          <a:prstGeom prst="wedgeRectCallout">
            <a:avLst>
              <a:gd name="adj1" fmla="val -63120"/>
              <a:gd name="adj2" fmla="val 21286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58374B-CD22-46E3-B659-9699251DFBDC}"/>
              </a:ext>
            </a:extLst>
          </p:cNvPr>
          <p:cNvSpPr txBox="1"/>
          <p:nvPr/>
        </p:nvSpPr>
        <p:spPr>
          <a:xfrm>
            <a:off x="7500136" y="338626"/>
            <a:ext cx="400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これが受け継がれ</a:t>
            </a:r>
            <a:r>
              <a:rPr kumimoji="1"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endParaRPr kumimoji="1" lang="ja-JP" altLang="en-US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A23B706-9697-4757-B20A-E393540F8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902" y="897804"/>
            <a:ext cx="1114621" cy="209811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A59102-F6B6-4501-B7C7-CD0360820CBF}"/>
              </a:ext>
            </a:extLst>
          </p:cNvPr>
          <p:cNvSpPr/>
          <p:nvPr/>
        </p:nvSpPr>
        <p:spPr>
          <a:xfrm>
            <a:off x="7593158" y="923401"/>
            <a:ext cx="2218292" cy="1216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ウイグル文字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8DE6BB35-1D65-47E0-8AB8-804AAFEF1FF2}"/>
              </a:ext>
            </a:extLst>
          </p:cNvPr>
          <p:cNvSpPr/>
          <p:nvPr/>
        </p:nvSpPr>
        <p:spPr>
          <a:xfrm>
            <a:off x="8296475" y="2263996"/>
            <a:ext cx="811658" cy="49453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579C780-1A31-4F2B-8D68-33B2AE590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902" y="2936152"/>
            <a:ext cx="1712481" cy="1768171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D13ABF-4624-4126-A96F-32F2BFB4855C}"/>
              </a:ext>
            </a:extLst>
          </p:cNvPr>
          <p:cNvSpPr/>
          <p:nvPr/>
        </p:nvSpPr>
        <p:spPr>
          <a:xfrm>
            <a:off x="7593158" y="2936066"/>
            <a:ext cx="2218293" cy="1216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モンゴル文字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2D2B22EF-CB11-4E3F-8093-7F6D819B120D}"/>
              </a:ext>
            </a:extLst>
          </p:cNvPr>
          <p:cNvSpPr/>
          <p:nvPr/>
        </p:nvSpPr>
        <p:spPr>
          <a:xfrm>
            <a:off x="8296475" y="4335007"/>
            <a:ext cx="811658" cy="49453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F7564F7-D52C-45C2-9811-626EA25D53DD}"/>
              </a:ext>
            </a:extLst>
          </p:cNvPr>
          <p:cNvSpPr/>
          <p:nvPr/>
        </p:nvSpPr>
        <p:spPr>
          <a:xfrm>
            <a:off x="7593158" y="5006092"/>
            <a:ext cx="2218293" cy="1216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満州文字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AD6A839-B527-4E5C-9E15-AF44C69AF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3286" y="4711805"/>
            <a:ext cx="1309988" cy="20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19"/>
            <a:ext cx="11711545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5" y="60661"/>
            <a:ext cx="21279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ソグド人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B34439-5A60-47CE-842D-066A091949D5}"/>
              </a:ext>
            </a:extLst>
          </p:cNvPr>
          <p:cNvSpPr txBox="1"/>
          <p:nvPr/>
        </p:nvSpPr>
        <p:spPr>
          <a:xfrm>
            <a:off x="340522" y="817094"/>
            <a:ext cx="189252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ソグド人</a:t>
            </a:r>
            <a:endParaRPr lang="en-US" altLang="ja-JP" sz="32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449B46-B631-4E0A-A117-5763BE263D6F}"/>
              </a:ext>
            </a:extLst>
          </p:cNvPr>
          <p:cNvSpPr/>
          <p:nvPr/>
        </p:nvSpPr>
        <p:spPr>
          <a:xfrm>
            <a:off x="361574" y="1437889"/>
            <a:ext cx="9719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・ソグディアナに居住、都：サマルカンド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B9F6DF4-D8D1-477F-A034-A1FE5B9E9EB3}"/>
              </a:ext>
            </a:extLst>
          </p:cNvPr>
          <p:cNvSpPr/>
          <p:nvPr/>
        </p:nvSpPr>
        <p:spPr>
          <a:xfrm>
            <a:off x="361574" y="2000771"/>
            <a:ext cx="11166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・シルクロードの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隊商交易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や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絹馬貿易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などを担う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3242061-4F0D-49C8-A9C0-B9B90578AB49}"/>
              </a:ext>
            </a:extLst>
          </p:cNvPr>
          <p:cNvSpPr/>
          <p:nvPr/>
        </p:nvSpPr>
        <p:spPr>
          <a:xfrm>
            <a:off x="866377" y="3161357"/>
            <a:ext cx="9719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・遊牧国家：武力と経済力で相互依存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830C1C3-5630-40D3-B2F7-302059CBD406}"/>
              </a:ext>
            </a:extLst>
          </p:cNvPr>
          <p:cNvSpPr/>
          <p:nvPr/>
        </p:nvSpPr>
        <p:spPr>
          <a:xfrm>
            <a:off x="876654" y="3719757"/>
            <a:ext cx="9719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・中国王朝：外交官や武人など、多方面で活躍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AB28C63-7AB4-4662-A0C5-7D51862266BB}"/>
              </a:ext>
            </a:extLst>
          </p:cNvPr>
          <p:cNvSpPr/>
          <p:nvPr/>
        </p:nvSpPr>
        <p:spPr>
          <a:xfrm>
            <a:off x="2430712" y="2581064"/>
            <a:ext cx="9306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中央ユーラシア一帯に及ぶ通商ネットワーク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BA6596-1AAB-4E6A-AD68-C4592C003C1E}"/>
              </a:ext>
            </a:extLst>
          </p:cNvPr>
          <p:cNvSpPr txBox="1"/>
          <p:nvPr/>
        </p:nvSpPr>
        <p:spPr>
          <a:xfrm>
            <a:off x="363083" y="4336744"/>
            <a:ext cx="3510274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文化交流への貢献</a:t>
            </a:r>
            <a:endParaRPr lang="en-US" altLang="ja-JP" sz="3200" b="1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80B46F5-3A62-4376-9467-23BF4F360D5F}"/>
              </a:ext>
            </a:extLst>
          </p:cNvPr>
          <p:cNvSpPr/>
          <p:nvPr/>
        </p:nvSpPr>
        <p:spPr>
          <a:xfrm>
            <a:off x="361574" y="4982266"/>
            <a:ext cx="11375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・仏教、ゾロアスター教、マニ教などを東方諸国に持ち込む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EEAA9EDF-C098-40D3-8B17-E7A4D840A4D9}"/>
              </a:ext>
            </a:extLst>
          </p:cNvPr>
          <p:cNvSpPr/>
          <p:nvPr/>
        </p:nvSpPr>
        <p:spPr>
          <a:xfrm>
            <a:off x="855153" y="3118876"/>
            <a:ext cx="318499" cy="11033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8B331C7-4E11-4DC7-A9C4-B9FFF5F32B92}"/>
              </a:ext>
            </a:extLst>
          </p:cNvPr>
          <p:cNvSpPr/>
          <p:nvPr/>
        </p:nvSpPr>
        <p:spPr>
          <a:xfrm>
            <a:off x="361574" y="5533745"/>
            <a:ext cx="7405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・ソグド語や文字が国際共通語に</a:t>
            </a:r>
            <a:endParaRPr lang="ja-JP" altLang="en-US" sz="3200" dirty="0">
              <a:solidFill>
                <a:srgbClr val="00B0F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4DE4ABD-0D34-4A1A-A0F3-66C7E691BA0D}"/>
              </a:ext>
            </a:extLst>
          </p:cNvPr>
          <p:cNvSpPr/>
          <p:nvPr/>
        </p:nvSpPr>
        <p:spPr>
          <a:xfrm>
            <a:off x="1309347" y="6111599"/>
            <a:ext cx="10521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ウイグル文字、モンゴル文字、満州文字などに派生</a:t>
            </a: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240</Words>
  <Application>Microsoft Office PowerPoint</Application>
  <PresentationFormat>ワイド画面</PresentationFormat>
  <Paragraphs>71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1013</cp:revision>
  <dcterms:created xsi:type="dcterms:W3CDTF">2019-06-25T21:59:19Z</dcterms:created>
  <dcterms:modified xsi:type="dcterms:W3CDTF">2024-02-02T08:51:45Z</dcterms:modified>
</cp:coreProperties>
</file>