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779" r:id="rId3"/>
    <p:sldId id="780" r:id="rId4"/>
    <p:sldId id="686" r:id="rId5"/>
    <p:sldId id="723" r:id="rId6"/>
    <p:sldId id="726" r:id="rId7"/>
    <p:sldId id="724" r:id="rId8"/>
    <p:sldId id="727" r:id="rId9"/>
    <p:sldId id="782" r:id="rId10"/>
    <p:sldId id="722" r:id="rId11"/>
    <p:sldId id="729" r:id="rId12"/>
    <p:sldId id="783" r:id="rId13"/>
    <p:sldId id="730" r:id="rId14"/>
    <p:sldId id="733" r:id="rId15"/>
    <p:sldId id="784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FF99CC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4FC5C48-4F8F-426C-A88E-9C041453E656}"/>
  </pc:docChgLst>
  <pc:docChgLst>
    <pc:chgData userId="4df855aef7cffa4d" providerId="LiveId" clId="{1B284ED6-7ABE-4728-8261-F7055C67DF48}"/>
  </pc:docChgLst>
  <pc:docChgLst>
    <pc:chgData userId="4df855aef7cffa4d" providerId="LiveId" clId="{B882E56F-FC82-439F-90C0-37E982F0EA3B}"/>
    <pc:docChg chg="addSld delSld modSld">
      <pc:chgData name="" userId="4df855aef7cffa4d" providerId="LiveId" clId="{B882E56F-FC82-439F-90C0-37E982F0EA3B}" dt="2024-02-02T07:05:02.273" v="109" actId="2696"/>
      <pc:docMkLst>
        <pc:docMk/>
      </pc:docMkLst>
      <pc:sldChg chg="del">
        <pc:chgData name="" userId="4df855aef7cffa4d" providerId="LiveId" clId="{B882E56F-FC82-439F-90C0-37E982F0EA3B}" dt="2024-02-02T07:05:02.273" v="109" actId="2696"/>
        <pc:sldMkLst>
          <pc:docMk/>
          <pc:sldMk cId="2838530973" sldId="506"/>
        </pc:sldMkLst>
      </pc:sldChg>
      <pc:sldChg chg="modSp add">
        <pc:chgData name="" userId="4df855aef7cffa4d" providerId="LiveId" clId="{B882E56F-FC82-439F-90C0-37E982F0EA3B}" dt="2024-02-02T07:04:57.953" v="108" actId="121"/>
        <pc:sldMkLst>
          <pc:docMk/>
          <pc:sldMk cId="849079194" sldId="519"/>
        </pc:sldMkLst>
        <pc:spChg chg="mod">
          <ac:chgData name="" userId="4df855aef7cffa4d" providerId="LiveId" clId="{B882E56F-FC82-439F-90C0-37E982F0EA3B}" dt="2024-02-02T07:04:12.455" v="5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B882E56F-FC82-439F-90C0-37E982F0EA3B}" dt="2024-02-02T07:04:05.726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B882E56F-FC82-439F-90C0-37E982F0EA3B}" dt="2024-02-02T07:04:57.953" v="108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58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2041357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春秋・戦国時代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39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中国の古代文明③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449678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春秋時代と戦国時代はどのような点で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異なるのか？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FF7DF2-AAC3-CB9F-1A1F-4B7CC74C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914" y="1104715"/>
            <a:ext cx="5110086" cy="49736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CB8A6C-D355-FEE8-9126-F4BF8DC6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96" y="3434287"/>
            <a:ext cx="2365373" cy="245753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9C3A15-2B08-AE36-B148-C044D4F8DFC6}"/>
              </a:ext>
            </a:extLst>
          </p:cNvPr>
          <p:cNvSpPr txBox="1"/>
          <p:nvPr/>
        </p:nvSpPr>
        <p:spPr>
          <a:xfrm>
            <a:off x="66037" y="1681151"/>
            <a:ext cx="4971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周を支える建前で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0FFDC01-1C26-89EB-DD71-2B592B5A61CF}"/>
              </a:ext>
            </a:extLst>
          </p:cNvPr>
          <p:cNvSpPr txBox="1"/>
          <p:nvPr/>
        </p:nvSpPr>
        <p:spPr>
          <a:xfrm>
            <a:off x="66037" y="2516807"/>
            <a:ext cx="694973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</a:t>
            </a:r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</a:t>
            </a:r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家来</a:t>
            </a:r>
            <a:r>
              <a:rPr lang="en-US" altLang="ja-JP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No.1</a:t>
            </a:r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を争った時代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9537CC5-41BB-2016-D7BB-6044BEF5E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18" y="3646285"/>
            <a:ext cx="1528173" cy="143284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A6E2CEC-5D76-B7FC-BB1A-647678C57649}"/>
              </a:ext>
            </a:extLst>
          </p:cNvPr>
          <p:cNvSpPr txBox="1"/>
          <p:nvPr/>
        </p:nvSpPr>
        <p:spPr>
          <a:xfrm>
            <a:off x="7263734" y="4870864"/>
            <a:ext cx="180373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047B57D-AD6D-E78F-853C-22F6C414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521" y="986430"/>
            <a:ext cx="1528173" cy="143284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3CF00B-E899-E3F1-FCB4-8F58FD4B3918}"/>
              </a:ext>
            </a:extLst>
          </p:cNvPr>
          <p:cNvSpPr txBox="1"/>
          <p:nvPr/>
        </p:nvSpPr>
        <p:spPr>
          <a:xfrm>
            <a:off x="7445737" y="2211009"/>
            <a:ext cx="180373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B55CB37-47B3-29C6-8263-759C83DB1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006" y="4259382"/>
            <a:ext cx="1629050" cy="162905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3340237-1E5A-C114-176C-5F4A138D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231" y="1048545"/>
            <a:ext cx="1516407" cy="151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CD288F4-61E9-6A41-B8E4-E82418BF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666"/>
            <a:ext cx="5106458" cy="497012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FEFE375-62E5-349C-3919-B71B01D6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099" y="713827"/>
            <a:ext cx="6425901" cy="496395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BF2CD6-3082-6E86-EF3D-2CF3416C7C0D}"/>
              </a:ext>
            </a:extLst>
          </p:cNvPr>
          <p:cNvSpPr txBox="1"/>
          <p:nvPr/>
        </p:nvSpPr>
        <p:spPr>
          <a:xfrm>
            <a:off x="0" y="715201"/>
            <a:ext cx="2698750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春秋時代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1D9095-0E2B-63A3-854E-B47D46679398}"/>
              </a:ext>
            </a:extLst>
          </p:cNvPr>
          <p:cNvSpPr txBox="1"/>
          <p:nvPr/>
        </p:nvSpPr>
        <p:spPr>
          <a:xfrm>
            <a:off x="5766099" y="715201"/>
            <a:ext cx="2698750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戦国時代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2BD31DC1-E108-7686-9A22-FE33DFF174DA}"/>
              </a:ext>
            </a:extLst>
          </p:cNvPr>
          <p:cNvSpPr/>
          <p:nvPr/>
        </p:nvSpPr>
        <p:spPr>
          <a:xfrm>
            <a:off x="4723227" y="2612204"/>
            <a:ext cx="1426104" cy="116104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BC7245-FA75-4358-9140-967524988BAE}"/>
              </a:ext>
            </a:extLst>
          </p:cNvPr>
          <p:cNvSpPr txBox="1"/>
          <p:nvPr/>
        </p:nvSpPr>
        <p:spPr>
          <a:xfrm>
            <a:off x="8030965" y="567778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31980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093A969-EF2A-485B-86F6-6188A4847C4F}"/>
              </a:ext>
            </a:extLst>
          </p:cNvPr>
          <p:cNvGrpSpPr/>
          <p:nvPr/>
        </p:nvGrpSpPr>
        <p:grpSpPr>
          <a:xfrm>
            <a:off x="1078376" y="0"/>
            <a:ext cx="9841262" cy="6858000"/>
            <a:chOff x="5906823" y="3014663"/>
            <a:chExt cx="6092031" cy="3826288"/>
          </a:xfrm>
        </p:grpSpPr>
        <p:sp>
          <p:nvSpPr>
            <p:cNvPr id="3" name="四角形 30">
              <a:extLst>
                <a:ext uri="{FF2B5EF4-FFF2-40B4-BE49-F238E27FC236}">
                  <a16:creationId xmlns:a16="http://schemas.microsoft.com/office/drawing/2014/main" id="{82BD1AD8-3F7F-4C91-A70E-2EEFA6A6D5F2}"/>
                </a:ext>
              </a:extLst>
            </p:cNvPr>
            <p:cNvSpPr/>
            <p:nvPr/>
          </p:nvSpPr>
          <p:spPr>
            <a:xfrm>
              <a:off x="5906823" y="3014663"/>
              <a:ext cx="6092031" cy="3826288"/>
            </a:xfrm>
            <a:prstGeom prst="rect">
              <a:avLst/>
            </a:prstGeom>
            <a:solidFill>
              <a:schemeClr val="tx1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3617B570-62FC-4548-A3A4-B4D5574C7FC4}"/>
                </a:ext>
              </a:extLst>
            </p:cNvPr>
            <p:cNvSpPr/>
            <p:nvPr/>
          </p:nvSpPr>
          <p:spPr>
            <a:xfrm>
              <a:off x="6096000" y="3179931"/>
              <a:ext cx="1504639" cy="3447243"/>
            </a:xfrm>
            <a:prstGeom prst="roundRect">
              <a:avLst/>
            </a:prstGeom>
            <a:solidFill>
              <a:schemeClr val="accent4">
                <a:lumMod val="50000"/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秦</a:t>
              </a:r>
            </a:p>
          </p:txBody>
        </p:sp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B4B46DE5-63C7-46B0-A33C-A6202F906354}"/>
                </a:ext>
              </a:extLst>
            </p:cNvPr>
            <p:cNvSpPr/>
            <p:nvPr/>
          </p:nvSpPr>
          <p:spPr>
            <a:xfrm>
              <a:off x="7600639" y="5117329"/>
              <a:ext cx="4243168" cy="1509845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楚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7E0949E1-7681-4F26-91B8-AA65ED1B18C7}"/>
                </a:ext>
              </a:extLst>
            </p:cNvPr>
            <p:cNvSpPr/>
            <p:nvPr/>
          </p:nvSpPr>
          <p:spPr>
            <a:xfrm>
              <a:off x="7600639" y="4221783"/>
              <a:ext cx="1289860" cy="889410"/>
            </a:xfrm>
            <a:prstGeom prst="roundRect">
              <a:avLst/>
            </a:prstGeom>
            <a:solidFill>
              <a:srgbClr val="ED49ED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韓</a:t>
              </a:r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6040F7A5-4CA2-433F-8707-E4B01138FF30}"/>
                </a:ext>
              </a:extLst>
            </p:cNvPr>
            <p:cNvSpPr/>
            <p:nvPr/>
          </p:nvSpPr>
          <p:spPr>
            <a:xfrm>
              <a:off x="7600639" y="3185310"/>
              <a:ext cx="1289860" cy="1030337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魏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36B118BB-CE1E-4D12-ABC1-32261518C89D}"/>
                </a:ext>
              </a:extLst>
            </p:cNvPr>
            <p:cNvSpPr/>
            <p:nvPr/>
          </p:nvSpPr>
          <p:spPr>
            <a:xfrm>
              <a:off x="8903416" y="3191446"/>
              <a:ext cx="1223773" cy="1919747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趙</a:t>
              </a: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ACD97427-6479-4F0C-AD93-FBD04A83663F}"/>
                </a:ext>
              </a:extLst>
            </p:cNvPr>
            <p:cNvSpPr/>
            <p:nvPr/>
          </p:nvSpPr>
          <p:spPr>
            <a:xfrm>
              <a:off x="10140106" y="3179931"/>
              <a:ext cx="1671824" cy="956777"/>
            </a:xfrm>
            <a:prstGeom prst="roundRect">
              <a:avLst/>
            </a:prstGeom>
            <a:solidFill>
              <a:srgbClr val="7030A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燕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18608373-CAC9-4745-9372-B31C54953342}"/>
                </a:ext>
              </a:extLst>
            </p:cNvPr>
            <p:cNvSpPr/>
            <p:nvPr/>
          </p:nvSpPr>
          <p:spPr>
            <a:xfrm>
              <a:off x="10140106" y="4148222"/>
              <a:ext cx="1671824" cy="962971"/>
            </a:xfrm>
            <a:prstGeom prst="roundRect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斉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44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9ED7CB-644F-87EC-7BA7-8E8D2E97D1BC}"/>
              </a:ext>
            </a:extLst>
          </p:cNvPr>
          <p:cNvSpPr txBox="1"/>
          <p:nvPr/>
        </p:nvSpPr>
        <p:spPr>
          <a:xfrm>
            <a:off x="113483" y="295249"/>
            <a:ext cx="238125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戦国時代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C3D03AD-A3F7-4EA3-A66D-1626C50C8D14}"/>
              </a:ext>
            </a:extLst>
          </p:cNvPr>
          <p:cNvGrpSpPr/>
          <p:nvPr/>
        </p:nvGrpSpPr>
        <p:grpSpPr>
          <a:xfrm>
            <a:off x="5831129" y="2875491"/>
            <a:ext cx="6092031" cy="3826288"/>
            <a:chOff x="5906823" y="3014663"/>
            <a:chExt cx="6092031" cy="3826288"/>
          </a:xfrm>
        </p:grpSpPr>
        <p:sp>
          <p:nvSpPr>
            <p:cNvPr id="31" name="四角形 30">
              <a:extLst>
                <a:ext uri="{FF2B5EF4-FFF2-40B4-BE49-F238E27FC236}">
                  <a16:creationId xmlns:a16="http://schemas.microsoft.com/office/drawing/2014/main" id="{1767BC31-0BAF-A2E3-743E-11E0A55BB799}"/>
                </a:ext>
              </a:extLst>
            </p:cNvPr>
            <p:cNvSpPr/>
            <p:nvPr/>
          </p:nvSpPr>
          <p:spPr>
            <a:xfrm>
              <a:off x="5906823" y="3014663"/>
              <a:ext cx="6092031" cy="3826288"/>
            </a:xfrm>
            <a:prstGeom prst="rect">
              <a:avLst/>
            </a:prstGeom>
            <a:solidFill>
              <a:schemeClr val="tx1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CA936A58-F313-5EC9-2D5F-491B31A6C968}"/>
                </a:ext>
              </a:extLst>
            </p:cNvPr>
            <p:cNvSpPr/>
            <p:nvPr/>
          </p:nvSpPr>
          <p:spPr>
            <a:xfrm>
              <a:off x="6096000" y="3179931"/>
              <a:ext cx="1504639" cy="3447243"/>
            </a:xfrm>
            <a:prstGeom prst="roundRect">
              <a:avLst/>
            </a:prstGeom>
            <a:solidFill>
              <a:schemeClr val="accent4">
                <a:lumMod val="50000"/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秦</a:t>
              </a:r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2463BC7F-F8E3-D4D9-B3E9-469E2C99D7E9}"/>
                </a:ext>
              </a:extLst>
            </p:cNvPr>
            <p:cNvSpPr/>
            <p:nvPr/>
          </p:nvSpPr>
          <p:spPr>
            <a:xfrm>
              <a:off x="7600639" y="5117329"/>
              <a:ext cx="4243168" cy="1509845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楚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E382EBD4-9531-5D89-B7B9-413437FC25B5}"/>
                </a:ext>
              </a:extLst>
            </p:cNvPr>
            <p:cNvSpPr/>
            <p:nvPr/>
          </p:nvSpPr>
          <p:spPr>
            <a:xfrm>
              <a:off x="7600639" y="4221783"/>
              <a:ext cx="1289860" cy="889410"/>
            </a:xfrm>
            <a:prstGeom prst="roundRect">
              <a:avLst/>
            </a:prstGeom>
            <a:solidFill>
              <a:srgbClr val="ED49ED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韓</a:t>
              </a:r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D1A6076B-52C4-E66D-ECCA-EA6BE58C8A04}"/>
                </a:ext>
              </a:extLst>
            </p:cNvPr>
            <p:cNvSpPr/>
            <p:nvPr/>
          </p:nvSpPr>
          <p:spPr>
            <a:xfrm>
              <a:off x="7600639" y="3185310"/>
              <a:ext cx="1289860" cy="1030337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魏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0EFB238B-93E4-C9BA-7BD6-C7426D6BB964}"/>
                </a:ext>
              </a:extLst>
            </p:cNvPr>
            <p:cNvSpPr/>
            <p:nvPr/>
          </p:nvSpPr>
          <p:spPr>
            <a:xfrm>
              <a:off x="8903416" y="3191446"/>
              <a:ext cx="1223773" cy="1919747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趙</a:t>
              </a: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267A5DF1-4E6E-2D24-C8A0-5E0989F7250C}"/>
                </a:ext>
              </a:extLst>
            </p:cNvPr>
            <p:cNvSpPr/>
            <p:nvPr/>
          </p:nvSpPr>
          <p:spPr>
            <a:xfrm>
              <a:off x="10140106" y="3179931"/>
              <a:ext cx="1671824" cy="956777"/>
            </a:xfrm>
            <a:prstGeom prst="roundRect">
              <a:avLst/>
            </a:prstGeom>
            <a:solidFill>
              <a:srgbClr val="7030A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燕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B43DE553-3093-C9A2-9FE9-4A8A8810F8FC}"/>
                </a:ext>
              </a:extLst>
            </p:cNvPr>
            <p:cNvSpPr/>
            <p:nvPr/>
          </p:nvSpPr>
          <p:spPr>
            <a:xfrm>
              <a:off x="10140106" y="4148222"/>
              <a:ext cx="1671824" cy="962971"/>
            </a:xfrm>
            <a:prstGeom prst="roundRect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斉</a:t>
              </a:r>
              <a:endPara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120FB8-E2CC-8F2B-44DC-A2B941EBE0B5}"/>
              </a:ext>
            </a:extLst>
          </p:cNvPr>
          <p:cNvSpPr txBox="1"/>
          <p:nvPr/>
        </p:nvSpPr>
        <p:spPr>
          <a:xfrm>
            <a:off x="113483" y="1003135"/>
            <a:ext cx="1181364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周を無視し、</a:t>
            </a:r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王を自称</a:t>
            </a:r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して覇権を</a:t>
            </a:r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争う実力主義の時代</a:t>
            </a:r>
            <a:endParaRPr kumimoji="1" lang="ja-JP" altLang="en-US" sz="4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A95CF212-E50D-B146-7786-9F31058CB2ED}"/>
              </a:ext>
            </a:extLst>
          </p:cNvPr>
          <p:cNvSpPr/>
          <p:nvPr/>
        </p:nvSpPr>
        <p:spPr>
          <a:xfrm>
            <a:off x="2732316" y="3610957"/>
            <a:ext cx="2725484" cy="830998"/>
          </a:xfrm>
          <a:prstGeom prst="wedgeRectCallout">
            <a:avLst>
              <a:gd name="adj1" fmla="val 63708"/>
              <a:gd name="adj2" fmla="val 283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戦国の七雄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525EF3D-CCD7-4603-A270-6C4107C7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45" y="4353044"/>
            <a:ext cx="2829802" cy="2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9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010442-59E1-1274-F7B9-B2394E4A4F10}"/>
              </a:ext>
            </a:extLst>
          </p:cNvPr>
          <p:cNvSpPr txBox="1"/>
          <p:nvPr/>
        </p:nvSpPr>
        <p:spPr>
          <a:xfrm>
            <a:off x="193287" y="674807"/>
            <a:ext cx="9525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　　　　　　　　　　か い</a:t>
            </a:r>
          </a:p>
          <a:p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「中国」意識・　</a:t>
            </a:r>
            <a:r>
              <a:rPr lang="ja-JP" altLang="en-US" sz="4800" b="1" dirty="0">
                <a:solidFill>
                  <a:srgbClr val="FFFF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華夷思想</a:t>
            </a:r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成立</a:t>
            </a:r>
            <a:endParaRPr kumimoji="1" lang="ja-JP" altLang="en-US" sz="4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46A29580-90C0-69FE-D0D9-09908BDEA6F1}"/>
              </a:ext>
            </a:extLst>
          </p:cNvPr>
          <p:cNvSpPr/>
          <p:nvPr/>
        </p:nvSpPr>
        <p:spPr>
          <a:xfrm>
            <a:off x="567170" y="2433539"/>
            <a:ext cx="4934479" cy="1350214"/>
          </a:xfrm>
          <a:prstGeom prst="wedgeRectCallout">
            <a:avLst>
              <a:gd name="adj1" fmla="val 41242"/>
              <a:gd name="adj2" fmla="val -86816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花が咲き誇る国「中華」</a:t>
            </a:r>
            <a:endParaRPr kumimoji="1" lang="ja-JP" altLang="en-US" sz="4400" b="1" dirty="0">
              <a:solidFill>
                <a:schemeClr val="tx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6CCC0904-6D7B-1C0D-E097-2F0FECE578D6}"/>
              </a:ext>
            </a:extLst>
          </p:cNvPr>
          <p:cNvSpPr/>
          <p:nvPr/>
        </p:nvSpPr>
        <p:spPr>
          <a:xfrm>
            <a:off x="6096000" y="2414772"/>
            <a:ext cx="5133878" cy="1350214"/>
          </a:xfrm>
          <a:prstGeom prst="wedgeRectCallout">
            <a:avLst>
              <a:gd name="adj1" fmla="val -54363"/>
              <a:gd name="adj2" fmla="val -87813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劣っている異民族</a:t>
            </a:r>
          </a:p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「夷狄」</a:t>
            </a:r>
            <a:endParaRPr kumimoji="1" lang="ja-JP" altLang="en-US" sz="4400" b="1" dirty="0">
              <a:solidFill>
                <a:schemeClr val="tx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C5C5ADA-7DB2-6578-CD57-73D2BCF8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29" y="3072518"/>
            <a:ext cx="1828730" cy="202069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1818865-DDD7-1661-0128-E7329BE02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961" y="2997552"/>
            <a:ext cx="1648353" cy="2368423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9304EF97-93A6-CA3C-7866-378F315EED3B}"/>
              </a:ext>
            </a:extLst>
          </p:cNvPr>
          <p:cNvSpPr/>
          <p:nvPr/>
        </p:nvSpPr>
        <p:spPr>
          <a:xfrm>
            <a:off x="2431581" y="4735033"/>
            <a:ext cx="5583612" cy="1261884"/>
          </a:xfrm>
          <a:prstGeom prst="wedgeRectCallout">
            <a:avLst>
              <a:gd name="adj1" fmla="val -61498"/>
              <a:gd name="adj2" fmla="val -3811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本当は恐怖心を隠すためにわざと軽蔑したの。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2745BAC-C7C5-0A21-EDDA-E4A9C1C86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24" y="3968282"/>
            <a:ext cx="1751344" cy="22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9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292814"/>
            <a:ext cx="11894598" cy="1940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148701" y="292814"/>
            <a:ext cx="20522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周の衰退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7">
            <a:extLst>
              <a:ext uri="{FF2B5EF4-FFF2-40B4-BE49-F238E27FC236}">
                <a16:creationId xmlns:a16="http://schemas.microsoft.com/office/drawing/2014/main" id="{778F9E28-FA2A-460A-B8EA-B5406C81C2DC}"/>
              </a:ext>
            </a:extLst>
          </p:cNvPr>
          <p:cNvSpPr/>
          <p:nvPr/>
        </p:nvSpPr>
        <p:spPr>
          <a:xfrm>
            <a:off x="148701" y="2557393"/>
            <a:ext cx="11894598" cy="2562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887142F-E374-4201-99AE-176FE64143DB}"/>
              </a:ext>
            </a:extLst>
          </p:cNvPr>
          <p:cNvSpPr txBox="1"/>
          <p:nvPr/>
        </p:nvSpPr>
        <p:spPr>
          <a:xfrm>
            <a:off x="148718" y="2562226"/>
            <a:ext cx="20522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春秋時代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416473-C50A-4AFE-B0F7-D8ECCB999389}"/>
              </a:ext>
            </a:extLst>
          </p:cNvPr>
          <p:cNvSpPr txBox="1"/>
          <p:nvPr/>
        </p:nvSpPr>
        <p:spPr>
          <a:xfrm>
            <a:off x="235091" y="1033198"/>
            <a:ext cx="1041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内乱、犬戎の侵入　→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鎬京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洛邑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に遷都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→　以後、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東周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と呼ばれる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50DD6116-0D55-4ED1-A04E-B2929445FF7C}"/>
              </a:ext>
            </a:extLst>
          </p:cNvPr>
          <p:cNvSpPr/>
          <p:nvPr/>
        </p:nvSpPr>
        <p:spPr>
          <a:xfrm>
            <a:off x="425302" y="2069031"/>
            <a:ext cx="786810" cy="4746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2EA9DE4-CAD4-4CB4-9859-8901BB458405}"/>
              </a:ext>
            </a:extLst>
          </p:cNvPr>
          <p:cNvSpPr txBox="1"/>
          <p:nvPr/>
        </p:nvSpPr>
        <p:spPr>
          <a:xfrm>
            <a:off x="2308440" y="2623912"/>
            <a:ext cx="720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覇者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・・・周王を支える有力諸侯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103E5C-5F6D-490B-80BE-68E0FA529EDF}"/>
              </a:ext>
            </a:extLst>
          </p:cNvPr>
          <p:cNvSpPr txBox="1"/>
          <p:nvPr/>
        </p:nvSpPr>
        <p:spPr>
          <a:xfrm>
            <a:off x="4743296" y="3264592"/>
            <a:ext cx="720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諸侯たちが権威を争う時代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2A00702-9E0D-4455-BC7F-A4CBCEE7E96F}"/>
              </a:ext>
            </a:extLst>
          </p:cNvPr>
          <p:cNvSpPr txBox="1"/>
          <p:nvPr/>
        </p:nvSpPr>
        <p:spPr>
          <a:xfrm>
            <a:off x="148718" y="3905273"/>
            <a:ext cx="20522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戦国時代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6DEA6D-77AA-4EE9-9835-0E07B36817F9}"/>
              </a:ext>
            </a:extLst>
          </p:cNvPr>
          <p:cNvSpPr txBox="1"/>
          <p:nvPr/>
        </p:nvSpPr>
        <p:spPr>
          <a:xfrm>
            <a:off x="2308440" y="3905272"/>
            <a:ext cx="966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戦国の七雄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・・・特に有力な戦国の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7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44B5EC1-F2B8-4AB9-AD26-9A1A567038C1}"/>
              </a:ext>
            </a:extLst>
          </p:cNvPr>
          <p:cNvSpPr txBox="1"/>
          <p:nvPr/>
        </p:nvSpPr>
        <p:spPr>
          <a:xfrm>
            <a:off x="4743296" y="4473779"/>
            <a:ext cx="710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王を自称する実力主義時代</a:t>
            </a:r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097A68BB-D056-45BA-8119-09BBEFAA2A53}"/>
              </a:ext>
            </a:extLst>
          </p:cNvPr>
          <p:cNvSpPr/>
          <p:nvPr/>
        </p:nvSpPr>
        <p:spPr>
          <a:xfrm>
            <a:off x="425302" y="3319573"/>
            <a:ext cx="786810" cy="4746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7">
            <a:extLst>
              <a:ext uri="{FF2B5EF4-FFF2-40B4-BE49-F238E27FC236}">
                <a16:creationId xmlns:a16="http://schemas.microsoft.com/office/drawing/2014/main" id="{126CDCB1-4D16-45F7-9400-01B514564508}"/>
              </a:ext>
            </a:extLst>
          </p:cNvPr>
          <p:cNvSpPr/>
          <p:nvPr/>
        </p:nvSpPr>
        <p:spPr>
          <a:xfrm>
            <a:off x="148701" y="5258802"/>
            <a:ext cx="11894598" cy="1471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646546B-5825-41FA-AFE1-56D55B0218B0}"/>
              </a:ext>
            </a:extLst>
          </p:cNvPr>
          <p:cNvSpPr txBox="1"/>
          <p:nvPr/>
        </p:nvSpPr>
        <p:spPr>
          <a:xfrm>
            <a:off x="148701" y="5258802"/>
            <a:ext cx="20522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華夷思想</a:t>
            </a:r>
            <a:endParaRPr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7744ABE-5C26-4A8F-B984-69407C2B8770}"/>
              </a:ext>
            </a:extLst>
          </p:cNvPr>
          <p:cNvSpPr txBox="1"/>
          <p:nvPr/>
        </p:nvSpPr>
        <p:spPr>
          <a:xfrm>
            <a:off x="235090" y="6016267"/>
            <a:ext cx="1160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中国が文化の中心であり、それ以外は「夷狄」と蔑称</a:t>
            </a:r>
          </a:p>
        </p:txBody>
      </p:sp>
    </p:spTree>
    <p:extLst>
      <p:ext uri="{BB962C8B-B14F-4D97-AF65-F5344CB8AC3E}">
        <p14:creationId xmlns:p14="http://schemas.microsoft.com/office/powerpoint/2010/main" val="135926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13" y="0"/>
            <a:ext cx="8106415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5291191" y="5614654"/>
            <a:ext cx="1407321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2EDC55-678E-4284-B0CB-6EC7B52DCA92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9721380-020B-4824-A64E-0A271500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56" y="0"/>
            <a:ext cx="7072287" cy="6883463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A4132E89-E9A4-4D06-B8C1-654230A7B7D2}"/>
              </a:ext>
            </a:extLst>
          </p:cNvPr>
          <p:cNvSpPr/>
          <p:nvPr/>
        </p:nvSpPr>
        <p:spPr>
          <a:xfrm rot="21113842">
            <a:off x="4465676" y="3021671"/>
            <a:ext cx="1052623" cy="3561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B423796-09EF-45A5-BBE8-C6C0D5373B2D}"/>
              </a:ext>
            </a:extLst>
          </p:cNvPr>
          <p:cNvSpPr/>
          <p:nvPr/>
        </p:nvSpPr>
        <p:spPr>
          <a:xfrm>
            <a:off x="3148581" y="2497654"/>
            <a:ext cx="1297247" cy="585154"/>
          </a:xfrm>
          <a:prstGeom prst="wedgeRectCallout">
            <a:avLst>
              <a:gd name="adj1" fmla="val 35329"/>
              <a:gd name="adj2" fmla="val 766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鎬京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D6D31209-9FB3-4C0B-A320-08BA7EBFEA58}"/>
              </a:ext>
            </a:extLst>
          </p:cNvPr>
          <p:cNvSpPr/>
          <p:nvPr/>
        </p:nvSpPr>
        <p:spPr>
          <a:xfrm>
            <a:off x="4711642" y="2205077"/>
            <a:ext cx="1297247" cy="585154"/>
          </a:xfrm>
          <a:prstGeom prst="wedgeRectCallout">
            <a:avLst>
              <a:gd name="adj1" fmla="val 17297"/>
              <a:gd name="adj2" fmla="val 911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洛邑</a:t>
            </a:r>
          </a:p>
        </p:txBody>
      </p:sp>
    </p:spTree>
    <p:extLst>
      <p:ext uri="{BB962C8B-B14F-4D97-AF65-F5344CB8AC3E}">
        <p14:creationId xmlns:p14="http://schemas.microsoft.com/office/powerpoint/2010/main" val="65210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四角形 43">
            <a:extLst>
              <a:ext uri="{FF2B5EF4-FFF2-40B4-BE49-F238E27FC236}">
                <a16:creationId xmlns:a16="http://schemas.microsoft.com/office/drawing/2014/main" id="{CE9C4F9D-352A-C5E6-8125-376FB67ED363}"/>
              </a:ext>
            </a:extLst>
          </p:cNvPr>
          <p:cNvSpPr/>
          <p:nvPr/>
        </p:nvSpPr>
        <p:spPr>
          <a:xfrm>
            <a:off x="6764098" y="1907719"/>
            <a:ext cx="5352298" cy="3367822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四角形 11">
            <a:extLst>
              <a:ext uri="{FF2B5EF4-FFF2-40B4-BE49-F238E27FC236}">
                <a16:creationId xmlns:a16="http://schemas.microsoft.com/office/drawing/2014/main" id="{D7165766-E12B-220A-D711-99C4586BA97B}"/>
              </a:ext>
            </a:extLst>
          </p:cNvPr>
          <p:cNvSpPr/>
          <p:nvPr/>
        </p:nvSpPr>
        <p:spPr>
          <a:xfrm>
            <a:off x="146013" y="1894697"/>
            <a:ext cx="6347049" cy="3367822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DFECFF-2C1F-6481-DDAE-551EA8E35E3B}"/>
              </a:ext>
            </a:extLst>
          </p:cNvPr>
          <p:cNvSpPr txBox="1"/>
          <p:nvPr/>
        </p:nvSpPr>
        <p:spPr>
          <a:xfrm>
            <a:off x="146012" y="1554518"/>
            <a:ext cx="826559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5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964E4E-ACC8-8C66-52F5-5EE07434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0" y="2170912"/>
            <a:ext cx="1947447" cy="182596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368CFB7-73EE-C0E6-0B11-303C180AD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81" y="2167622"/>
            <a:ext cx="2038326" cy="203832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4920CAE-6D4C-8284-9114-B4F7F6B8ED0C}"/>
              </a:ext>
            </a:extLst>
          </p:cNvPr>
          <p:cNvSpPr txBox="1"/>
          <p:nvPr/>
        </p:nvSpPr>
        <p:spPr>
          <a:xfrm>
            <a:off x="288254" y="3776499"/>
            <a:ext cx="2256064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周辺民族侵入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5228A8EB-8419-276D-A7F8-29E626EC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007" y="1945716"/>
            <a:ext cx="2038326" cy="200775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C439C7C-D41B-8A8A-CE03-4CDF5FBA3AF6}"/>
              </a:ext>
            </a:extLst>
          </p:cNvPr>
          <p:cNvSpPr txBox="1"/>
          <p:nvPr/>
        </p:nvSpPr>
        <p:spPr>
          <a:xfrm>
            <a:off x="2730914" y="3776499"/>
            <a:ext cx="1577823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後継者争い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F7D1C97-E1AD-7FC4-1181-C05E089747B2}"/>
              </a:ext>
            </a:extLst>
          </p:cNvPr>
          <p:cNvSpPr txBox="1"/>
          <p:nvPr/>
        </p:nvSpPr>
        <p:spPr>
          <a:xfrm>
            <a:off x="4495333" y="4086814"/>
            <a:ext cx="157782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内戦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31A4A28C-6B84-D0B4-5F7F-7B1D8AA7A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67" y="566995"/>
            <a:ext cx="2103008" cy="1959302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0459A53-5A8E-6A51-A1F4-9C1A1550B509}"/>
              </a:ext>
            </a:extLst>
          </p:cNvPr>
          <p:cNvSpPr txBox="1"/>
          <p:nvPr/>
        </p:nvSpPr>
        <p:spPr>
          <a:xfrm>
            <a:off x="6764098" y="1433032"/>
            <a:ext cx="162668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東周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6A79AF42-27ED-B9E9-CF39-2F770702C93A}"/>
              </a:ext>
            </a:extLst>
          </p:cNvPr>
          <p:cNvSpPr/>
          <p:nvPr/>
        </p:nvSpPr>
        <p:spPr>
          <a:xfrm>
            <a:off x="6153848" y="2860156"/>
            <a:ext cx="948458" cy="151650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E0F6CBD-A26A-1F43-E4C2-1FA220EF6A95}"/>
              </a:ext>
            </a:extLst>
          </p:cNvPr>
          <p:cNvSpPr txBox="1"/>
          <p:nvPr/>
        </p:nvSpPr>
        <p:spPr>
          <a:xfrm>
            <a:off x="7049234" y="2785550"/>
            <a:ext cx="313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東の中心地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950EA0A-159C-D91A-0460-F5CBD1EA1B18}"/>
              </a:ext>
            </a:extLst>
          </p:cNvPr>
          <p:cNvSpPr txBox="1"/>
          <p:nvPr/>
        </p:nvSpPr>
        <p:spPr>
          <a:xfrm>
            <a:off x="6836982" y="3575006"/>
            <a:ext cx="54810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</a:t>
            </a:r>
            <a:r>
              <a:rPr kumimoji="1" lang="ja-JP" altLang="en-US" sz="2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らくゆう</a:t>
            </a:r>
            <a:endParaRPr kumimoji="1" lang="ja-JP" altLang="en-US" sz="28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洛邑</a:t>
            </a:r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に首都が移動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2D9D8EA2-A4EB-5161-229C-8DAB3D5D7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81585" y="1947748"/>
            <a:ext cx="1866218" cy="18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楕円 8">
            <a:extLst>
              <a:ext uri="{FF2B5EF4-FFF2-40B4-BE49-F238E27FC236}">
                <a16:creationId xmlns:a16="http://schemas.microsoft.com/office/drawing/2014/main" id="{AB1661AB-F061-1FDC-280F-138AAF7C29C4}"/>
              </a:ext>
            </a:extLst>
          </p:cNvPr>
          <p:cNvSpPr/>
          <p:nvPr/>
        </p:nvSpPr>
        <p:spPr>
          <a:xfrm>
            <a:off x="5106376" y="3091087"/>
            <a:ext cx="1957475" cy="1868834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262022B8-AD54-6525-4681-F113BC1FED73}"/>
              </a:ext>
            </a:extLst>
          </p:cNvPr>
          <p:cNvSpPr/>
          <p:nvPr/>
        </p:nvSpPr>
        <p:spPr>
          <a:xfrm rot="20332449">
            <a:off x="2391177" y="4567432"/>
            <a:ext cx="1463040" cy="9611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FA168795-B7A1-A920-B54A-59D0D8BB6756}"/>
              </a:ext>
            </a:extLst>
          </p:cNvPr>
          <p:cNvSpPr/>
          <p:nvPr/>
        </p:nvSpPr>
        <p:spPr>
          <a:xfrm>
            <a:off x="170058" y="1481568"/>
            <a:ext cx="4711504" cy="762313"/>
          </a:xfrm>
          <a:prstGeom prst="wedgeRectCallout">
            <a:avLst>
              <a:gd name="adj1" fmla="val 60284"/>
              <a:gd name="adj2" fmla="val 465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俺が周王を守る！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B7DBECFE-5C10-1AA5-3CB6-FD00B92619F7}"/>
              </a:ext>
            </a:extLst>
          </p:cNvPr>
          <p:cNvSpPr/>
          <p:nvPr/>
        </p:nvSpPr>
        <p:spPr>
          <a:xfrm>
            <a:off x="7438446" y="5800465"/>
            <a:ext cx="4665428" cy="822408"/>
          </a:xfrm>
          <a:prstGeom prst="wedgeRectCallout">
            <a:avLst>
              <a:gd name="adj1" fmla="val -62030"/>
              <a:gd name="adj2" fmla="val -441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いや俺が</a:t>
            </a:r>
            <a:r>
              <a:rPr kumimoji="1"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守る！</a:t>
            </a: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7A895448-4E60-C81E-30FD-AC8F2E4C8C00}"/>
              </a:ext>
            </a:extLst>
          </p:cNvPr>
          <p:cNvSpPr/>
          <p:nvPr/>
        </p:nvSpPr>
        <p:spPr>
          <a:xfrm rot="9412337">
            <a:off x="8054448" y="1864734"/>
            <a:ext cx="1463040" cy="9611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165D0F-D126-CCA6-3360-97820982E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88111" y="723304"/>
            <a:ext cx="1851148" cy="17356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D5ED593-33E7-F80B-B9E2-7C57F9FB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82" y="4437522"/>
            <a:ext cx="1892177" cy="177414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72050C8-D16C-5632-5B15-0315E3DBE9C9}"/>
              </a:ext>
            </a:extLst>
          </p:cNvPr>
          <p:cNvSpPr txBox="1"/>
          <p:nvPr/>
        </p:nvSpPr>
        <p:spPr>
          <a:xfrm>
            <a:off x="806619" y="5948808"/>
            <a:ext cx="1999213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6811E2-2436-8134-B096-46F4816F4159}"/>
              </a:ext>
            </a:extLst>
          </p:cNvPr>
          <p:cNvSpPr txBox="1"/>
          <p:nvPr/>
        </p:nvSpPr>
        <p:spPr>
          <a:xfrm>
            <a:off x="9588111" y="2145206"/>
            <a:ext cx="1999213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D8DBE51-A409-99E3-00DE-859313C051DD}"/>
              </a:ext>
            </a:extLst>
          </p:cNvPr>
          <p:cNvSpPr txBox="1"/>
          <p:nvPr/>
        </p:nvSpPr>
        <p:spPr>
          <a:xfrm>
            <a:off x="5424777" y="2157016"/>
            <a:ext cx="134244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26B170-1EB9-9415-A380-084E34A5CE3E}"/>
              </a:ext>
            </a:extLst>
          </p:cNvPr>
          <p:cNvSpPr txBox="1"/>
          <p:nvPr/>
        </p:nvSpPr>
        <p:spPr>
          <a:xfrm>
            <a:off x="3590635" y="3697261"/>
            <a:ext cx="134244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357E34-1194-646D-732B-A99CDE35300F}"/>
              </a:ext>
            </a:extLst>
          </p:cNvPr>
          <p:cNvSpPr txBox="1"/>
          <p:nvPr/>
        </p:nvSpPr>
        <p:spPr>
          <a:xfrm>
            <a:off x="7253262" y="3788196"/>
            <a:ext cx="134244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16295D2-BB6A-24CF-B6A6-7BBB08ED4BC9}"/>
              </a:ext>
            </a:extLst>
          </p:cNvPr>
          <p:cNvSpPr txBox="1"/>
          <p:nvPr/>
        </p:nvSpPr>
        <p:spPr>
          <a:xfrm>
            <a:off x="5459608" y="5109659"/>
            <a:ext cx="134244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6FA1614-ED30-6796-018A-4E227A9F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322" y="2345291"/>
            <a:ext cx="1508808" cy="122615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734195CA-4FFE-52BE-1290-E42FA818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45" y="4452321"/>
            <a:ext cx="1508808" cy="122615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53E58FD-C433-2401-C67C-D2B0AA2B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39" y="4570551"/>
            <a:ext cx="1508808" cy="122615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5D85819-CD43-1CD1-46B5-C38FCCA65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99" y="2478009"/>
            <a:ext cx="1508808" cy="12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65F0E1-C0F2-37F7-0EF5-CA4CD969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81" y="0"/>
            <a:ext cx="7046124" cy="6858000"/>
          </a:xfrm>
          <a:prstGeom prst="rect">
            <a:avLst/>
          </a:prstGeom>
        </p:spPr>
      </p:pic>
      <p:sp>
        <p:nvSpPr>
          <p:cNvPr id="12" name="フレーム 11">
            <a:extLst>
              <a:ext uri="{FF2B5EF4-FFF2-40B4-BE49-F238E27FC236}">
                <a16:creationId xmlns:a16="http://schemas.microsoft.com/office/drawing/2014/main" id="{4BBA5727-6CC9-3926-1D53-6F8F75902953}"/>
              </a:ext>
            </a:extLst>
          </p:cNvPr>
          <p:cNvSpPr/>
          <p:nvPr/>
        </p:nvSpPr>
        <p:spPr>
          <a:xfrm>
            <a:off x="3675877" y="2604511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フレーム 15">
            <a:extLst>
              <a:ext uri="{FF2B5EF4-FFF2-40B4-BE49-F238E27FC236}">
                <a16:creationId xmlns:a16="http://schemas.microsoft.com/office/drawing/2014/main" id="{D4C97088-EB1E-4193-2504-484F0590658C}"/>
              </a:ext>
            </a:extLst>
          </p:cNvPr>
          <p:cNvSpPr/>
          <p:nvPr/>
        </p:nvSpPr>
        <p:spPr>
          <a:xfrm>
            <a:off x="5373687" y="4173739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フレーム 23">
            <a:extLst>
              <a:ext uri="{FF2B5EF4-FFF2-40B4-BE49-F238E27FC236}">
                <a16:creationId xmlns:a16="http://schemas.microsoft.com/office/drawing/2014/main" id="{00E5BE70-37C7-96AF-9269-73FCCC711E25}"/>
              </a:ext>
            </a:extLst>
          </p:cNvPr>
          <p:cNvSpPr/>
          <p:nvPr/>
        </p:nvSpPr>
        <p:spPr>
          <a:xfrm>
            <a:off x="7402512" y="4019973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フレーム 27">
            <a:extLst>
              <a:ext uri="{FF2B5EF4-FFF2-40B4-BE49-F238E27FC236}">
                <a16:creationId xmlns:a16="http://schemas.microsoft.com/office/drawing/2014/main" id="{2D3824FE-CC45-56DC-3670-442CCF9373B0}"/>
              </a:ext>
            </a:extLst>
          </p:cNvPr>
          <p:cNvSpPr/>
          <p:nvPr/>
        </p:nvSpPr>
        <p:spPr>
          <a:xfrm>
            <a:off x="7638213" y="5153341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32" name="フレーム 31">
            <a:extLst>
              <a:ext uri="{FF2B5EF4-FFF2-40B4-BE49-F238E27FC236}">
                <a16:creationId xmlns:a16="http://schemas.microsoft.com/office/drawing/2014/main" id="{09050DA1-FF94-E9FE-4AF3-A2B40C76E196}"/>
              </a:ext>
            </a:extLst>
          </p:cNvPr>
          <p:cNvSpPr/>
          <p:nvPr/>
        </p:nvSpPr>
        <p:spPr>
          <a:xfrm>
            <a:off x="7921901" y="1643171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0" name="フレーム 39">
            <a:extLst>
              <a:ext uri="{FF2B5EF4-FFF2-40B4-BE49-F238E27FC236}">
                <a16:creationId xmlns:a16="http://schemas.microsoft.com/office/drawing/2014/main" id="{192C227C-60CF-A300-DED9-5307655C880E}"/>
              </a:ext>
            </a:extLst>
          </p:cNvPr>
          <p:cNvSpPr/>
          <p:nvPr/>
        </p:nvSpPr>
        <p:spPr>
          <a:xfrm>
            <a:off x="5177132" y="1618844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2" name="フレーム 41">
            <a:extLst>
              <a:ext uri="{FF2B5EF4-FFF2-40B4-BE49-F238E27FC236}">
                <a16:creationId xmlns:a16="http://schemas.microsoft.com/office/drawing/2014/main" id="{059658FB-B42F-FAA6-D5EF-17ECDE921859}"/>
              </a:ext>
            </a:extLst>
          </p:cNvPr>
          <p:cNvSpPr/>
          <p:nvPr/>
        </p:nvSpPr>
        <p:spPr>
          <a:xfrm>
            <a:off x="6314732" y="3004182"/>
            <a:ext cx="722311" cy="73183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B9833402-6299-4B40-9155-5A74B0E0244B}"/>
              </a:ext>
            </a:extLst>
          </p:cNvPr>
          <p:cNvSpPr/>
          <p:nvPr/>
        </p:nvSpPr>
        <p:spPr>
          <a:xfrm>
            <a:off x="900689" y="726942"/>
            <a:ext cx="2793768" cy="1648067"/>
          </a:xfrm>
          <a:prstGeom prst="wedgeRectCallout">
            <a:avLst>
              <a:gd name="adj1" fmla="val 47456"/>
              <a:gd name="adj2" fmla="val 700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赤枠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：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特に有力だった覇者</a:t>
            </a:r>
          </a:p>
        </p:txBody>
      </p:sp>
    </p:spTree>
    <p:extLst>
      <p:ext uri="{BB962C8B-B14F-4D97-AF65-F5344CB8AC3E}">
        <p14:creationId xmlns:p14="http://schemas.microsoft.com/office/powerpoint/2010/main" val="299595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 18">
            <a:extLst>
              <a:ext uri="{FF2B5EF4-FFF2-40B4-BE49-F238E27FC236}">
                <a16:creationId xmlns:a16="http://schemas.microsoft.com/office/drawing/2014/main" id="{C15C0163-47F1-D4F2-5A6B-F2F15583F2EB}"/>
              </a:ext>
            </a:extLst>
          </p:cNvPr>
          <p:cNvSpPr/>
          <p:nvPr/>
        </p:nvSpPr>
        <p:spPr>
          <a:xfrm>
            <a:off x="93065" y="1777175"/>
            <a:ext cx="6306763" cy="330365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5A4EA0E-301F-241E-B23D-9CC07646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6" y="2555874"/>
            <a:ext cx="1536701" cy="174625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F95818-4EFA-E203-3AB4-CFED51215116}"/>
              </a:ext>
            </a:extLst>
          </p:cNvPr>
          <p:cNvSpPr txBox="1"/>
          <p:nvPr/>
        </p:nvSpPr>
        <p:spPr>
          <a:xfrm>
            <a:off x="363942" y="4173445"/>
            <a:ext cx="1338907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覇者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AB4907A-9165-B003-53D9-965F423D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931" y="3296282"/>
            <a:ext cx="1116013" cy="140821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3FE9D8-604D-6F12-5E77-278AF0780CF2}"/>
              </a:ext>
            </a:extLst>
          </p:cNvPr>
          <p:cNvSpPr txBox="1"/>
          <p:nvPr/>
        </p:nvSpPr>
        <p:spPr>
          <a:xfrm>
            <a:off x="2814937" y="4381334"/>
            <a:ext cx="111601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8ABBDD4-34F9-3ADD-B2BB-CB45B0C5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369" y="3296282"/>
            <a:ext cx="1116013" cy="140821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2B6EC6-D7F7-7F69-EC3B-BCB723992B2A}"/>
              </a:ext>
            </a:extLst>
          </p:cNvPr>
          <p:cNvSpPr txBox="1"/>
          <p:nvPr/>
        </p:nvSpPr>
        <p:spPr>
          <a:xfrm>
            <a:off x="5054375" y="4381334"/>
            <a:ext cx="111601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E917B1E3-94AE-47D7-B008-645C7041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61" y="3296282"/>
            <a:ext cx="1116013" cy="1408218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9CACF13-3EEA-9106-3FF7-3A818219CEBF}"/>
              </a:ext>
            </a:extLst>
          </p:cNvPr>
          <p:cNvSpPr txBox="1"/>
          <p:nvPr/>
        </p:nvSpPr>
        <p:spPr>
          <a:xfrm>
            <a:off x="3933767" y="4381334"/>
            <a:ext cx="111601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935E0922-ACF2-F816-D367-946FB13BCAD5}"/>
              </a:ext>
            </a:extLst>
          </p:cNvPr>
          <p:cNvSpPr/>
          <p:nvPr/>
        </p:nvSpPr>
        <p:spPr>
          <a:xfrm>
            <a:off x="1521521" y="2539970"/>
            <a:ext cx="3449849" cy="1141718"/>
          </a:xfrm>
          <a:prstGeom prst="wedgeRectCallout">
            <a:avLst>
              <a:gd name="adj1" fmla="val -57406"/>
              <a:gd name="adj2" fmla="val 2626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我々で周王を</a:t>
            </a: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お守りするのだ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4BD4D32-A86B-4841-60D7-68E624D01330}"/>
              </a:ext>
            </a:extLst>
          </p:cNvPr>
          <p:cNvSpPr txBox="1"/>
          <p:nvPr/>
        </p:nvSpPr>
        <p:spPr>
          <a:xfrm>
            <a:off x="93065" y="1781534"/>
            <a:ext cx="430915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諸侯の会盟（同盟）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3" name="四角形 42">
            <a:extLst>
              <a:ext uri="{FF2B5EF4-FFF2-40B4-BE49-F238E27FC236}">
                <a16:creationId xmlns:a16="http://schemas.microsoft.com/office/drawing/2014/main" id="{7A91A130-4991-56AE-A2BA-36CFDDF45CD8}"/>
              </a:ext>
            </a:extLst>
          </p:cNvPr>
          <p:cNvSpPr/>
          <p:nvPr/>
        </p:nvSpPr>
        <p:spPr>
          <a:xfrm>
            <a:off x="6571809" y="1773819"/>
            <a:ext cx="5524498" cy="330365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7259799E-490E-AA2D-6CA7-23EC4B91249C}"/>
              </a:ext>
            </a:extLst>
          </p:cNvPr>
          <p:cNvSpPr/>
          <p:nvPr/>
        </p:nvSpPr>
        <p:spPr>
          <a:xfrm>
            <a:off x="5991517" y="2695211"/>
            <a:ext cx="948458" cy="151650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933BEFAA-5D8A-DB54-8AC7-257FC1B1A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999" y="3092462"/>
            <a:ext cx="1613736" cy="1495337"/>
          </a:xfrm>
          <a:prstGeom prst="rect">
            <a:avLst/>
          </a:prstGeom>
        </p:spPr>
      </p:pic>
      <p:sp>
        <p:nvSpPr>
          <p:cNvPr id="50" name="吹き出し: 四角形 49">
            <a:extLst>
              <a:ext uri="{FF2B5EF4-FFF2-40B4-BE49-F238E27FC236}">
                <a16:creationId xmlns:a16="http://schemas.microsoft.com/office/drawing/2014/main" id="{6CE9B42E-785B-4FC2-90D4-A36502F4B7D7}"/>
              </a:ext>
            </a:extLst>
          </p:cNvPr>
          <p:cNvSpPr/>
          <p:nvPr/>
        </p:nvSpPr>
        <p:spPr>
          <a:xfrm>
            <a:off x="6803228" y="2004649"/>
            <a:ext cx="1877840" cy="1192561"/>
          </a:xfrm>
          <a:prstGeom prst="wedgeRectCallout">
            <a:avLst>
              <a:gd name="adj1" fmla="val -14761"/>
              <a:gd name="adj2" fmla="val 7281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牛の耳</a:t>
            </a:r>
          </a:p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血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F3D6F48A-D9A6-4059-8CE8-9D975FF6E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083" y="2431042"/>
            <a:ext cx="1613736" cy="1359573"/>
          </a:xfrm>
          <a:prstGeom prst="rect">
            <a:avLst/>
          </a:prstGeom>
        </p:spPr>
      </p:pic>
      <p:sp>
        <p:nvSpPr>
          <p:cNvPr id="55" name="吹き出し: 左矢印 54">
            <a:extLst>
              <a:ext uri="{FF2B5EF4-FFF2-40B4-BE49-F238E27FC236}">
                <a16:creationId xmlns:a16="http://schemas.microsoft.com/office/drawing/2014/main" id="{B9DA3BFD-DB86-CCEF-7351-D6D52F97C103}"/>
              </a:ext>
            </a:extLst>
          </p:cNvPr>
          <p:cNvSpPr/>
          <p:nvPr/>
        </p:nvSpPr>
        <p:spPr>
          <a:xfrm>
            <a:off x="9461674" y="1843342"/>
            <a:ext cx="2465280" cy="31541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08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just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「牛耳る」「盟」の起源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58234A0-2620-6548-2BCB-F437E830CEDD}"/>
              </a:ext>
            </a:extLst>
          </p:cNvPr>
          <p:cNvSpPr txBox="1"/>
          <p:nvPr/>
        </p:nvSpPr>
        <p:spPr>
          <a:xfrm>
            <a:off x="6770361" y="4411317"/>
            <a:ext cx="206254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誓いの盃</a:t>
            </a:r>
          </a:p>
        </p:txBody>
      </p:sp>
    </p:spTree>
    <p:extLst>
      <p:ext uri="{BB962C8B-B14F-4D97-AF65-F5344CB8AC3E}">
        <p14:creationId xmlns:p14="http://schemas.microsoft.com/office/powerpoint/2010/main" val="57913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四角形 47">
            <a:extLst>
              <a:ext uri="{FF2B5EF4-FFF2-40B4-BE49-F238E27FC236}">
                <a16:creationId xmlns:a16="http://schemas.microsoft.com/office/drawing/2014/main" id="{83F90F99-648D-D9E9-5C9E-F7493973DE03}"/>
              </a:ext>
            </a:extLst>
          </p:cNvPr>
          <p:cNvSpPr/>
          <p:nvPr/>
        </p:nvSpPr>
        <p:spPr>
          <a:xfrm>
            <a:off x="188758" y="3144980"/>
            <a:ext cx="6306763" cy="3403458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FA90D67-8FC8-E2AA-6597-D61A7CEE7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3" t="51304"/>
          <a:stretch/>
        </p:blipFill>
        <p:spPr>
          <a:xfrm>
            <a:off x="6799792" y="743466"/>
            <a:ext cx="5392205" cy="6114534"/>
          </a:xfrm>
          <a:prstGeom prst="rect">
            <a:avLst/>
          </a:prstGeom>
        </p:spPr>
      </p:pic>
      <p:sp>
        <p:nvSpPr>
          <p:cNvPr id="17" name="フレーム 16">
            <a:extLst>
              <a:ext uri="{FF2B5EF4-FFF2-40B4-BE49-F238E27FC236}">
                <a16:creationId xmlns:a16="http://schemas.microsoft.com/office/drawing/2014/main" id="{218C9A1B-5262-D2BF-5601-A742F5306C3C}"/>
              </a:ext>
            </a:extLst>
          </p:cNvPr>
          <p:cNvSpPr/>
          <p:nvPr/>
        </p:nvSpPr>
        <p:spPr>
          <a:xfrm>
            <a:off x="8828559" y="1769230"/>
            <a:ext cx="1275484" cy="1292308"/>
          </a:xfrm>
          <a:prstGeom prst="frame">
            <a:avLst>
              <a:gd name="adj1" fmla="val 64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フレーム 22">
            <a:extLst>
              <a:ext uri="{FF2B5EF4-FFF2-40B4-BE49-F238E27FC236}">
                <a16:creationId xmlns:a16="http://schemas.microsoft.com/office/drawing/2014/main" id="{25284133-36F0-461D-D84F-9BF5850C2F92}"/>
              </a:ext>
            </a:extLst>
          </p:cNvPr>
          <p:cNvSpPr/>
          <p:nvPr/>
        </p:nvSpPr>
        <p:spPr>
          <a:xfrm>
            <a:off x="9251636" y="3796463"/>
            <a:ext cx="1275484" cy="1292308"/>
          </a:xfrm>
          <a:prstGeom prst="frame">
            <a:avLst>
              <a:gd name="adj1" fmla="val 64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E556402-FED8-1230-4F3A-4CE13FF0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614" y="2887146"/>
            <a:ext cx="1333525" cy="108370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45300E-072E-D398-1827-058C6D619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17" y="3461541"/>
            <a:ext cx="2118445" cy="231524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A4F5BC1-CA8E-2459-7A3A-9157E8E33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848" y="862280"/>
            <a:ext cx="2132826" cy="228270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B4AFDF4-506C-3178-D9F9-956F38E404A6}"/>
              </a:ext>
            </a:extLst>
          </p:cNvPr>
          <p:cNvSpPr txBox="1"/>
          <p:nvPr/>
        </p:nvSpPr>
        <p:spPr>
          <a:xfrm>
            <a:off x="196187" y="2313983"/>
            <a:ext cx="1404543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呉王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B997C6E6-6A22-9945-035D-B4CDD21D3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03" y="3228514"/>
            <a:ext cx="1981387" cy="192194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F4372B8-FF9E-4AD8-C12D-F8799918F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57" y="3664260"/>
            <a:ext cx="1981387" cy="1921945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C8A0FE2A-CE87-F9B7-3A74-6740D02C7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60" y="4127798"/>
            <a:ext cx="1981387" cy="192194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56D4929-4144-D207-B22C-02D104182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83576">
            <a:off x="383636" y="3719135"/>
            <a:ext cx="3303525" cy="172723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714D86C-B131-1CE8-D06A-8BEE070894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9017" y="3122167"/>
            <a:ext cx="1686918" cy="269721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DC1D07A-7E69-BF17-A8FF-11462F57D17B}"/>
              </a:ext>
            </a:extLst>
          </p:cNvPr>
          <p:cNvSpPr txBox="1"/>
          <p:nvPr/>
        </p:nvSpPr>
        <p:spPr>
          <a:xfrm>
            <a:off x="425690" y="5712716"/>
            <a:ext cx="309875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薪の上で寝る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65D636-1C25-EEB4-4F91-B88426C76E37}"/>
              </a:ext>
            </a:extLst>
          </p:cNvPr>
          <p:cNvSpPr txBox="1"/>
          <p:nvPr/>
        </p:nvSpPr>
        <p:spPr>
          <a:xfrm>
            <a:off x="3680865" y="5726577"/>
            <a:ext cx="25101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胆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を嘗める</a:t>
            </a:r>
          </a:p>
        </p:txBody>
      </p:sp>
      <p:sp>
        <p:nvSpPr>
          <p:cNvPr id="54" name="吹き出し: 四角形 53">
            <a:extLst>
              <a:ext uri="{FF2B5EF4-FFF2-40B4-BE49-F238E27FC236}">
                <a16:creationId xmlns:a16="http://schemas.microsoft.com/office/drawing/2014/main" id="{EA83E5B5-33A6-6B25-4C13-35BD2E65738D}"/>
              </a:ext>
            </a:extLst>
          </p:cNvPr>
          <p:cNvSpPr/>
          <p:nvPr/>
        </p:nvSpPr>
        <p:spPr>
          <a:xfrm>
            <a:off x="2487931" y="1722828"/>
            <a:ext cx="4106842" cy="1223459"/>
          </a:xfrm>
          <a:prstGeom prst="wedgeRectCallout">
            <a:avLst>
              <a:gd name="adj1" fmla="val -68121"/>
              <a:gd name="adj2" fmla="val 28221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敗戦の悔しさを</a:t>
            </a: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忘れないために</a:t>
            </a:r>
            <a:r>
              <a:rPr lang="en-US" altLang="ja-JP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…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3779B6E-7CC9-A276-EE8C-2DE5AD0C4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2958" y="3970855"/>
            <a:ext cx="1510692" cy="132563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D45A370-BB4C-4938-8172-3D818F32B5B9}"/>
              </a:ext>
            </a:extLst>
          </p:cNvPr>
          <p:cNvSpPr txBox="1"/>
          <p:nvPr/>
        </p:nvSpPr>
        <p:spPr>
          <a:xfrm>
            <a:off x="127809" y="156132"/>
            <a:ext cx="3285242" cy="12926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が　しんしょうたん</a:t>
            </a:r>
          </a:p>
          <a:p>
            <a:pPr algn="ctr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臥薪嘗胆</a:t>
            </a:r>
          </a:p>
        </p:txBody>
      </p:sp>
    </p:spTree>
    <p:extLst>
      <p:ext uri="{BB962C8B-B14F-4D97-AF65-F5344CB8AC3E}">
        <p14:creationId xmlns:p14="http://schemas.microsoft.com/office/powerpoint/2010/main" val="426964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803454-89EF-4A02-B756-6EF2D1CA4C01}"/>
              </a:ext>
            </a:extLst>
          </p:cNvPr>
          <p:cNvSpPr txBox="1"/>
          <p:nvPr/>
        </p:nvSpPr>
        <p:spPr>
          <a:xfrm>
            <a:off x="127808" y="156132"/>
            <a:ext cx="3763708" cy="13542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 </a:t>
            </a:r>
            <a:r>
              <a:rPr lang="ja-JP" altLang="en-US" sz="2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ご  </a:t>
            </a:r>
            <a:r>
              <a:rPr lang="ja-JP" altLang="en-US" sz="2400" dirty="0" err="1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え</a:t>
            </a:r>
            <a:r>
              <a:rPr lang="ja-JP" altLang="en-US" sz="2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つどうしゅう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呉越同舟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C6471F2-EC3A-4F41-9B7A-A77FEDE45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506" y="3111361"/>
            <a:ext cx="3098600" cy="24943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AAAD7D2-A5CD-4583-9B21-9554F1A79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22486" y="2643588"/>
            <a:ext cx="4314002" cy="318696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6914A1E-D047-428B-935D-AF12200EB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462" y="3515512"/>
            <a:ext cx="1885185" cy="17650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CD2264-92BC-43B3-9E7E-1491E4601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38793" y="2643588"/>
            <a:ext cx="4314002" cy="31869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E9ABE1E-B96C-4526-8978-7CB4FB242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921" y="3603472"/>
            <a:ext cx="1711519" cy="1724453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BCB8CA5B-6D91-4B95-B23A-7A4FDD82FBB7}"/>
              </a:ext>
            </a:extLst>
          </p:cNvPr>
          <p:cNvSpPr/>
          <p:nvPr/>
        </p:nvSpPr>
        <p:spPr>
          <a:xfrm>
            <a:off x="2081664" y="2781639"/>
            <a:ext cx="1116506" cy="659445"/>
          </a:xfrm>
          <a:prstGeom prst="wedgeRectCallout">
            <a:avLst>
              <a:gd name="adj1" fmla="val -40504"/>
              <a:gd name="adj2" fmla="val 814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呉人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58312CBC-CB7B-48CA-8461-04CA9707747A}"/>
              </a:ext>
            </a:extLst>
          </p:cNvPr>
          <p:cNvSpPr/>
          <p:nvPr/>
        </p:nvSpPr>
        <p:spPr>
          <a:xfrm>
            <a:off x="3238067" y="3023208"/>
            <a:ext cx="1116506" cy="659445"/>
          </a:xfrm>
          <a:prstGeom prst="wedgeRectCallout">
            <a:avLst>
              <a:gd name="adj1" fmla="val -40504"/>
              <a:gd name="adj2" fmla="val 814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越人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88A7E60-FB53-42E5-8FC5-71C90189EF51}"/>
              </a:ext>
            </a:extLst>
          </p:cNvPr>
          <p:cNvSpPr txBox="1"/>
          <p:nvPr/>
        </p:nvSpPr>
        <p:spPr>
          <a:xfrm>
            <a:off x="146103" y="1847392"/>
            <a:ext cx="71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呉と越の激しい争いのなか・・・</a:t>
            </a:r>
            <a:endParaRPr kumimoji="1" lang="ja-JP" altLang="en-US" sz="3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A8CE73F-356D-47F0-8B3B-B7A6EF4CC7A4}"/>
              </a:ext>
            </a:extLst>
          </p:cNvPr>
          <p:cNvSpPr txBox="1"/>
          <p:nvPr/>
        </p:nvSpPr>
        <p:spPr>
          <a:xfrm>
            <a:off x="401424" y="5763309"/>
            <a:ext cx="275251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国境の川渡り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801C5A63-EF2F-492D-A758-3CC16F7B1AD4}"/>
              </a:ext>
            </a:extLst>
          </p:cNvPr>
          <p:cNvSpPr/>
          <p:nvPr/>
        </p:nvSpPr>
        <p:spPr>
          <a:xfrm>
            <a:off x="3514601" y="3959862"/>
            <a:ext cx="839972" cy="10434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598E9FD3-179A-445A-BB4C-1ED3C9D3BFE7}"/>
              </a:ext>
            </a:extLst>
          </p:cNvPr>
          <p:cNvSpPr/>
          <p:nvPr/>
        </p:nvSpPr>
        <p:spPr>
          <a:xfrm>
            <a:off x="7010298" y="3964599"/>
            <a:ext cx="839972" cy="10434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097E0EB-D498-4F0D-860C-1A9ACDB73998}"/>
              </a:ext>
            </a:extLst>
          </p:cNvPr>
          <p:cNvSpPr txBox="1"/>
          <p:nvPr/>
        </p:nvSpPr>
        <p:spPr>
          <a:xfrm>
            <a:off x="3753782" y="5739989"/>
            <a:ext cx="356111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嵐でみんなで協力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84D6766-513C-4A38-BB58-340AA34C5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4036886"/>
            <a:ext cx="1573169" cy="157084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F5794E4-DAF9-4863-88FB-852B37C1E3D5}"/>
              </a:ext>
            </a:extLst>
          </p:cNvPr>
          <p:cNvSpPr txBox="1"/>
          <p:nvPr/>
        </p:nvSpPr>
        <p:spPr>
          <a:xfrm>
            <a:off x="7735679" y="5753838"/>
            <a:ext cx="431400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苦難を共に乗り越える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0DE42D6E-4CBB-4F67-BA46-4E68D5A4C7D7}"/>
              </a:ext>
            </a:extLst>
          </p:cNvPr>
          <p:cNvSpPr/>
          <p:nvPr/>
        </p:nvSpPr>
        <p:spPr>
          <a:xfrm>
            <a:off x="9479140" y="2847836"/>
            <a:ext cx="1116506" cy="659445"/>
          </a:xfrm>
          <a:prstGeom prst="wedgeRectCallout">
            <a:avLst>
              <a:gd name="adj1" fmla="val -40504"/>
              <a:gd name="adj2" fmla="val 814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呉人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6B81AB7B-5A76-47B2-A7A1-19B06E79BE7A}"/>
              </a:ext>
            </a:extLst>
          </p:cNvPr>
          <p:cNvSpPr/>
          <p:nvPr/>
        </p:nvSpPr>
        <p:spPr>
          <a:xfrm>
            <a:off x="10635543" y="3089405"/>
            <a:ext cx="1116506" cy="659445"/>
          </a:xfrm>
          <a:prstGeom prst="wedgeRectCallout">
            <a:avLst>
              <a:gd name="adj1" fmla="val -40504"/>
              <a:gd name="adj2" fmla="val 814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越人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5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398</Words>
  <Application>Microsoft Office PowerPoint</Application>
  <PresentationFormat>ワイド画面</PresentationFormat>
  <Paragraphs>97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878</cp:revision>
  <dcterms:created xsi:type="dcterms:W3CDTF">2019-06-25T21:59:19Z</dcterms:created>
  <dcterms:modified xsi:type="dcterms:W3CDTF">2024-02-02T07:05:06Z</dcterms:modified>
</cp:coreProperties>
</file>