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1"/>
  </p:notesMasterIdLst>
  <p:sldIdLst>
    <p:sldId id="519" r:id="rId2"/>
    <p:sldId id="809" r:id="rId3"/>
    <p:sldId id="810" r:id="rId4"/>
    <p:sldId id="797" r:id="rId5"/>
    <p:sldId id="811" r:id="rId6"/>
    <p:sldId id="812" r:id="rId7"/>
    <p:sldId id="798" r:id="rId8"/>
    <p:sldId id="814" r:id="rId9"/>
    <p:sldId id="793" r:id="rId10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1FE9"/>
    <a:srgbClr val="FF99CC"/>
    <a:srgbClr val="FF0066"/>
    <a:srgbClr val="ED49ED"/>
    <a:srgbClr val="D9829C"/>
    <a:srgbClr val="B482DA"/>
    <a:srgbClr val="A86ED4"/>
    <a:srgbClr val="E9D7F3"/>
    <a:srgbClr val="ED49E1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59" autoAdjust="0"/>
    <p:restoredTop sz="93053" autoAdjust="0"/>
  </p:normalViewPr>
  <p:slideViewPr>
    <p:cSldViewPr snapToGrid="0" showGuides="1">
      <p:cViewPr varScale="1">
        <p:scale>
          <a:sx n="62" d="100"/>
          <a:sy n="62" d="100"/>
        </p:scale>
        <p:origin x="560" y="44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桑田 康一郎" userId="4df855aef7cffa4d" providerId="LiveId" clId="{5DAAD4DF-600D-DF4E-924C-0846928EE709}"/>
  </pc:docChgLst>
  <pc:docChgLst>
    <pc:chgData userId="4df855aef7cffa4d" providerId="LiveId" clId="{AA1002C0-3692-4178-BC7C-882AB13556B8}"/>
  </pc:docChgLst>
  <pc:docChgLst>
    <pc:chgData userId="4df855aef7cffa4d" providerId="LiveId" clId="{680F9E49-07C7-48C1-8D5B-25EEE26AC64C}"/>
  </pc:docChgLst>
  <pc:docChgLst>
    <pc:chgData userId="4df855aef7cffa4d" providerId="LiveId" clId="{3C2793A8-F548-45C0-A801-259FA804B910}"/>
    <pc:docChg chg="addSld delSld modSld">
      <pc:chgData name="" userId="4df855aef7cffa4d" providerId="LiveId" clId="{3C2793A8-F548-45C0-A801-259FA804B910}" dt="2024-02-02T08:22:07.735" v="87" actId="2696"/>
      <pc:docMkLst>
        <pc:docMk/>
      </pc:docMkLst>
      <pc:sldChg chg="del">
        <pc:chgData name="" userId="4df855aef7cffa4d" providerId="LiveId" clId="{3C2793A8-F548-45C0-A801-259FA804B910}" dt="2024-02-02T08:22:07.735" v="87" actId="2696"/>
        <pc:sldMkLst>
          <pc:docMk/>
          <pc:sldMk cId="2838530973" sldId="506"/>
        </pc:sldMkLst>
      </pc:sldChg>
      <pc:sldChg chg="modSp add">
        <pc:chgData name="" userId="4df855aef7cffa4d" providerId="LiveId" clId="{3C2793A8-F548-45C0-A801-259FA804B910}" dt="2024-02-02T08:22:00.838" v="86" actId="121"/>
        <pc:sldMkLst>
          <pc:docMk/>
          <pc:sldMk cId="849079194" sldId="519"/>
        </pc:sldMkLst>
        <pc:spChg chg="mod">
          <ac:chgData name="" userId="4df855aef7cffa4d" providerId="LiveId" clId="{3C2793A8-F548-45C0-A801-259FA804B910}" dt="2024-02-02T08:21:26.590" v="6" actId="404"/>
          <ac:spMkLst>
            <pc:docMk/>
            <pc:sldMk cId="849079194" sldId="519"/>
            <ac:spMk id="3" creationId="{69A88164-861B-44C5-80D9-C6730456F4BF}"/>
          </ac:spMkLst>
        </pc:spChg>
        <pc:spChg chg="mod">
          <ac:chgData name="" userId="4df855aef7cffa4d" providerId="LiveId" clId="{3C2793A8-F548-45C0-A801-259FA804B910}" dt="2024-02-02T08:21:16.457" v="4" actId="20577"/>
          <ac:spMkLst>
            <pc:docMk/>
            <pc:sldMk cId="849079194" sldId="519"/>
            <ac:spMk id="4" creationId="{786C4F06-5C97-A9FD-97A2-6FD685FC7DE3}"/>
          </ac:spMkLst>
        </pc:spChg>
        <pc:spChg chg="mod">
          <ac:chgData name="" userId="4df855aef7cffa4d" providerId="LiveId" clId="{3C2793A8-F548-45C0-A801-259FA804B910}" dt="2024-02-02T08:22:00.838" v="86" actId="121"/>
          <ac:spMkLst>
            <pc:docMk/>
            <pc:sldMk cId="849079194" sldId="519"/>
            <ac:spMk id="6" creationId="{E1CB64D1-48BC-4AED-A444-CDAF33717AEA}"/>
          </ac:spMkLst>
        </pc:spChg>
      </pc:sldChg>
    </pc:docChg>
  </pc:docChgLst>
  <pc:docChgLst>
    <pc:chgData name="康一郎 桑田" userId="4df855aef7cffa4d" providerId="LiveId" clId="{5DAAD4DF-600D-DF4E-924C-0846928EE709}"/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3EB-2A0A-4433-BCDF-7141E090F69A}" type="datetimeFigureOut">
              <a:rPr kumimoji="1" lang="ja-JP" altLang="en-US" smtClean="0"/>
              <a:t>2024/2/2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ABBE0-C73F-4512-A465-66645E7D8E7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148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46A4A-EA60-49CF-8206-7E8B64456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8839E6-A475-4CF6-A9B7-A88F0C82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3684F2-79E3-4F1D-B4E3-99EBEB85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8DC60-CECA-49A2-BB3A-DDCCA28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54CD7-8A77-45AB-9D20-8CFA3BBB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942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56BB5-F310-473B-9B2C-4E20C788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DAEA47-9A36-4A9B-9857-B1932926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C3A902-6FB4-44A5-8B65-D373FCF9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6730A9-319B-431A-8688-81A55F35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881AC2-1A16-4C78-8405-DAB18869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547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A5275F-1F76-4E1B-BFE9-F08DE695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9B048A-259C-42DB-BF56-D5A9C9DF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C627B-BB56-4ECA-BFA8-529ECA9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BCE285-B3C6-43AE-9D82-1A0E0E0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9DB613-2836-4C82-9B0C-2BD7491B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193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7438-F587-4B7F-A265-ED56F46E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F91A7D-3679-4EA2-A73C-9CCD2772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A972A-1779-4072-BB94-D71DBCF7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4D711E-92D0-45B0-9F09-10AC6BA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E0969-16C3-4ABA-B48B-10FBB1F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01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222AA8-AD20-45F7-8D1C-58949B9A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C670FF-85D7-45EE-91CB-553C158EB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FE12B5-0A3E-4D87-9706-DCAF372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B4566-5828-4349-A9F5-88CE4CC3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7D8DA5-8052-4519-A23E-EFDF42C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785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48BF9-C1F3-416D-ABFD-01A4CDC8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93771-F7D0-43C8-8208-D95EF4D3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37D357-1EFF-40D7-8D39-B2C1E111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2A467-76CF-4EE9-9848-141C224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A1E76-EB1F-4CA5-BF00-46F17F4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4311B5-903D-4F73-9668-E1880C05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9419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9B92B-F3F5-421E-9451-F19CDFEE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E1B7C0-CB09-4529-994E-7647C7FB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9CD62E-3967-48DB-86E4-950E6F5F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566275-1DD5-4023-88B9-4EEE1B2B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5CA031-362B-4BD3-9874-3E3B4E16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C73746-A991-49EC-A1AB-D3788AAB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C6E36-A6C2-45E8-B9FC-8E263DAA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A3C27D-DC03-4EDD-9648-2F589C0E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8408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2318-029B-4001-A589-FF4A09E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350880-9AEB-48DE-8EC2-A06D579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FCEC89-D104-4847-98BA-8AE6D3C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A56B45-19A7-4992-8DDB-4DE78B4A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07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545514-5791-4221-8EBC-50A3648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972913C-4D54-4DB0-AFAD-1A02F76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A69A3D-9E75-4679-B073-9F4BB04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446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38F06-1B49-4B45-849F-0453C36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4383B3-4EFB-49BC-94B4-0A9BABEA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91E51-153F-48BF-8FA6-45C33455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D7ED5D-ABDF-4C52-A254-75CD6DFF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D50F03-53C6-414D-8AC0-FC70B139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9B7B58-F779-4FEA-B4CC-F85A510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71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C946B-C09A-4C4C-BB5D-8E6B1424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4BFC9E0-1AA9-4C7F-8A94-EC4AEB6D9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979B9B-AFB3-439A-ABA4-770D9A9DC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837B72-18CD-4FEC-9BD2-B34AF6D8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CE84C-C093-454F-AB96-5565F9D1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0C4A3-4DAD-4AB3-A7CB-A0D28627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247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ECF54D-977F-42CE-AE42-C082BE7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1350E-CC79-4860-B1F0-10592689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09CEB8-1531-4685-B137-C3C53FCC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9CDE1-FAE5-4A03-9D80-99E7E32B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BCDD20-110C-4879-A12F-274852C3F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5424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3.png"/><Relationship Id="rId7" Type="http://schemas.openxmlformats.org/officeDocument/2006/relationships/image" Target="../media/image3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E2E433B-D99B-FC72-551E-62AC824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5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A88164-861B-44C5-80D9-C6730456F4BF}"/>
              </a:ext>
            </a:extLst>
          </p:cNvPr>
          <p:cNvSpPr/>
          <p:nvPr/>
        </p:nvSpPr>
        <p:spPr>
          <a:xfrm>
            <a:off x="386648" y="2297258"/>
            <a:ext cx="1141870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8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オアシス社会と遊牧民</a:t>
            </a:r>
          </a:p>
        </p:txBody>
      </p:sp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786C4F06-5C97-A9FD-97A2-6FD685FC7DE3}"/>
              </a:ext>
            </a:extLst>
          </p:cNvPr>
          <p:cNvSpPr/>
          <p:nvPr/>
        </p:nvSpPr>
        <p:spPr>
          <a:xfrm>
            <a:off x="0" y="114806"/>
            <a:ext cx="77261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グシャの世界史探究授業　草原とオアシス③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CB64D1-48BC-4AED-A444-CDAF33717AEA}"/>
              </a:ext>
            </a:extLst>
          </p:cNvPr>
          <p:cNvSpPr txBox="1"/>
          <p:nvPr/>
        </p:nvSpPr>
        <p:spPr>
          <a:xfrm>
            <a:off x="0" y="4782619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オアシスは遊牧民とどんな関係を</a:t>
            </a:r>
            <a:endParaRPr lang="en-US" altLang="ja-JP" sz="48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r"/>
            <a:r>
              <a:rPr lang="ja-JP" altLang="en-US" sz="48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築いていたのか？</a:t>
            </a:r>
            <a:endParaRPr lang="en-US" altLang="ja-JP" sz="48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9079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E2B4442-F09A-43EE-BACD-5A526A562CA3}"/>
              </a:ext>
            </a:extLst>
          </p:cNvPr>
          <p:cNvSpPr/>
          <p:nvPr/>
        </p:nvSpPr>
        <p:spPr>
          <a:xfrm>
            <a:off x="5969285" y="199275"/>
            <a:ext cx="5856270" cy="3657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sz="44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都市部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5BBA2F9-7EAB-4855-8F6B-079C93FE9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8216" y="732336"/>
            <a:ext cx="1594684" cy="1594684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08CF062-C200-4D3B-B00D-7F8A6DFBD35B}"/>
              </a:ext>
            </a:extLst>
          </p:cNvPr>
          <p:cNvSpPr/>
          <p:nvPr/>
        </p:nvSpPr>
        <p:spPr>
          <a:xfrm>
            <a:off x="0" y="3976099"/>
            <a:ext cx="12192000" cy="46704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B9A2A1C-BE59-43C0-B287-9150EC6F2697}"/>
              </a:ext>
            </a:extLst>
          </p:cNvPr>
          <p:cNvSpPr/>
          <p:nvPr/>
        </p:nvSpPr>
        <p:spPr>
          <a:xfrm>
            <a:off x="4048156" y="4209622"/>
            <a:ext cx="554804" cy="264837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吹き出し: 四角形 5">
            <a:extLst>
              <a:ext uri="{FF2B5EF4-FFF2-40B4-BE49-F238E27FC236}">
                <a16:creationId xmlns:a16="http://schemas.microsoft.com/office/drawing/2014/main" id="{8D222231-AEA4-4DBF-9970-0681FC4C3721}"/>
              </a:ext>
            </a:extLst>
          </p:cNvPr>
          <p:cNvSpPr/>
          <p:nvPr/>
        </p:nvSpPr>
        <p:spPr>
          <a:xfrm>
            <a:off x="1854486" y="3071974"/>
            <a:ext cx="2193670" cy="676168"/>
          </a:xfrm>
          <a:prstGeom prst="wedgeRectCallout">
            <a:avLst>
              <a:gd name="adj1" fmla="val -33170"/>
              <a:gd name="adj2" fmla="val 108655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灌漑河川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B718A53-5024-477B-875F-554C4BC7A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9559" y="2153457"/>
            <a:ext cx="1709353" cy="159468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B39E43C-7248-4391-A889-834057CD19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6194" y="2330201"/>
            <a:ext cx="1720259" cy="1483545"/>
          </a:xfrm>
          <a:prstGeom prst="rect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3B8C8AD-3F81-4B7F-82A3-9ED5CDC1F091}"/>
              </a:ext>
            </a:extLst>
          </p:cNvPr>
          <p:cNvSpPr/>
          <p:nvPr/>
        </p:nvSpPr>
        <p:spPr>
          <a:xfrm>
            <a:off x="6430174" y="3337837"/>
            <a:ext cx="1111057" cy="51903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宿舎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6F15299-B10E-4187-A6A6-E83D14D6F63D}"/>
              </a:ext>
            </a:extLst>
          </p:cNvPr>
          <p:cNvSpPr/>
          <p:nvPr/>
        </p:nvSpPr>
        <p:spPr>
          <a:xfrm>
            <a:off x="7985347" y="2186725"/>
            <a:ext cx="1111057" cy="51903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市場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7977BBE4-98E8-49E8-A825-E8825A7B7F63}"/>
              </a:ext>
            </a:extLst>
          </p:cNvPr>
          <p:cNvSpPr/>
          <p:nvPr/>
        </p:nvSpPr>
        <p:spPr>
          <a:xfrm>
            <a:off x="9216173" y="3337837"/>
            <a:ext cx="1442578" cy="51903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貯蔵庫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2F6B627A-9DEC-4D2C-AEFC-984E482B05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0522" y="807161"/>
            <a:ext cx="1594685" cy="159468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A7A9C8EA-E687-4F0A-9D68-CBA7673493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10824" y="1055552"/>
            <a:ext cx="797535" cy="1097905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BF14CB59-289C-447A-8D2F-589123B2D4C8}"/>
              </a:ext>
            </a:extLst>
          </p:cNvPr>
          <p:cNvSpPr/>
          <p:nvPr/>
        </p:nvSpPr>
        <p:spPr>
          <a:xfrm>
            <a:off x="10401623" y="2143869"/>
            <a:ext cx="1172482" cy="51903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寺院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0749A113-5910-45CE-993D-A53D0BF0A35C}"/>
              </a:ext>
            </a:extLst>
          </p:cNvPr>
          <p:cNvSpPr/>
          <p:nvPr/>
        </p:nvSpPr>
        <p:spPr>
          <a:xfrm>
            <a:off x="4660906" y="4488676"/>
            <a:ext cx="7531093" cy="2285316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ja-JP" altLang="en-US" sz="44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農村</a:t>
            </a:r>
            <a:r>
              <a:rPr kumimoji="1" lang="ja-JP" altLang="en-US" sz="44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部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B59C3013-4CC4-44E4-B274-7BF533220B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4692" y="5169263"/>
            <a:ext cx="2000026" cy="1593103"/>
          </a:xfrm>
          <a:prstGeom prst="rect">
            <a:avLst/>
          </a:prstGeom>
        </p:spPr>
      </p:pic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E15F9CC4-F15E-47AB-AA93-F899BD55BAD7}"/>
              </a:ext>
            </a:extLst>
          </p:cNvPr>
          <p:cNvSpPr/>
          <p:nvPr/>
        </p:nvSpPr>
        <p:spPr>
          <a:xfrm>
            <a:off x="61509" y="4509010"/>
            <a:ext cx="3928702" cy="2285316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ja-JP" altLang="en-US" sz="44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農村</a:t>
            </a:r>
            <a:r>
              <a:rPr kumimoji="1" lang="ja-JP" altLang="en-US" sz="44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部</a:t>
            </a: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C42EC79D-FB1B-4752-8D41-564B408874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8272" y="5087783"/>
            <a:ext cx="1784391" cy="1650563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81B80574-4239-4F23-AC11-7B0D98F308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351351" y="5235211"/>
            <a:ext cx="1503135" cy="1503135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104DE49D-25AF-44CC-9EFE-B8348F8978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30174" y="5276670"/>
            <a:ext cx="1503135" cy="1503135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CDA7D5C1-6B1B-49D7-922C-839061813A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9122" y="4531805"/>
            <a:ext cx="2552466" cy="2175977"/>
          </a:xfrm>
          <a:prstGeom prst="rect">
            <a:avLst/>
          </a:prstGeom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22704EB3-EDA7-4D19-BF79-0BB1F29B85CA}"/>
              </a:ext>
            </a:extLst>
          </p:cNvPr>
          <p:cNvSpPr/>
          <p:nvPr/>
        </p:nvSpPr>
        <p:spPr>
          <a:xfrm>
            <a:off x="9634993" y="6149548"/>
            <a:ext cx="1111057" cy="51903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住居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75489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05C3EC8-11E8-49AF-974A-5984B5420EF4}"/>
              </a:ext>
            </a:extLst>
          </p:cNvPr>
          <p:cNvSpPr/>
          <p:nvPr/>
        </p:nvSpPr>
        <p:spPr>
          <a:xfrm>
            <a:off x="78769" y="3549720"/>
            <a:ext cx="12031038" cy="3215811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kumimoji="1" lang="ja-JP" altLang="en-US" sz="44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A0E8270-9DA0-408F-812C-D6F2AF7DD340}"/>
              </a:ext>
            </a:extLst>
          </p:cNvPr>
          <p:cNvSpPr/>
          <p:nvPr/>
        </p:nvSpPr>
        <p:spPr>
          <a:xfrm>
            <a:off x="82193" y="92468"/>
            <a:ext cx="12031038" cy="3215811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kumimoji="1" lang="ja-JP" altLang="en-US" sz="44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A003C33-8B2E-435B-B1D4-580CA228D050}"/>
              </a:ext>
            </a:extLst>
          </p:cNvPr>
          <p:cNvSpPr/>
          <p:nvPr/>
        </p:nvSpPr>
        <p:spPr>
          <a:xfrm>
            <a:off x="11145723" y="3551036"/>
            <a:ext cx="441789" cy="1566811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9AA765B7-63CD-417B-9F7D-84F235C4C677}"/>
              </a:ext>
            </a:extLst>
          </p:cNvPr>
          <p:cNvSpPr/>
          <p:nvPr/>
        </p:nvSpPr>
        <p:spPr>
          <a:xfrm rot="5400000">
            <a:off x="9370006" y="3341677"/>
            <a:ext cx="441789" cy="310964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EDAE31E-91BB-4FF5-9A65-ADA4513EF93B}"/>
              </a:ext>
            </a:extLst>
          </p:cNvPr>
          <p:cNvSpPr/>
          <p:nvPr/>
        </p:nvSpPr>
        <p:spPr>
          <a:xfrm>
            <a:off x="9022421" y="5060883"/>
            <a:ext cx="441789" cy="168753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直角三角形 8">
            <a:extLst>
              <a:ext uri="{FF2B5EF4-FFF2-40B4-BE49-F238E27FC236}">
                <a16:creationId xmlns:a16="http://schemas.microsoft.com/office/drawing/2014/main" id="{B94EBC13-2C15-4C50-914D-FE419FD4A71C}"/>
              </a:ext>
            </a:extLst>
          </p:cNvPr>
          <p:cNvSpPr/>
          <p:nvPr/>
        </p:nvSpPr>
        <p:spPr>
          <a:xfrm>
            <a:off x="78769" y="380144"/>
            <a:ext cx="4585698" cy="2928135"/>
          </a:xfrm>
          <a:prstGeom prst="rtTriangl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06AED0C-9A1C-4AD3-8007-786E82E13259}"/>
              </a:ext>
            </a:extLst>
          </p:cNvPr>
          <p:cNvSpPr/>
          <p:nvPr/>
        </p:nvSpPr>
        <p:spPr>
          <a:xfrm>
            <a:off x="71921" y="1379308"/>
            <a:ext cx="12037886" cy="192897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直角三角形 10">
            <a:extLst>
              <a:ext uri="{FF2B5EF4-FFF2-40B4-BE49-F238E27FC236}">
                <a16:creationId xmlns:a16="http://schemas.microsoft.com/office/drawing/2014/main" id="{9C4AB840-2C7E-4AB3-BE87-834C5C73FBE1}"/>
              </a:ext>
            </a:extLst>
          </p:cNvPr>
          <p:cNvSpPr/>
          <p:nvPr/>
        </p:nvSpPr>
        <p:spPr>
          <a:xfrm>
            <a:off x="82193" y="701209"/>
            <a:ext cx="821933" cy="678099"/>
          </a:xfrm>
          <a:prstGeom prst="rtTriangl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29DBBD8B-0BDB-418E-BB1A-AFD2DEA1A3A2}"/>
              </a:ext>
            </a:extLst>
          </p:cNvPr>
          <p:cNvSpPr/>
          <p:nvPr/>
        </p:nvSpPr>
        <p:spPr>
          <a:xfrm rot="1684200">
            <a:off x="-38163" y="1834064"/>
            <a:ext cx="4161307" cy="55779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A341064F-C79F-4378-BFB5-50B0D2C812C0}"/>
              </a:ext>
            </a:extLst>
          </p:cNvPr>
          <p:cNvSpPr/>
          <p:nvPr/>
        </p:nvSpPr>
        <p:spPr>
          <a:xfrm>
            <a:off x="3739520" y="2509751"/>
            <a:ext cx="3431842" cy="79852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地下水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FFE1C28-96CD-405A-B8EC-47AEF4B5D8F2}"/>
              </a:ext>
            </a:extLst>
          </p:cNvPr>
          <p:cNvSpPr/>
          <p:nvPr/>
        </p:nvSpPr>
        <p:spPr>
          <a:xfrm>
            <a:off x="7161829" y="2806449"/>
            <a:ext cx="4954825" cy="50183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6AFD6CD-62F1-4BC4-9D6F-F9F034885D01}"/>
              </a:ext>
            </a:extLst>
          </p:cNvPr>
          <p:cNvSpPr/>
          <p:nvPr/>
        </p:nvSpPr>
        <p:spPr>
          <a:xfrm rot="551803">
            <a:off x="3006999" y="2420908"/>
            <a:ext cx="1083766" cy="475202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AB8D2DBD-89A2-4E3E-8E99-9F61682103B2}"/>
              </a:ext>
            </a:extLst>
          </p:cNvPr>
          <p:cNvSpPr/>
          <p:nvPr/>
        </p:nvSpPr>
        <p:spPr>
          <a:xfrm rot="603169">
            <a:off x="7067388" y="2657809"/>
            <a:ext cx="1735005" cy="28489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AA330CD7-AC1D-4C01-8C2C-F8988E34E7F7}"/>
              </a:ext>
            </a:extLst>
          </p:cNvPr>
          <p:cNvSpPr/>
          <p:nvPr/>
        </p:nvSpPr>
        <p:spPr>
          <a:xfrm>
            <a:off x="2177989" y="1379308"/>
            <a:ext cx="269921" cy="659828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940C697F-E8E9-42AD-B4C4-3A2D83B8FD41}"/>
              </a:ext>
            </a:extLst>
          </p:cNvPr>
          <p:cNvSpPr/>
          <p:nvPr/>
        </p:nvSpPr>
        <p:spPr>
          <a:xfrm rot="16200000">
            <a:off x="7043031" y="-2841033"/>
            <a:ext cx="201737" cy="993181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364514BF-6A69-4428-86E6-39812B8B92C3}"/>
              </a:ext>
            </a:extLst>
          </p:cNvPr>
          <p:cNvSpPr/>
          <p:nvPr/>
        </p:nvSpPr>
        <p:spPr>
          <a:xfrm>
            <a:off x="9744090" y="1364257"/>
            <a:ext cx="2372563" cy="627225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直角三角形 19">
            <a:extLst>
              <a:ext uri="{FF2B5EF4-FFF2-40B4-BE49-F238E27FC236}">
                <a16:creationId xmlns:a16="http://schemas.microsoft.com/office/drawing/2014/main" id="{FF0C40B0-6F80-4923-AB98-26922FA2C0FE}"/>
              </a:ext>
            </a:extLst>
          </p:cNvPr>
          <p:cNvSpPr/>
          <p:nvPr/>
        </p:nvSpPr>
        <p:spPr>
          <a:xfrm flipH="1" flipV="1">
            <a:off x="2447910" y="1348812"/>
            <a:ext cx="7292756" cy="644698"/>
          </a:xfrm>
          <a:prstGeom prst="rtTriangle">
            <a:avLst/>
          </a:prstGeom>
          <a:solidFill>
            <a:schemeClr val="tx1">
              <a:lumMod val="95000"/>
            </a:schemeClr>
          </a:soli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916C498D-735E-4276-BA0B-89C2CD7AED2E}"/>
              </a:ext>
            </a:extLst>
          </p:cNvPr>
          <p:cNvSpPr/>
          <p:nvPr/>
        </p:nvSpPr>
        <p:spPr>
          <a:xfrm>
            <a:off x="2864961" y="1371742"/>
            <a:ext cx="228853" cy="652264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64621D7E-AC9F-4734-A223-201009B134E6}"/>
              </a:ext>
            </a:extLst>
          </p:cNvPr>
          <p:cNvSpPr/>
          <p:nvPr/>
        </p:nvSpPr>
        <p:spPr>
          <a:xfrm>
            <a:off x="3548882" y="1361935"/>
            <a:ext cx="228853" cy="652264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126B13D9-36F3-490F-90C7-686F10AA7097}"/>
              </a:ext>
            </a:extLst>
          </p:cNvPr>
          <p:cNvSpPr/>
          <p:nvPr/>
        </p:nvSpPr>
        <p:spPr>
          <a:xfrm>
            <a:off x="4251736" y="1351591"/>
            <a:ext cx="228853" cy="652264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876E07F0-56E5-4A5E-9640-EC92747A75F9}"/>
              </a:ext>
            </a:extLst>
          </p:cNvPr>
          <p:cNvSpPr/>
          <p:nvPr/>
        </p:nvSpPr>
        <p:spPr>
          <a:xfrm>
            <a:off x="4976472" y="1351591"/>
            <a:ext cx="228853" cy="652264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05E8F30C-2F5F-45B8-B6AA-DABE5102CB4C}"/>
              </a:ext>
            </a:extLst>
          </p:cNvPr>
          <p:cNvSpPr/>
          <p:nvPr/>
        </p:nvSpPr>
        <p:spPr>
          <a:xfrm>
            <a:off x="5745727" y="1361935"/>
            <a:ext cx="228853" cy="652264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BAD18D7F-73DE-4456-859C-2E0A71B05515}"/>
              </a:ext>
            </a:extLst>
          </p:cNvPr>
          <p:cNvSpPr/>
          <p:nvPr/>
        </p:nvSpPr>
        <p:spPr>
          <a:xfrm>
            <a:off x="6430211" y="1351591"/>
            <a:ext cx="228853" cy="652264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A0314AD3-1097-4993-A1B5-82CC927D0889}"/>
              </a:ext>
            </a:extLst>
          </p:cNvPr>
          <p:cNvSpPr/>
          <p:nvPr/>
        </p:nvSpPr>
        <p:spPr>
          <a:xfrm>
            <a:off x="7199466" y="1339755"/>
            <a:ext cx="228853" cy="652264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吹き出し: 四角形 27">
            <a:extLst>
              <a:ext uri="{FF2B5EF4-FFF2-40B4-BE49-F238E27FC236}">
                <a16:creationId xmlns:a16="http://schemas.microsoft.com/office/drawing/2014/main" id="{A3C17C9C-40B5-49F0-8625-8A54942FEC41}"/>
              </a:ext>
            </a:extLst>
          </p:cNvPr>
          <p:cNvSpPr/>
          <p:nvPr/>
        </p:nvSpPr>
        <p:spPr>
          <a:xfrm>
            <a:off x="1325098" y="670262"/>
            <a:ext cx="1434783" cy="542424"/>
          </a:xfrm>
          <a:prstGeom prst="wedgeRectCallout">
            <a:avLst>
              <a:gd name="adj1" fmla="val 16239"/>
              <a:gd name="adj2" fmla="val 10865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母井戸</a:t>
            </a:r>
          </a:p>
        </p:txBody>
      </p:sp>
      <p:sp>
        <p:nvSpPr>
          <p:cNvPr id="29" name="吹き出し: 四角形 28">
            <a:extLst>
              <a:ext uri="{FF2B5EF4-FFF2-40B4-BE49-F238E27FC236}">
                <a16:creationId xmlns:a16="http://schemas.microsoft.com/office/drawing/2014/main" id="{2094AB9D-642E-4A62-BB32-30127034187F}"/>
              </a:ext>
            </a:extLst>
          </p:cNvPr>
          <p:cNvSpPr/>
          <p:nvPr/>
        </p:nvSpPr>
        <p:spPr>
          <a:xfrm>
            <a:off x="2899737" y="708598"/>
            <a:ext cx="1048556" cy="542424"/>
          </a:xfrm>
          <a:prstGeom prst="wedgeRectCallout">
            <a:avLst>
              <a:gd name="adj1" fmla="val -44511"/>
              <a:gd name="adj2" fmla="val 9160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竪穴</a:t>
            </a:r>
          </a:p>
        </p:txBody>
      </p:sp>
      <p:sp>
        <p:nvSpPr>
          <p:cNvPr id="30" name="吹き出し: 四角形 29">
            <a:extLst>
              <a:ext uri="{FF2B5EF4-FFF2-40B4-BE49-F238E27FC236}">
                <a16:creationId xmlns:a16="http://schemas.microsoft.com/office/drawing/2014/main" id="{27026C05-0FA3-4C75-9E35-903972A11CD0}"/>
              </a:ext>
            </a:extLst>
          </p:cNvPr>
          <p:cNvSpPr/>
          <p:nvPr/>
        </p:nvSpPr>
        <p:spPr>
          <a:xfrm>
            <a:off x="7630872" y="2416191"/>
            <a:ext cx="1931864" cy="542424"/>
          </a:xfrm>
          <a:prstGeom prst="wedgeRectCallout">
            <a:avLst>
              <a:gd name="adj1" fmla="val -30152"/>
              <a:gd name="adj2" fmla="val -97804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地下水路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9D6880FA-1823-456B-8520-DDD0F580D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3638" y="1477373"/>
            <a:ext cx="592760" cy="552996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F9FFDFFD-0C0C-4855-83FF-F55B5974E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1926" y="1034850"/>
            <a:ext cx="765586" cy="1003085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C4BCF6E3-DE94-4737-AE18-7406D6FE0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193" y="1466340"/>
            <a:ext cx="592760" cy="552996"/>
          </a:xfrm>
          <a:prstGeom prst="rect">
            <a:avLst/>
          </a:prstGeom>
        </p:spPr>
      </p:pic>
      <p:sp>
        <p:nvSpPr>
          <p:cNvPr id="34" name="吹き出し: 四角形 33">
            <a:extLst>
              <a:ext uri="{FF2B5EF4-FFF2-40B4-BE49-F238E27FC236}">
                <a16:creationId xmlns:a16="http://schemas.microsoft.com/office/drawing/2014/main" id="{1CA7E13C-1330-4BC8-8946-4C9A0A7512EA}"/>
              </a:ext>
            </a:extLst>
          </p:cNvPr>
          <p:cNvSpPr/>
          <p:nvPr/>
        </p:nvSpPr>
        <p:spPr>
          <a:xfrm>
            <a:off x="9062880" y="595443"/>
            <a:ext cx="1827902" cy="542424"/>
          </a:xfrm>
          <a:prstGeom prst="wedgeRectCallout">
            <a:avLst>
              <a:gd name="adj1" fmla="val 37605"/>
              <a:gd name="adj2" fmla="val 8971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オアシス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35" name="図 34">
            <a:extLst>
              <a:ext uri="{FF2B5EF4-FFF2-40B4-BE49-F238E27FC236}">
                <a16:creationId xmlns:a16="http://schemas.microsoft.com/office/drawing/2014/main" id="{E9AE1F42-C617-44F1-8576-2D722523B2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6542" y="3590407"/>
            <a:ext cx="1311308" cy="1044511"/>
          </a:xfrm>
          <a:prstGeom prst="rect">
            <a:avLst/>
          </a:prstGeom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320D7230-A196-4D8B-8748-A1707902F0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0414" y="3590407"/>
            <a:ext cx="1311308" cy="1044511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2AC9B1BD-B055-4E56-B942-581CABAD6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6222" y="3552898"/>
            <a:ext cx="765586" cy="1003085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1A2D9FCD-8331-47F8-BA87-79747BE88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5222" y="4078525"/>
            <a:ext cx="765586" cy="1003085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9ED7BE50-0D27-476A-AF87-584F2219E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6876" y="4901563"/>
            <a:ext cx="765586" cy="1003085"/>
          </a:xfrm>
          <a:prstGeom prst="rect">
            <a:avLst/>
          </a:prstGeom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ECADFA1B-C6F4-4712-BACD-CA34543F1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6876" y="5584852"/>
            <a:ext cx="765586" cy="1003085"/>
          </a:xfrm>
          <a:prstGeom prst="rect">
            <a:avLst/>
          </a:prstGeom>
        </p:spPr>
      </p:pic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B99B23C0-2229-4187-B39C-73D3D290D4F5}"/>
              </a:ext>
            </a:extLst>
          </p:cNvPr>
          <p:cNvSpPr/>
          <p:nvPr/>
        </p:nvSpPr>
        <p:spPr>
          <a:xfrm>
            <a:off x="9123884" y="3888350"/>
            <a:ext cx="1111057" cy="5190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農地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43" name="図 42">
            <a:extLst>
              <a:ext uri="{FF2B5EF4-FFF2-40B4-BE49-F238E27FC236}">
                <a16:creationId xmlns:a16="http://schemas.microsoft.com/office/drawing/2014/main" id="{54620EA1-031C-4358-908C-885E85FF4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0193" y="5202194"/>
            <a:ext cx="592760" cy="552996"/>
          </a:xfrm>
          <a:prstGeom prst="rect">
            <a:avLst/>
          </a:prstGeom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2C491CC5-A43E-4DC5-949A-7F4A64B31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9735" y="5182488"/>
            <a:ext cx="592760" cy="552996"/>
          </a:xfrm>
          <a:prstGeom prst="rect">
            <a:avLst/>
          </a:prstGeom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FF02113A-A0C5-4E41-B523-5F1118EC6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6662" y="5745762"/>
            <a:ext cx="592760" cy="552996"/>
          </a:xfrm>
          <a:prstGeom prst="rect">
            <a:avLst/>
          </a:prstGeom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id="{6CB747BC-F03C-472E-974C-EC7725631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1926" y="5745762"/>
            <a:ext cx="592760" cy="552996"/>
          </a:xfrm>
          <a:prstGeom prst="rect">
            <a:avLst/>
          </a:prstGeom>
        </p:spPr>
      </p:pic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0C1718B4-BB71-43C4-9512-3328467E0723}"/>
              </a:ext>
            </a:extLst>
          </p:cNvPr>
          <p:cNvSpPr/>
          <p:nvPr/>
        </p:nvSpPr>
        <p:spPr>
          <a:xfrm>
            <a:off x="10231480" y="6121082"/>
            <a:ext cx="1111057" cy="5190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住居</a:t>
            </a:r>
          </a:p>
        </p:txBody>
      </p:sp>
      <p:sp>
        <p:nvSpPr>
          <p:cNvPr id="48" name="楕円 47">
            <a:extLst>
              <a:ext uri="{FF2B5EF4-FFF2-40B4-BE49-F238E27FC236}">
                <a16:creationId xmlns:a16="http://schemas.microsoft.com/office/drawing/2014/main" id="{E5C43745-438C-4627-9053-6B1E4F7E7CAE}"/>
              </a:ext>
            </a:extLst>
          </p:cNvPr>
          <p:cNvSpPr/>
          <p:nvPr/>
        </p:nvSpPr>
        <p:spPr>
          <a:xfrm>
            <a:off x="7214216" y="4693496"/>
            <a:ext cx="422927" cy="406006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楕円 48">
            <a:extLst>
              <a:ext uri="{FF2B5EF4-FFF2-40B4-BE49-F238E27FC236}">
                <a16:creationId xmlns:a16="http://schemas.microsoft.com/office/drawing/2014/main" id="{291B8C2E-2C42-463E-AC29-7EFBE9BCCB7A}"/>
              </a:ext>
            </a:extLst>
          </p:cNvPr>
          <p:cNvSpPr/>
          <p:nvPr/>
        </p:nvSpPr>
        <p:spPr>
          <a:xfrm>
            <a:off x="6436345" y="4675604"/>
            <a:ext cx="422927" cy="406006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楕円 49">
            <a:extLst>
              <a:ext uri="{FF2B5EF4-FFF2-40B4-BE49-F238E27FC236}">
                <a16:creationId xmlns:a16="http://schemas.microsoft.com/office/drawing/2014/main" id="{02D9B3FC-760F-49C2-8B3A-68BFD8A5D6E4}"/>
              </a:ext>
            </a:extLst>
          </p:cNvPr>
          <p:cNvSpPr/>
          <p:nvPr/>
        </p:nvSpPr>
        <p:spPr>
          <a:xfrm>
            <a:off x="5614483" y="4693496"/>
            <a:ext cx="422927" cy="406006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楕円 50">
            <a:extLst>
              <a:ext uri="{FF2B5EF4-FFF2-40B4-BE49-F238E27FC236}">
                <a16:creationId xmlns:a16="http://schemas.microsoft.com/office/drawing/2014/main" id="{39C55D2C-419D-42C3-AFB2-E5042D8C7561}"/>
              </a:ext>
            </a:extLst>
          </p:cNvPr>
          <p:cNvSpPr/>
          <p:nvPr/>
        </p:nvSpPr>
        <p:spPr>
          <a:xfrm>
            <a:off x="4836612" y="4696840"/>
            <a:ext cx="422927" cy="406006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楕円 51">
            <a:extLst>
              <a:ext uri="{FF2B5EF4-FFF2-40B4-BE49-F238E27FC236}">
                <a16:creationId xmlns:a16="http://schemas.microsoft.com/office/drawing/2014/main" id="{08CC0E39-787C-47A6-B164-E3E9EDF91980}"/>
              </a:ext>
            </a:extLst>
          </p:cNvPr>
          <p:cNvSpPr/>
          <p:nvPr/>
        </p:nvSpPr>
        <p:spPr>
          <a:xfrm>
            <a:off x="4059204" y="4694535"/>
            <a:ext cx="422927" cy="406006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楕円 52">
            <a:extLst>
              <a:ext uri="{FF2B5EF4-FFF2-40B4-BE49-F238E27FC236}">
                <a16:creationId xmlns:a16="http://schemas.microsoft.com/office/drawing/2014/main" id="{1DCE01E8-FC85-4C87-A46A-FE0028F05C50}"/>
              </a:ext>
            </a:extLst>
          </p:cNvPr>
          <p:cNvSpPr/>
          <p:nvPr/>
        </p:nvSpPr>
        <p:spPr>
          <a:xfrm>
            <a:off x="3145240" y="4693496"/>
            <a:ext cx="422927" cy="406006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楕円 53">
            <a:extLst>
              <a:ext uri="{FF2B5EF4-FFF2-40B4-BE49-F238E27FC236}">
                <a16:creationId xmlns:a16="http://schemas.microsoft.com/office/drawing/2014/main" id="{A0BD793B-DCB9-48CC-AEF9-1F2D6D4ED282}"/>
              </a:ext>
            </a:extLst>
          </p:cNvPr>
          <p:cNvSpPr/>
          <p:nvPr/>
        </p:nvSpPr>
        <p:spPr>
          <a:xfrm>
            <a:off x="2231276" y="4678948"/>
            <a:ext cx="422927" cy="406006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吹き出し: 四角形 55">
            <a:extLst>
              <a:ext uri="{FF2B5EF4-FFF2-40B4-BE49-F238E27FC236}">
                <a16:creationId xmlns:a16="http://schemas.microsoft.com/office/drawing/2014/main" id="{EF46961E-2F72-406F-897F-7FAF640EDBA8}"/>
              </a:ext>
            </a:extLst>
          </p:cNvPr>
          <p:cNvSpPr/>
          <p:nvPr/>
        </p:nvSpPr>
        <p:spPr>
          <a:xfrm>
            <a:off x="3287649" y="3852226"/>
            <a:ext cx="1048556" cy="542424"/>
          </a:xfrm>
          <a:prstGeom prst="wedgeRectCallout">
            <a:avLst>
              <a:gd name="adj1" fmla="val -44511"/>
              <a:gd name="adj2" fmla="val 9160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竪穴</a:t>
            </a:r>
          </a:p>
        </p:txBody>
      </p:sp>
      <p:sp>
        <p:nvSpPr>
          <p:cNvPr id="57" name="吹き出し: 四角形 56">
            <a:extLst>
              <a:ext uri="{FF2B5EF4-FFF2-40B4-BE49-F238E27FC236}">
                <a16:creationId xmlns:a16="http://schemas.microsoft.com/office/drawing/2014/main" id="{82EAAC89-32EA-4D42-BCF4-B596F63EC53B}"/>
              </a:ext>
            </a:extLst>
          </p:cNvPr>
          <p:cNvSpPr/>
          <p:nvPr/>
        </p:nvSpPr>
        <p:spPr>
          <a:xfrm>
            <a:off x="1078336" y="5296570"/>
            <a:ext cx="1434783" cy="542424"/>
          </a:xfrm>
          <a:prstGeom prst="wedgeRectCallout">
            <a:avLst>
              <a:gd name="adj1" fmla="val 36289"/>
              <a:gd name="adj2" fmla="val -9401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母井戸</a:t>
            </a:r>
          </a:p>
        </p:txBody>
      </p:sp>
      <p:sp>
        <p:nvSpPr>
          <p:cNvPr id="58" name="右大かっこ 57">
            <a:extLst>
              <a:ext uri="{FF2B5EF4-FFF2-40B4-BE49-F238E27FC236}">
                <a16:creationId xmlns:a16="http://schemas.microsoft.com/office/drawing/2014/main" id="{6B1A1B80-B89F-4A6B-9DDA-594C4DCB6AFE}"/>
              </a:ext>
            </a:extLst>
          </p:cNvPr>
          <p:cNvSpPr/>
          <p:nvPr/>
        </p:nvSpPr>
        <p:spPr>
          <a:xfrm rot="5400000">
            <a:off x="3626221" y="4966942"/>
            <a:ext cx="303026" cy="688353"/>
          </a:xfrm>
          <a:prstGeom prst="rightBracket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吹き出し: 上矢印 58">
            <a:extLst>
              <a:ext uri="{FF2B5EF4-FFF2-40B4-BE49-F238E27FC236}">
                <a16:creationId xmlns:a16="http://schemas.microsoft.com/office/drawing/2014/main" id="{9A01D2AD-0F01-4C7F-9BF8-DB932729E4EC}"/>
              </a:ext>
            </a:extLst>
          </p:cNvPr>
          <p:cNvSpPr/>
          <p:nvPr/>
        </p:nvSpPr>
        <p:spPr>
          <a:xfrm>
            <a:off x="3123518" y="5521696"/>
            <a:ext cx="1376818" cy="870042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約</a:t>
            </a:r>
            <a:r>
              <a:rPr kumimoji="1" lang="en-US" altLang="ja-JP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50m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0B3C3D13-935A-4BE7-AFD9-969EFFD93EDE}"/>
              </a:ext>
            </a:extLst>
          </p:cNvPr>
          <p:cNvSpPr/>
          <p:nvPr/>
        </p:nvSpPr>
        <p:spPr>
          <a:xfrm>
            <a:off x="62374" y="76405"/>
            <a:ext cx="1858894" cy="519038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断面図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61" name="正方形/長方形 60">
            <a:extLst>
              <a:ext uri="{FF2B5EF4-FFF2-40B4-BE49-F238E27FC236}">
                <a16:creationId xmlns:a16="http://schemas.microsoft.com/office/drawing/2014/main" id="{26D97ED9-E8B7-47CE-8BD7-CFD168D1D95A}"/>
              </a:ext>
            </a:extLst>
          </p:cNvPr>
          <p:cNvSpPr/>
          <p:nvPr/>
        </p:nvSpPr>
        <p:spPr>
          <a:xfrm>
            <a:off x="98165" y="3559487"/>
            <a:ext cx="1858894" cy="519038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平面図</a:t>
            </a: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846D713F-7C5B-4161-91DC-7CDE350537D7}"/>
              </a:ext>
            </a:extLst>
          </p:cNvPr>
          <p:cNvSpPr txBox="1"/>
          <p:nvPr/>
        </p:nvSpPr>
        <p:spPr>
          <a:xfrm>
            <a:off x="9022421" y="4642150"/>
            <a:ext cx="2763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灌漑河川</a:t>
            </a:r>
          </a:p>
        </p:txBody>
      </p:sp>
    </p:spTree>
    <p:extLst>
      <p:ext uri="{BB962C8B-B14F-4D97-AF65-F5344CB8AC3E}">
        <p14:creationId xmlns:p14="http://schemas.microsoft.com/office/powerpoint/2010/main" val="2057883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C391742B-1BC3-4432-9729-B8138963E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5334" y="1360966"/>
            <a:ext cx="8721331" cy="4526035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2ED6364C-C112-4047-8472-AE66B34E5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846" y="2949014"/>
            <a:ext cx="2408308" cy="2246509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2BCF8623-ACF2-4284-A391-483B18B7D9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3318" y="4316795"/>
            <a:ext cx="1164166" cy="1371624"/>
          </a:xfrm>
          <a:prstGeom prst="rect">
            <a:avLst/>
          </a:prstGeom>
        </p:spPr>
      </p:pic>
      <p:sp>
        <p:nvSpPr>
          <p:cNvPr id="9" name="矢印: 左右 8">
            <a:extLst>
              <a:ext uri="{FF2B5EF4-FFF2-40B4-BE49-F238E27FC236}">
                <a16:creationId xmlns:a16="http://schemas.microsoft.com/office/drawing/2014/main" id="{061281F1-E6D6-4054-8A4E-D698C0829827}"/>
              </a:ext>
            </a:extLst>
          </p:cNvPr>
          <p:cNvSpPr/>
          <p:nvPr/>
        </p:nvSpPr>
        <p:spPr>
          <a:xfrm>
            <a:off x="1781148" y="3258015"/>
            <a:ext cx="3155431" cy="1244010"/>
          </a:xfrm>
          <a:prstGeom prst="left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隊商交易</a:t>
            </a:r>
          </a:p>
        </p:txBody>
      </p:sp>
      <p:sp>
        <p:nvSpPr>
          <p:cNvPr id="10" name="矢印: 左右 9">
            <a:extLst>
              <a:ext uri="{FF2B5EF4-FFF2-40B4-BE49-F238E27FC236}">
                <a16:creationId xmlns:a16="http://schemas.microsoft.com/office/drawing/2014/main" id="{3D62BA86-FAAA-41D8-8E9B-52E8CD46F5F5}"/>
              </a:ext>
            </a:extLst>
          </p:cNvPr>
          <p:cNvSpPr/>
          <p:nvPr/>
        </p:nvSpPr>
        <p:spPr>
          <a:xfrm>
            <a:off x="7300154" y="3258015"/>
            <a:ext cx="3155431" cy="1244010"/>
          </a:xfrm>
          <a:prstGeom prst="left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隊商交易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541E92A2-8D13-4453-B06A-062521E405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295786" y="4316795"/>
            <a:ext cx="1164166" cy="1371624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E9673947-5050-47F3-B010-F161F43064A7}"/>
              </a:ext>
            </a:extLst>
          </p:cNvPr>
          <p:cNvSpPr/>
          <p:nvPr/>
        </p:nvSpPr>
        <p:spPr>
          <a:xfrm>
            <a:off x="346672" y="2329086"/>
            <a:ext cx="1041991" cy="248055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西世界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6DCBDAF7-86C8-4BAB-922D-7B9924FB3B3D}"/>
              </a:ext>
            </a:extLst>
          </p:cNvPr>
          <p:cNvSpPr/>
          <p:nvPr/>
        </p:nvSpPr>
        <p:spPr>
          <a:xfrm>
            <a:off x="10803337" y="2329086"/>
            <a:ext cx="1041991" cy="24805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東世界</a:t>
            </a:r>
            <a:endParaRPr kumimoji="1" lang="ja-JP" altLang="en-US" sz="44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526AFBAB-8F62-4EDE-ACF8-DDCC98FFAE00}"/>
              </a:ext>
            </a:extLst>
          </p:cNvPr>
          <p:cNvSpPr/>
          <p:nvPr/>
        </p:nvSpPr>
        <p:spPr>
          <a:xfrm>
            <a:off x="4936579" y="2387138"/>
            <a:ext cx="2272295" cy="63795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オアシス</a:t>
            </a:r>
          </a:p>
        </p:txBody>
      </p:sp>
      <p:sp>
        <p:nvSpPr>
          <p:cNvPr id="17" name="吹き出し: 上矢印 16">
            <a:extLst>
              <a:ext uri="{FF2B5EF4-FFF2-40B4-BE49-F238E27FC236}">
                <a16:creationId xmlns:a16="http://schemas.microsoft.com/office/drawing/2014/main" id="{0EA9C722-E88F-434A-BCFD-A9A37EA131E6}"/>
              </a:ext>
            </a:extLst>
          </p:cNvPr>
          <p:cNvSpPr/>
          <p:nvPr/>
        </p:nvSpPr>
        <p:spPr>
          <a:xfrm>
            <a:off x="4720618" y="5128948"/>
            <a:ext cx="2750761" cy="1010093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中継地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E99A7AF3-AB2D-42EA-BF4B-41276607DD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9369" y="5444522"/>
            <a:ext cx="1280466" cy="1339049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51A291C5-1BD0-4A81-A0C8-CD9093B659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9969" y="4756132"/>
            <a:ext cx="1010093" cy="878781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829DBA20-0FA3-44C2-962A-CEE5166004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8707" y="4809638"/>
            <a:ext cx="1010093" cy="878781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AD085BF0-55B3-4076-9918-3609687E35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8204" y="4223091"/>
            <a:ext cx="1010093" cy="878781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697192F1-FBE4-4FFD-AEEB-E23A305FD0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0552" y="4250167"/>
            <a:ext cx="1010093" cy="87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287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D43BF25D-986E-48B0-A69B-89F5C5BE7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639" y="1726375"/>
            <a:ext cx="2807903" cy="3308279"/>
          </a:xfrm>
          <a:prstGeom prst="rect">
            <a:avLst/>
          </a:prstGeom>
        </p:spPr>
      </p:pic>
      <p:sp>
        <p:nvSpPr>
          <p:cNvPr id="3" name="吹き出し: 四角形 2">
            <a:extLst>
              <a:ext uri="{FF2B5EF4-FFF2-40B4-BE49-F238E27FC236}">
                <a16:creationId xmlns:a16="http://schemas.microsoft.com/office/drawing/2014/main" id="{1B9130B5-E41A-45AE-B448-C393F22EC7B7}"/>
              </a:ext>
            </a:extLst>
          </p:cNvPr>
          <p:cNvSpPr/>
          <p:nvPr/>
        </p:nvSpPr>
        <p:spPr>
          <a:xfrm>
            <a:off x="2209590" y="256534"/>
            <a:ext cx="4466835" cy="1561991"/>
          </a:xfrm>
          <a:prstGeom prst="wedgeRectCallout">
            <a:avLst>
              <a:gd name="adj1" fmla="val -33010"/>
              <a:gd name="adj2" fmla="val 10213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約</a:t>
            </a:r>
            <a:r>
              <a:rPr kumimoji="1" lang="en-US" altLang="ja-JP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270</a:t>
            </a:r>
            <a:r>
              <a:rPr lang="en-US" altLang="ja-JP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kg</a:t>
            </a:r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まで</a:t>
            </a:r>
            <a:endParaRPr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運搬可能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D7774B9-D4A4-457A-BFA7-F3025A599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7957" y="1037529"/>
            <a:ext cx="878442" cy="76424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CC247F1-3F68-45EA-8036-B469DA50D8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5628" y="373666"/>
            <a:ext cx="1428108" cy="142810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74B5FDB-1A76-4D2D-A00A-217F5BA98F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6259" y="2599520"/>
            <a:ext cx="2637449" cy="2383921"/>
          </a:xfrm>
          <a:prstGeom prst="rect">
            <a:avLst/>
          </a:prstGeom>
        </p:spPr>
      </p:pic>
      <p:sp>
        <p:nvSpPr>
          <p:cNvPr id="9" name="吹き出し: 四角形 8">
            <a:extLst>
              <a:ext uri="{FF2B5EF4-FFF2-40B4-BE49-F238E27FC236}">
                <a16:creationId xmlns:a16="http://schemas.microsoft.com/office/drawing/2014/main" id="{CC8AE388-DB5F-404C-8C01-71E7AC66832F}"/>
              </a:ext>
            </a:extLst>
          </p:cNvPr>
          <p:cNvSpPr/>
          <p:nvPr/>
        </p:nvSpPr>
        <p:spPr>
          <a:xfrm>
            <a:off x="6676425" y="2023099"/>
            <a:ext cx="4772940" cy="1746335"/>
          </a:xfrm>
          <a:prstGeom prst="wedgeRectCallout">
            <a:avLst>
              <a:gd name="adj1" fmla="val -67447"/>
              <a:gd name="adj2" fmla="val 2755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瘤（こぶ）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水を</a:t>
            </a:r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溜め込む機能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900526E1-28DC-47B1-A8E0-E0BC04BBAF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54491" y="2387398"/>
            <a:ext cx="1094874" cy="1094874"/>
          </a:xfrm>
          <a:prstGeom prst="rect">
            <a:avLst/>
          </a:prstGeom>
        </p:spPr>
      </p:pic>
      <p:sp>
        <p:nvSpPr>
          <p:cNvPr id="11" name="吹き出し: 上矢印 10">
            <a:extLst>
              <a:ext uri="{FF2B5EF4-FFF2-40B4-BE49-F238E27FC236}">
                <a16:creationId xmlns:a16="http://schemas.microsoft.com/office/drawing/2014/main" id="{11E8351D-CC9C-491F-80C0-1C2CC0A35D12}"/>
              </a:ext>
            </a:extLst>
          </p:cNvPr>
          <p:cNvSpPr/>
          <p:nvPr/>
        </p:nvSpPr>
        <p:spPr>
          <a:xfrm>
            <a:off x="786173" y="5193428"/>
            <a:ext cx="10726220" cy="1561991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結果：砂漠の長距離移動に最適</a:t>
            </a:r>
          </a:p>
        </p:txBody>
      </p:sp>
    </p:spTree>
    <p:extLst>
      <p:ext uri="{BB962C8B-B14F-4D97-AF65-F5344CB8AC3E}">
        <p14:creationId xmlns:p14="http://schemas.microsoft.com/office/powerpoint/2010/main" val="186416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349CCEEE-A14D-F033-DEE7-816602F70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7850"/>
            <a:ext cx="12192000" cy="5238750"/>
          </a:xfrm>
          <a:prstGeom prst="rect">
            <a:avLst/>
          </a:prstGeom>
        </p:spPr>
      </p:pic>
      <p:sp>
        <p:nvSpPr>
          <p:cNvPr id="8" name="吹き出し: 四角形 7">
            <a:extLst>
              <a:ext uri="{FF2B5EF4-FFF2-40B4-BE49-F238E27FC236}">
                <a16:creationId xmlns:a16="http://schemas.microsoft.com/office/drawing/2014/main" id="{A5A11273-6F01-8363-DF45-9AA290CECC01}"/>
              </a:ext>
            </a:extLst>
          </p:cNvPr>
          <p:cNvSpPr/>
          <p:nvPr/>
        </p:nvSpPr>
        <p:spPr>
          <a:xfrm>
            <a:off x="7299788" y="655512"/>
            <a:ext cx="1238036" cy="616451"/>
          </a:xfrm>
          <a:prstGeom prst="wedgeRectCallout">
            <a:avLst>
              <a:gd name="adj1" fmla="val 38561"/>
              <a:gd name="adj2" fmla="val 84605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匈奴</a:t>
            </a:r>
          </a:p>
        </p:txBody>
      </p:sp>
      <p:sp>
        <p:nvSpPr>
          <p:cNvPr id="10" name="吹き出し: 四角形 9">
            <a:extLst>
              <a:ext uri="{FF2B5EF4-FFF2-40B4-BE49-F238E27FC236}">
                <a16:creationId xmlns:a16="http://schemas.microsoft.com/office/drawing/2014/main" id="{556283EB-8CD0-FE3A-8DBB-363D86396393}"/>
              </a:ext>
            </a:extLst>
          </p:cNvPr>
          <p:cNvSpPr/>
          <p:nvPr/>
        </p:nvSpPr>
        <p:spPr>
          <a:xfrm>
            <a:off x="8537824" y="4892800"/>
            <a:ext cx="3524035" cy="1060807"/>
          </a:xfrm>
          <a:prstGeom prst="wedgeRectCallout">
            <a:avLst>
              <a:gd name="adj1" fmla="val 9176"/>
              <a:gd name="adj2" fmla="val -101787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前漢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（秦の後に建国）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A176F72A-ECD8-3B99-0FE2-1A6AC037D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1577" y="2282812"/>
            <a:ext cx="637945" cy="569366"/>
          </a:xfrm>
          <a:prstGeom prst="rect">
            <a:avLst/>
          </a:prstGeom>
        </p:spPr>
      </p:pic>
      <p:sp>
        <p:nvSpPr>
          <p:cNvPr id="20" name="吹き出し: 四角形 19">
            <a:extLst>
              <a:ext uri="{FF2B5EF4-FFF2-40B4-BE49-F238E27FC236}">
                <a16:creationId xmlns:a16="http://schemas.microsoft.com/office/drawing/2014/main" id="{1A1B6184-5D79-C3FA-983A-D6720A44FE80}"/>
              </a:ext>
            </a:extLst>
          </p:cNvPr>
          <p:cNvSpPr/>
          <p:nvPr/>
        </p:nvSpPr>
        <p:spPr>
          <a:xfrm>
            <a:off x="5497840" y="3314516"/>
            <a:ext cx="3001682" cy="616452"/>
          </a:xfrm>
          <a:prstGeom prst="wedgeRectCallout">
            <a:avLst>
              <a:gd name="adj1" fmla="val 24457"/>
              <a:gd name="adj2" fmla="val -12141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オアシス地帯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5" name="矢印: 右 24">
            <a:extLst>
              <a:ext uri="{FF2B5EF4-FFF2-40B4-BE49-F238E27FC236}">
                <a16:creationId xmlns:a16="http://schemas.microsoft.com/office/drawing/2014/main" id="{9DEDF9B8-497C-466D-2E62-5D3F3E551B54}"/>
              </a:ext>
            </a:extLst>
          </p:cNvPr>
          <p:cNvSpPr/>
          <p:nvPr/>
        </p:nvSpPr>
        <p:spPr>
          <a:xfrm rot="9532576">
            <a:off x="8397600" y="1994948"/>
            <a:ext cx="753120" cy="644057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9" name="矢印: 右 28">
            <a:extLst>
              <a:ext uri="{FF2B5EF4-FFF2-40B4-BE49-F238E27FC236}">
                <a16:creationId xmlns:a16="http://schemas.microsoft.com/office/drawing/2014/main" id="{2B580833-91C2-E0A4-49F1-E640252ECACC}"/>
              </a:ext>
            </a:extLst>
          </p:cNvPr>
          <p:cNvSpPr/>
          <p:nvPr/>
        </p:nvSpPr>
        <p:spPr>
          <a:xfrm rot="11406944">
            <a:off x="9016050" y="2678639"/>
            <a:ext cx="1314448" cy="551858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86676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93418F09-C57E-45C8-9F93-EFC58818F02F}"/>
              </a:ext>
            </a:extLst>
          </p:cNvPr>
          <p:cNvSpPr/>
          <p:nvPr/>
        </p:nvSpPr>
        <p:spPr>
          <a:xfrm>
            <a:off x="65977" y="1038273"/>
            <a:ext cx="2609735" cy="4339686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99161D29-5D8B-4CB7-8674-878DCEA69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1117" y="310204"/>
            <a:ext cx="7715033" cy="4233864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A70CDD5E-3D77-4E96-A967-B60C25C2F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3177" y="2709400"/>
            <a:ext cx="2234756" cy="188557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FE8ABF9-10CC-4A8D-BA83-7EF19C25A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7895" y="3235495"/>
            <a:ext cx="1283422" cy="122407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7364A45-58FA-4D01-B269-BD6BA0077B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9018" y="3093990"/>
            <a:ext cx="1466812" cy="142283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04CC89E-B35F-430E-B83A-2D6A8A5C5E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1117" y="3331079"/>
            <a:ext cx="1783977" cy="121298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BDBEC5CF-A2C3-4797-A4B5-2738E81179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260754" y="3015837"/>
            <a:ext cx="1666382" cy="1579138"/>
          </a:xfrm>
          <a:prstGeom prst="rect">
            <a:avLst/>
          </a:prstGeom>
        </p:spPr>
      </p:pic>
      <p:sp>
        <p:nvSpPr>
          <p:cNvPr id="9" name="吹き出し: 四角形 8">
            <a:extLst>
              <a:ext uri="{FF2B5EF4-FFF2-40B4-BE49-F238E27FC236}">
                <a16:creationId xmlns:a16="http://schemas.microsoft.com/office/drawing/2014/main" id="{B787910D-633D-4D6E-9D5B-B5A5963D130D}"/>
              </a:ext>
            </a:extLst>
          </p:cNvPr>
          <p:cNvSpPr/>
          <p:nvPr/>
        </p:nvSpPr>
        <p:spPr>
          <a:xfrm>
            <a:off x="8621317" y="1972691"/>
            <a:ext cx="3166615" cy="601591"/>
          </a:xfrm>
          <a:prstGeom prst="wedgeRectCallout">
            <a:avLst>
              <a:gd name="adj1" fmla="val -9273"/>
              <a:gd name="adj2" fmla="val 14966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組み立て式住居</a:t>
            </a:r>
          </a:p>
        </p:txBody>
      </p:sp>
      <p:sp>
        <p:nvSpPr>
          <p:cNvPr id="10" name="吹き出し: 四角形 9">
            <a:extLst>
              <a:ext uri="{FF2B5EF4-FFF2-40B4-BE49-F238E27FC236}">
                <a16:creationId xmlns:a16="http://schemas.microsoft.com/office/drawing/2014/main" id="{EF794F9B-C604-49E1-9AA2-C76AE17044C2}"/>
              </a:ext>
            </a:extLst>
          </p:cNvPr>
          <p:cNvSpPr/>
          <p:nvPr/>
        </p:nvSpPr>
        <p:spPr>
          <a:xfrm>
            <a:off x="5819679" y="1967323"/>
            <a:ext cx="1066814" cy="601591"/>
          </a:xfrm>
          <a:prstGeom prst="wedgeRectCallout">
            <a:avLst>
              <a:gd name="adj1" fmla="val -24223"/>
              <a:gd name="adj2" fmla="val 12491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家畜</a:t>
            </a:r>
          </a:p>
        </p:txBody>
      </p:sp>
      <p:sp>
        <p:nvSpPr>
          <p:cNvPr id="11" name="矢印: 右 10">
            <a:extLst>
              <a:ext uri="{FF2B5EF4-FFF2-40B4-BE49-F238E27FC236}">
                <a16:creationId xmlns:a16="http://schemas.microsoft.com/office/drawing/2014/main" id="{26C23D5E-BE9B-4D00-B575-2F820E6ABE89}"/>
              </a:ext>
            </a:extLst>
          </p:cNvPr>
          <p:cNvSpPr/>
          <p:nvPr/>
        </p:nvSpPr>
        <p:spPr>
          <a:xfrm>
            <a:off x="8304821" y="3275194"/>
            <a:ext cx="1375945" cy="100852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供給</a:t>
            </a:r>
          </a:p>
        </p:txBody>
      </p:sp>
      <p:sp>
        <p:nvSpPr>
          <p:cNvPr id="12" name="吹き出し: 上矢印 11">
            <a:extLst>
              <a:ext uri="{FF2B5EF4-FFF2-40B4-BE49-F238E27FC236}">
                <a16:creationId xmlns:a16="http://schemas.microsoft.com/office/drawing/2014/main" id="{55C6AAC7-E1CC-4332-BA02-5C11F611B137}"/>
              </a:ext>
            </a:extLst>
          </p:cNvPr>
          <p:cNvSpPr/>
          <p:nvPr/>
        </p:nvSpPr>
        <p:spPr>
          <a:xfrm>
            <a:off x="6628219" y="4139458"/>
            <a:ext cx="4430232" cy="2613289"/>
          </a:xfrm>
          <a:prstGeom prst="upArrowCallout">
            <a:avLst>
              <a:gd name="adj1" fmla="val 21388"/>
              <a:gd name="adj2" fmla="val 19130"/>
              <a:gd name="adj3" fmla="val 25000"/>
              <a:gd name="adj4" fmla="val 6317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3600" dirty="0">
              <a:latin typeface="UD Digi Kyokasho N-B" panose="02020700000000000000" pitchFamily="18" charset="-128"/>
              <a:ea typeface="UD Digi Kyokasho N-B" panose="02020700000000000000" pitchFamily="18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AA12C151-65FD-4C24-80A9-4FE6C84281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7351" y="5238756"/>
            <a:ext cx="1030834" cy="1030834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545F017F-7133-480D-A233-2D38D4D43158}"/>
              </a:ext>
            </a:extLst>
          </p:cNvPr>
          <p:cNvSpPr/>
          <p:nvPr/>
        </p:nvSpPr>
        <p:spPr>
          <a:xfrm>
            <a:off x="6885304" y="6212892"/>
            <a:ext cx="1466813" cy="4561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乳製品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44E243DA-E9E9-488C-B786-878A7954BC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7305" y="5187682"/>
            <a:ext cx="1212137" cy="1136686"/>
          </a:xfrm>
          <a:prstGeom prst="rect">
            <a:avLst/>
          </a:prstGeom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A2DADF32-6723-487E-965B-5DB5C9393F24}"/>
              </a:ext>
            </a:extLst>
          </p:cNvPr>
          <p:cNvSpPr/>
          <p:nvPr/>
        </p:nvSpPr>
        <p:spPr>
          <a:xfrm>
            <a:off x="8548048" y="6212892"/>
            <a:ext cx="936787" cy="4561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肉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461E3D4D-1CB3-472A-89B2-4325D965BA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23636" y="5282664"/>
            <a:ext cx="1103105" cy="990214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C6D86413-F677-4227-B791-29504CD9AB1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80766" y="5237729"/>
            <a:ext cx="1203251" cy="1203251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1446B468-E8C1-469D-8662-1A89DB0CDBA5}"/>
              </a:ext>
            </a:extLst>
          </p:cNvPr>
          <p:cNvSpPr/>
          <p:nvPr/>
        </p:nvSpPr>
        <p:spPr>
          <a:xfrm>
            <a:off x="9760185" y="6212891"/>
            <a:ext cx="1113653" cy="4561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毛皮</a:t>
            </a: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0B3C8C16-D70A-48D6-A339-5ADBE712895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8974" y="2568914"/>
            <a:ext cx="2408308" cy="2246509"/>
          </a:xfrm>
          <a:prstGeom prst="rect">
            <a:avLst/>
          </a:prstGeom>
        </p:spPr>
      </p:pic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B5E8690E-2238-4987-9CDF-924553869BEF}"/>
              </a:ext>
            </a:extLst>
          </p:cNvPr>
          <p:cNvSpPr/>
          <p:nvPr/>
        </p:nvSpPr>
        <p:spPr>
          <a:xfrm>
            <a:off x="214926" y="4496446"/>
            <a:ext cx="2272295" cy="63795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オアシス</a:t>
            </a:r>
          </a:p>
        </p:txBody>
      </p:sp>
      <p:sp>
        <p:nvSpPr>
          <p:cNvPr id="25" name="矢印: 左右 24">
            <a:extLst>
              <a:ext uri="{FF2B5EF4-FFF2-40B4-BE49-F238E27FC236}">
                <a16:creationId xmlns:a16="http://schemas.microsoft.com/office/drawing/2014/main" id="{8E4CF5FB-15AC-4734-A4A1-E0A137BBCC6F}"/>
              </a:ext>
            </a:extLst>
          </p:cNvPr>
          <p:cNvSpPr/>
          <p:nvPr/>
        </p:nvSpPr>
        <p:spPr>
          <a:xfrm>
            <a:off x="2483170" y="2418113"/>
            <a:ext cx="2272295" cy="1406550"/>
          </a:xfrm>
          <a:prstGeom prst="left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交易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6" name="吹き出し: 四角形 25">
            <a:extLst>
              <a:ext uri="{FF2B5EF4-FFF2-40B4-BE49-F238E27FC236}">
                <a16:creationId xmlns:a16="http://schemas.microsoft.com/office/drawing/2014/main" id="{230221B1-E311-4E87-9D6C-B0077BB0498D}"/>
              </a:ext>
            </a:extLst>
          </p:cNvPr>
          <p:cNvSpPr/>
          <p:nvPr/>
        </p:nvSpPr>
        <p:spPr>
          <a:xfrm>
            <a:off x="2897161" y="4098875"/>
            <a:ext cx="1908483" cy="1088807"/>
          </a:xfrm>
          <a:prstGeom prst="wedgeRectCallout">
            <a:avLst>
              <a:gd name="adj1" fmla="val -20881"/>
              <a:gd name="adj2" fmla="val -9480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不足分を物々交換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A8F8C91D-1B9E-40FF-A495-C6DCE26AE50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8974" y="1366010"/>
            <a:ext cx="1098376" cy="1220076"/>
          </a:xfrm>
          <a:prstGeom prst="rect">
            <a:avLst/>
          </a:prstGeom>
        </p:spPr>
      </p:pic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C96520E6-100C-4E0A-A685-F82208EA7831}"/>
              </a:ext>
            </a:extLst>
          </p:cNvPr>
          <p:cNvSpPr/>
          <p:nvPr/>
        </p:nvSpPr>
        <p:spPr>
          <a:xfrm>
            <a:off x="4461117" y="299372"/>
            <a:ext cx="2705227" cy="5996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遊牧民の生活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30" name="図 29">
            <a:extLst>
              <a:ext uri="{FF2B5EF4-FFF2-40B4-BE49-F238E27FC236}">
                <a16:creationId xmlns:a16="http://schemas.microsoft.com/office/drawing/2014/main" id="{00448FBA-D855-8A07-837D-CDA94CEE088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59127" y="1378870"/>
            <a:ext cx="1328094" cy="132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709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C391742B-1BC3-4432-9729-B8138963E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5334" y="1360966"/>
            <a:ext cx="8721331" cy="4526035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2ED6364C-C112-4047-8472-AE66B34E5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846" y="2949014"/>
            <a:ext cx="2408308" cy="2246509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2BCF8623-ACF2-4284-A391-483B18B7D9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3318" y="3205548"/>
            <a:ext cx="1164166" cy="1371624"/>
          </a:xfrm>
          <a:prstGeom prst="rect">
            <a:avLst/>
          </a:prstGeom>
        </p:spPr>
      </p:pic>
      <p:sp>
        <p:nvSpPr>
          <p:cNvPr id="9" name="矢印: 左右 8">
            <a:extLst>
              <a:ext uri="{FF2B5EF4-FFF2-40B4-BE49-F238E27FC236}">
                <a16:creationId xmlns:a16="http://schemas.microsoft.com/office/drawing/2014/main" id="{061281F1-E6D6-4054-8A4E-D698C0829827}"/>
              </a:ext>
            </a:extLst>
          </p:cNvPr>
          <p:cNvSpPr/>
          <p:nvPr/>
        </p:nvSpPr>
        <p:spPr>
          <a:xfrm>
            <a:off x="1781148" y="2146768"/>
            <a:ext cx="3155431" cy="1244010"/>
          </a:xfrm>
          <a:prstGeom prst="left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隊商交易</a:t>
            </a:r>
          </a:p>
        </p:txBody>
      </p:sp>
      <p:sp>
        <p:nvSpPr>
          <p:cNvPr id="10" name="矢印: 左右 9">
            <a:extLst>
              <a:ext uri="{FF2B5EF4-FFF2-40B4-BE49-F238E27FC236}">
                <a16:creationId xmlns:a16="http://schemas.microsoft.com/office/drawing/2014/main" id="{3D62BA86-FAAA-41D8-8E9B-52E8CD46F5F5}"/>
              </a:ext>
            </a:extLst>
          </p:cNvPr>
          <p:cNvSpPr/>
          <p:nvPr/>
        </p:nvSpPr>
        <p:spPr>
          <a:xfrm>
            <a:off x="7295836" y="3743837"/>
            <a:ext cx="3155431" cy="1244010"/>
          </a:xfrm>
          <a:prstGeom prst="left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隊商交易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E9673947-5050-47F3-B010-F161F43064A7}"/>
              </a:ext>
            </a:extLst>
          </p:cNvPr>
          <p:cNvSpPr/>
          <p:nvPr/>
        </p:nvSpPr>
        <p:spPr>
          <a:xfrm>
            <a:off x="346672" y="2329086"/>
            <a:ext cx="1041991" cy="248055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西世界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6DCBDAF7-86C8-4BAB-922D-7B9924FB3B3D}"/>
              </a:ext>
            </a:extLst>
          </p:cNvPr>
          <p:cNvSpPr/>
          <p:nvPr/>
        </p:nvSpPr>
        <p:spPr>
          <a:xfrm>
            <a:off x="10803337" y="2329086"/>
            <a:ext cx="1041991" cy="24805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東世界</a:t>
            </a:r>
            <a:endParaRPr kumimoji="1" lang="ja-JP" altLang="en-US" sz="44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526AFBAB-8F62-4EDE-ACF8-DDCC98FFAE00}"/>
              </a:ext>
            </a:extLst>
          </p:cNvPr>
          <p:cNvSpPr/>
          <p:nvPr/>
        </p:nvSpPr>
        <p:spPr>
          <a:xfrm>
            <a:off x="4936579" y="2387138"/>
            <a:ext cx="2272295" cy="63795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オアシス</a:t>
            </a: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51A291C5-1BD0-4A81-A0C8-CD9093B659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9969" y="3644885"/>
            <a:ext cx="1010093" cy="878781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AD085BF0-55B3-4076-9918-3609687E35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8204" y="4223091"/>
            <a:ext cx="1010093" cy="878781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697192F1-FBE4-4FFD-AEEB-E23A305FD0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0552" y="4250167"/>
            <a:ext cx="1010093" cy="878781"/>
          </a:xfrm>
          <a:prstGeom prst="rect">
            <a:avLst/>
          </a:prstGeom>
        </p:spPr>
      </p:pic>
      <p:sp>
        <p:nvSpPr>
          <p:cNvPr id="14" name="吹き出し: 下矢印 13">
            <a:extLst>
              <a:ext uri="{FF2B5EF4-FFF2-40B4-BE49-F238E27FC236}">
                <a16:creationId xmlns:a16="http://schemas.microsoft.com/office/drawing/2014/main" id="{0A5C94C5-E8A4-53DF-1840-0CFDFBB8A866}"/>
              </a:ext>
            </a:extLst>
          </p:cNvPr>
          <p:cNvSpPr/>
          <p:nvPr/>
        </p:nvSpPr>
        <p:spPr>
          <a:xfrm>
            <a:off x="7442232" y="2191970"/>
            <a:ext cx="3014433" cy="1828800"/>
          </a:xfrm>
          <a:prstGeom prst="down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遊牧民が</a:t>
            </a:r>
          </a:p>
          <a:p>
            <a:r>
              <a:rPr kumimoji="1" lang="ja-JP" altLang="en-US" sz="3600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安全を保障</a:t>
            </a:r>
            <a:endParaRPr lang="ja-JP" altLang="en-US" sz="3600" dirty="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C497DC67-E2E5-C443-3EC4-7B5E1B159D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7237" y="1719663"/>
            <a:ext cx="1135167" cy="1705466"/>
          </a:xfrm>
          <a:prstGeom prst="rect">
            <a:avLst/>
          </a:prstGeom>
        </p:spPr>
      </p:pic>
      <p:sp>
        <p:nvSpPr>
          <p:cNvPr id="17" name="吹き出し: 下矢印 16">
            <a:extLst>
              <a:ext uri="{FF2B5EF4-FFF2-40B4-BE49-F238E27FC236}">
                <a16:creationId xmlns:a16="http://schemas.microsoft.com/office/drawing/2014/main" id="{26B0958F-C42C-A8CC-3889-1F60ACE0038B}"/>
              </a:ext>
            </a:extLst>
          </p:cNvPr>
          <p:cNvSpPr/>
          <p:nvPr/>
        </p:nvSpPr>
        <p:spPr>
          <a:xfrm>
            <a:off x="6504002" y="310493"/>
            <a:ext cx="4890892" cy="1828800"/>
          </a:xfrm>
          <a:prstGeom prst="down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600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隊商交易の利益の一部を受け取る</a:t>
            </a:r>
            <a:endParaRPr kumimoji="1" lang="ja-JP" altLang="en-US" sz="3600" dirty="0">
              <a:latin typeface="UD Digi Kyokasho N-B" panose="02020700000000000000" pitchFamily="18" charset="-128"/>
              <a:ea typeface="UD Digi Kyokasho N-B" panose="02020700000000000000" pitchFamily="18" charset="-128"/>
            </a:endParaRP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25832DAB-C69E-2019-463D-2C65AE5403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2458" y="682023"/>
            <a:ext cx="1322383" cy="1249652"/>
          </a:xfrm>
          <a:prstGeom prst="rect">
            <a:avLst/>
          </a:prstGeom>
        </p:spPr>
      </p:pic>
      <p:sp>
        <p:nvSpPr>
          <p:cNvPr id="24" name="吹き出し: 上矢印 23">
            <a:extLst>
              <a:ext uri="{FF2B5EF4-FFF2-40B4-BE49-F238E27FC236}">
                <a16:creationId xmlns:a16="http://schemas.microsoft.com/office/drawing/2014/main" id="{661A8C54-18BD-A5B4-DD7D-CD2387368460}"/>
              </a:ext>
            </a:extLst>
          </p:cNvPr>
          <p:cNvSpPr/>
          <p:nvPr/>
        </p:nvSpPr>
        <p:spPr>
          <a:xfrm>
            <a:off x="1235125" y="4433143"/>
            <a:ext cx="4058229" cy="1154456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納税で安全に交易</a:t>
            </a:r>
          </a:p>
        </p:txBody>
      </p:sp>
      <p:sp>
        <p:nvSpPr>
          <p:cNvPr id="26" name="吹き出し: 上矢印 25">
            <a:extLst>
              <a:ext uri="{FF2B5EF4-FFF2-40B4-BE49-F238E27FC236}">
                <a16:creationId xmlns:a16="http://schemas.microsoft.com/office/drawing/2014/main" id="{009F1454-35F0-2721-824C-88C0D8D6EBFC}"/>
              </a:ext>
            </a:extLst>
          </p:cNvPr>
          <p:cNvSpPr/>
          <p:nvPr/>
        </p:nvSpPr>
        <p:spPr>
          <a:xfrm>
            <a:off x="1230065" y="5588577"/>
            <a:ext cx="4058229" cy="1154456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収益アップ！</a:t>
            </a:r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A022D6F4-A946-7523-1598-DC9C5BB9D1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25943" y="4318114"/>
            <a:ext cx="1256713" cy="1384514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8887AA51-5172-24D2-C359-4BC439D86B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49061" y="5623304"/>
            <a:ext cx="1622982" cy="120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924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7">
            <a:extLst>
              <a:ext uri="{FF2B5EF4-FFF2-40B4-BE49-F238E27FC236}">
                <a16:creationId xmlns:a16="http://schemas.microsoft.com/office/drawing/2014/main" id="{4CC56505-077E-4FFB-EB72-F9E488F9EFF2}"/>
              </a:ext>
            </a:extLst>
          </p:cNvPr>
          <p:cNvSpPr/>
          <p:nvPr/>
        </p:nvSpPr>
        <p:spPr>
          <a:xfrm>
            <a:off x="235091" y="102742"/>
            <a:ext cx="11643120" cy="66525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46E2186-6126-4D61-B668-0425D3820633}"/>
              </a:ext>
            </a:extLst>
          </p:cNvPr>
          <p:cNvSpPr txBox="1"/>
          <p:nvPr/>
        </p:nvSpPr>
        <p:spPr>
          <a:xfrm>
            <a:off x="235090" y="102742"/>
            <a:ext cx="486089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オアシス社会と遊牧民</a:t>
            </a:r>
            <a:endParaRPr lang="en-US" altLang="ja-JP" sz="36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5C9077E-6957-4DE3-B7A0-96CEDDD4C5F1}"/>
              </a:ext>
            </a:extLst>
          </p:cNvPr>
          <p:cNvSpPr txBox="1"/>
          <p:nvPr/>
        </p:nvSpPr>
        <p:spPr>
          <a:xfrm>
            <a:off x="353727" y="895980"/>
            <a:ext cx="351963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オアシスの社会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7EAD7E0-A394-4674-828F-291F284C6796}"/>
              </a:ext>
            </a:extLst>
          </p:cNvPr>
          <p:cNvSpPr txBox="1"/>
          <p:nvPr/>
        </p:nvSpPr>
        <p:spPr>
          <a:xfrm>
            <a:off x="491940" y="1573103"/>
            <a:ext cx="10289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・都市部</a:t>
            </a:r>
            <a:r>
              <a:rPr lang="en-US" altLang="ja-JP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市場や寺院などが集中、防御施設あり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1BE049C-3FC2-4A61-8279-0AF173C076B2}"/>
              </a:ext>
            </a:extLst>
          </p:cNvPr>
          <p:cNvSpPr txBox="1"/>
          <p:nvPr/>
        </p:nvSpPr>
        <p:spPr>
          <a:xfrm>
            <a:off x="491941" y="2196481"/>
            <a:ext cx="8754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・農村部</a:t>
            </a:r>
            <a:r>
              <a:rPr lang="en-US" altLang="ja-JP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カナートとよばれる灌漑農業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D0859B4-7C89-48E4-A237-20E447BE3218}"/>
              </a:ext>
            </a:extLst>
          </p:cNvPr>
          <p:cNvSpPr txBox="1"/>
          <p:nvPr/>
        </p:nvSpPr>
        <p:spPr>
          <a:xfrm>
            <a:off x="353726" y="2840726"/>
            <a:ext cx="351962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オアシスの経済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712BCBD-D48D-4380-8FE7-1E14EE548B2B}"/>
              </a:ext>
            </a:extLst>
          </p:cNvPr>
          <p:cNvSpPr txBox="1"/>
          <p:nvPr/>
        </p:nvSpPr>
        <p:spPr>
          <a:xfrm>
            <a:off x="491941" y="4136775"/>
            <a:ext cx="112081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・「</a:t>
            </a:r>
            <a:r>
              <a:rPr lang="ja-JP" altLang="en-US" sz="36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オアシスの道</a:t>
            </a:r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」＋「草原の道」</a:t>
            </a:r>
            <a:endParaRPr lang="en-US" altLang="ja-JP" sz="36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r"/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＝「</a:t>
            </a:r>
            <a:r>
              <a:rPr lang="ja-JP" altLang="en-US" sz="36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シルク＝ロード</a:t>
            </a:r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」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E2A9DF2-35E3-4462-A8E7-A3D8EFB69FC9}"/>
              </a:ext>
            </a:extLst>
          </p:cNvPr>
          <p:cNvSpPr txBox="1"/>
          <p:nvPr/>
        </p:nvSpPr>
        <p:spPr>
          <a:xfrm>
            <a:off x="491941" y="3521067"/>
            <a:ext cx="11386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6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隊商交易</a:t>
            </a:r>
            <a:r>
              <a:rPr lang="en-US" altLang="ja-JP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オアシスをたどる東西交易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2CDF36F-9B64-414A-92DB-A4BA22B791F1}"/>
              </a:ext>
            </a:extLst>
          </p:cNvPr>
          <p:cNvSpPr txBox="1"/>
          <p:nvPr/>
        </p:nvSpPr>
        <p:spPr>
          <a:xfrm>
            <a:off x="3991990" y="2844327"/>
            <a:ext cx="6693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おもな都市：</a:t>
            </a:r>
            <a:r>
              <a:rPr lang="ja-JP" altLang="en-US" sz="36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タリム盆地</a:t>
            </a:r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周辺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795B1E6-F7A4-4BE9-AE8E-1AA01DC750FB}"/>
              </a:ext>
            </a:extLst>
          </p:cNvPr>
          <p:cNvSpPr txBox="1"/>
          <p:nvPr/>
        </p:nvSpPr>
        <p:spPr>
          <a:xfrm>
            <a:off x="313789" y="4934465"/>
            <a:ext cx="633359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rgbClr val="F5F3F3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オアシスと遊牧国家との関係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803DEA7D-7729-439E-9432-1AC3FA058EFE}"/>
              </a:ext>
            </a:extLst>
          </p:cNvPr>
          <p:cNvSpPr txBox="1"/>
          <p:nvPr/>
        </p:nvSpPr>
        <p:spPr>
          <a:xfrm>
            <a:off x="491941" y="5638854"/>
            <a:ext cx="11117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・互いに恩恵的　→　遊牧国家が隊商路の安全保障　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469DE87-038F-4A28-8FD4-BD65CEACC10D}"/>
              </a:ext>
            </a:extLst>
          </p:cNvPr>
          <p:cNvSpPr txBox="1"/>
          <p:nvPr/>
        </p:nvSpPr>
        <p:spPr>
          <a:xfrm>
            <a:off x="5095982" y="6166985"/>
            <a:ext cx="5395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隊商人が遊牧国家に納税　</a:t>
            </a:r>
          </a:p>
        </p:txBody>
      </p:sp>
    </p:spTree>
    <p:extLst>
      <p:ext uri="{BB962C8B-B14F-4D97-AF65-F5344CB8AC3E}">
        <p14:creationId xmlns:p14="http://schemas.microsoft.com/office/powerpoint/2010/main" val="9801436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3">
      <a:dk1>
        <a:sysClr val="windowText" lastClr="000000"/>
      </a:dk1>
      <a:lt1>
        <a:srgbClr val="FFFFFF"/>
      </a:lt1>
      <a:dk2>
        <a:srgbClr val="29401A"/>
      </a:dk2>
      <a:lt2>
        <a:srgbClr val="29401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594</TotalTime>
  <Words>239</Words>
  <Application>Microsoft Office PowerPoint</Application>
  <PresentationFormat>ワイド画面</PresentationFormat>
  <Paragraphs>73</Paragraphs>
  <Slides>9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5" baseType="lpstr">
      <vt:lpstr>UD Digi Kyokasho N-B</vt:lpstr>
      <vt:lpstr>UD デジタル 教科書体 N-B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桑田 康一郎</dc:creator>
  <cp:lastModifiedBy>user</cp:lastModifiedBy>
  <cp:revision>901</cp:revision>
  <dcterms:created xsi:type="dcterms:W3CDTF">2019-06-25T21:59:19Z</dcterms:created>
  <dcterms:modified xsi:type="dcterms:W3CDTF">2024-02-02T08:22:09Z</dcterms:modified>
</cp:coreProperties>
</file>