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1"/>
  </p:notesMasterIdLst>
  <p:sldIdLst>
    <p:sldId id="519" r:id="rId2"/>
    <p:sldId id="779" r:id="rId3"/>
    <p:sldId id="794" r:id="rId4"/>
    <p:sldId id="817" r:id="rId5"/>
    <p:sldId id="818" r:id="rId6"/>
    <p:sldId id="819" r:id="rId7"/>
    <p:sldId id="820" r:id="rId8"/>
    <p:sldId id="821" r:id="rId9"/>
    <p:sldId id="793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B482DA"/>
    <a:srgbClr val="E9D7F3"/>
    <a:srgbClr val="E91FE9"/>
    <a:srgbClr val="ED49E1"/>
    <a:srgbClr val="FF0066"/>
    <a:srgbClr val="ED49ED"/>
    <a:srgbClr val="D9829C"/>
    <a:srgbClr val="A86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B685EEC3-9F9C-4EB0-B895-7B86EA9C7B82}"/>
  </pc:docChgLst>
  <pc:docChgLst>
    <pc:chgData userId="4df855aef7cffa4d" providerId="LiveId" clId="{B1BE50BF-F060-4889-AE2B-153A27E288F7}"/>
  </pc:docChgLst>
  <pc:docChgLst>
    <pc:chgData userId="4df855aef7cffa4d" providerId="LiveId" clId="{7F142BF2-B01C-4239-A43C-CC04605317E0}"/>
    <pc:docChg chg="addSld delSld modSld">
      <pc:chgData name="" userId="4df855aef7cffa4d" providerId="LiveId" clId="{7F142BF2-B01C-4239-A43C-CC04605317E0}" dt="2024-02-02T08:28:48.114" v="121" actId="2696"/>
      <pc:docMkLst>
        <pc:docMk/>
      </pc:docMkLst>
      <pc:sldChg chg="del">
        <pc:chgData name="" userId="4df855aef7cffa4d" providerId="LiveId" clId="{7F142BF2-B01C-4239-A43C-CC04605317E0}" dt="2024-02-02T08:28:48.114" v="121" actId="2696"/>
        <pc:sldMkLst>
          <pc:docMk/>
          <pc:sldMk cId="2838530973" sldId="506"/>
        </pc:sldMkLst>
      </pc:sldChg>
      <pc:sldChg chg="modSp add">
        <pc:chgData name="" userId="4df855aef7cffa4d" providerId="LiveId" clId="{7F142BF2-B01C-4239-A43C-CC04605317E0}" dt="2024-02-02T08:28:43.742" v="120" actId="121"/>
        <pc:sldMkLst>
          <pc:docMk/>
          <pc:sldMk cId="849079194" sldId="519"/>
        </pc:sldMkLst>
        <pc:spChg chg="mod">
          <ac:chgData name="" userId="4df855aef7cffa4d" providerId="LiveId" clId="{7F142BF2-B01C-4239-A43C-CC04605317E0}" dt="2024-02-02T08:28:01.737" v="27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F142BF2-B01C-4239-A43C-CC04605317E0}" dt="2024-02-02T08:27:54.595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F142BF2-B01C-4239-A43C-CC04605317E0}" dt="2024-02-02T08:28:43.742" v="120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漢の文化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秦、漢⑥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漢の長期政権は中国文化にどのような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影響を与えたのか？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6924783" y="5608852"/>
            <a:ext cx="1982912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0597C6-BDE7-41D6-A029-E6390D042D4D}"/>
              </a:ext>
            </a:extLst>
          </p:cNvPr>
          <p:cNvSpPr/>
          <p:nvPr/>
        </p:nvSpPr>
        <p:spPr>
          <a:xfrm>
            <a:off x="120297" y="191386"/>
            <a:ext cx="5039833" cy="64752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DEC2991-D3AC-4257-9B13-9BD09B336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874" y="191386"/>
            <a:ext cx="2126270" cy="209453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18C69D-70DE-487A-BE62-60A80A38621F}"/>
              </a:ext>
            </a:extLst>
          </p:cNvPr>
          <p:cNvSpPr/>
          <p:nvPr/>
        </p:nvSpPr>
        <p:spPr>
          <a:xfrm>
            <a:off x="3040153" y="1852682"/>
            <a:ext cx="1613712" cy="595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自作農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83EFBA50-21E6-474E-9CBC-3090B38EF003}"/>
              </a:ext>
            </a:extLst>
          </p:cNvPr>
          <p:cNvSpPr/>
          <p:nvPr/>
        </p:nvSpPr>
        <p:spPr>
          <a:xfrm>
            <a:off x="235347" y="2613166"/>
            <a:ext cx="938666" cy="172622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72A61D92-557F-4FF4-8BA9-1C9706B5740C}"/>
              </a:ext>
            </a:extLst>
          </p:cNvPr>
          <p:cNvSpPr/>
          <p:nvPr/>
        </p:nvSpPr>
        <p:spPr>
          <a:xfrm>
            <a:off x="312974" y="576855"/>
            <a:ext cx="2413591" cy="1871251"/>
          </a:xfrm>
          <a:prstGeom prst="wedgeRectCallout">
            <a:avLst>
              <a:gd name="adj1" fmla="val 71678"/>
              <a:gd name="adj2" fmla="val -195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小家族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C9DB71B-31F6-4747-97D3-DE88C70E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69" y="574711"/>
            <a:ext cx="1628400" cy="1327884"/>
          </a:xfrm>
          <a:prstGeom prst="rect">
            <a:avLst/>
          </a:prstGeom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65F3EFAF-D2B4-4967-AC5C-2EF2088BE2D0}"/>
              </a:ext>
            </a:extLst>
          </p:cNvPr>
          <p:cNvSpPr/>
          <p:nvPr/>
        </p:nvSpPr>
        <p:spPr>
          <a:xfrm>
            <a:off x="1325936" y="2570169"/>
            <a:ext cx="3704457" cy="1584251"/>
          </a:xfrm>
          <a:prstGeom prst="wedgeRectCallout">
            <a:avLst>
              <a:gd name="adj1" fmla="val -59203"/>
              <a:gd name="adj2" fmla="val -2091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95D6AE-2B79-4687-94A8-D071CE829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671" y="2611799"/>
            <a:ext cx="1069160" cy="11328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487A78-D667-4179-98AC-3ABC3A05067E}"/>
              </a:ext>
            </a:extLst>
          </p:cNvPr>
          <p:cNvSpPr txBox="1"/>
          <p:nvPr/>
        </p:nvSpPr>
        <p:spPr>
          <a:xfrm>
            <a:off x="1494879" y="3614511"/>
            <a:ext cx="107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災害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ED909B-2E7C-4D67-9B96-86C8A3B6C060}"/>
              </a:ext>
            </a:extLst>
          </p:cNvPr>
          <p:cNvSpPr txBox="1"/>
          <p:nvPr/>
        </p:nvSpPr>
        <p:spPr>
          <a:xfrm>
            <a:off x="2697467" y="3614510"/>
            <a:ext cx="107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戦争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5C19C48-0652-4343-8DE4-A9C077F18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56" r="32045"/>
          <a:stretch/>
        </p:blipFill>
        <p:spPr>
          <a:xfrm>
            <a:off x="3864176" y="2581617"/>
            <a:ext cx="976643" cy="110433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32C58E-D894-40EA-AD59-B5326E9C8BC5}"/>
              </a:ext>
            </a:extLst>
          </p:cNvPr>
          <p:cNvSpPr txBox="1"/>
          <p:nvPr/>
        </p:nvSpPr>
        <p:spPr>
          <a:xfrm>
            <a:off x="3952374" y="3612642"/>
            <a:ext cx="107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労役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7E605A6-730A-4064-BAFB-B9D702503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250" y="4344285"/>
            <a:ext cx="2065851" cy="1523565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BF370314-31EB-4726-8311-8AB9D41887A7}"/>
              </a:ext>
            </a:extLst>
          </p:cNvPr>
          <p:cNvSpPr/>
          <p:nvPr/>
        </p:nvSpPr>
        <p:spPr>
          <a:xfrm>
            <a:off x="312974" y="4569932"/>
            <a:ext cx="2413591" cy="1871251"/>
          </a:xfrm>
          <a:prstGeom prst="wedgeRectCallout">
            <a:avLst>
              <a:gd name="adj1" fmla="val 71678"/>
              <a:gd name="adj2" fmla="val -195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貧困化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6354BA6-34A3-4FE1-B6FF-8A24403E28F3}"/>
              </a:ext>
            </a:extLst>
          </p:cNvPr>
          <p:cNvSpPr/>
          <p:nvPr/>
        </p:nvSpPr>
        <p:spPr>
          <a:xfrm>
            <a:off x="2809793" y="5794977"/>
            <a:ext cx="2285161" cy="595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荒廃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or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売却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4B92902-8AB1-49B5-97D5-244A56C9C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029" y="2578920"/>
            <a:ext cx="1160896" cy="107963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921F75F-CEAB-42FC-B426-8370C7F9DC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218" y="4563481"/>
            <a:ext cx="1229368" cy="1304369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F1212CD-18DC-417C-A28D-D99F107F1889}"/>
              </a:ext>
            </a:extLst>
          </p:cNvPr>
          <p:cNvSpPr/>
          <p:nvPr/>
        </p:nvSpPr>
        <p:spPr>
          <a:xfrm>
            <a:off x="6096000" y="191386"/>
            <a:ext cx="5783026" cy="64752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A30FDE6-C301-4EE9-95E7-8C774A1F9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8651" y="352511"/>
            <a:ext cx="2057539" cy="159459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90D32730-BE1D-489D-A335-964FFA12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932" y="2244712"/>
            <a:ext cx="2126270" cy="209453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80629592-04A0-47D5-A1A5-76514103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932" y="4288628"/>
            <a:ext cx="2126270" cy="2094535"/>
          </a:xfrm>
          <a:prstGeom prst="rect">
            <a:avLst/>
          </a:prstGeom>
        </p:spPr>
      </p:pic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FB6F28C8-0EFA-4A67-929E-0A5C8FC35009}"/>
              </a:ext>
            </a:extLst>
          </p:cNvPr>
          <p:cNvSpPr/>
          <p:nvPr/>
        </p:nvSpPr>
        <p:spPr>
          <a:xfrm>
            <a:off x="8579371" y="2244713"/>
            <a:ext cx="3042015" cy="1955148"/>
          </a:xfrm>
          <a:prstGeom prst="wedgeRectCallout">
            <a:avLst>
              <a:gd name="adj1" fmla="val -66658"/>
              <a:gd name="adj2" fmla="val -166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鉄製農具・牛耕などの最新技術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B3891975-110F-49E4-B9A1-F64BD09FD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0622" y="3235302"/>
            <a:ext cx="919118" cy="91911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E481253A-D5A5-4CA8-BD05-7D6EBC57D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159" y="3090111"/>
            <a:ext cx="1309145" cy="130914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52F07AB-93B3-4C76-B652-5600FF06E5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4338" y="4535055"/>
            <a:ext cx="1607391" cy="1607391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2B654811-8BE2-47F1-B204-5D4C36022455}"/>
              </a:ext>
            </a:extLst>
          </p:cNvPr>
          <p:cNvSpPr/>
          <p:nvPr/>
        </p:nvSpPr>
        <p:spPr>
          <a:xfrm>
            <a:off x="4722991" y="3940647"/>
            <a:ext cx="2057538" cy="23115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DF93955-FB70-4EA2-AFE4-64CB54127E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0569" y="4540371"/>
            <a:ext cx="1006340" cy="1069153"/>
          </a:xfrm>
          <a:prstGeom prst="rect">
            <a:avLst/>
          </a:prstGeom>
        </p:spPr>
      </p:pic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8F6F4C1D-A983-49AB-843C-C8A60E17905A}"/>
              </a:ext>
            </a:extLst>
          </p:cNvPr>
          <p:cNvSpPr/>
          <p:nvPr/>
        </p:nvSpPr>
        <p:spPr>
          <a:xfrm>
            <a:off x="8592742" y="4413350"/>
            <a:ext cx="3042015" cy="1955148"/>
          </a:xfrm>
          <a:prstGeom prst="wedgeRectCallout">
            <a:avLst>
              <a:gd name="adj1" fmla="val -66658"/>
              <a:gd name="adj2" fmla="val -1660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土地購入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↓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奴隷・小作人に貸し出す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CCBBA32-3BC4-4898-8ED6-8D5B60FCC2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9215" y="788945"/>
            <a:ext cx="1063023" cy="1063023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D6E5EB4-DE7E-4E5D-A3F2-F449686E7710}"/>
              </a:ext>
            </a:extLst>
          </p:cNvPr>
          <p:cNvSpPr/>
          <p:nvPr/>
        </p:nvSpPr>
        <p:spPr>
          <a:xfrm>
            <a:off x="6530564" y="1649288"/>
            <a:ext cx="1613712" cy="5954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C9077B48-4AF3-4616-8371-E9A1EC7F79F8}"/>
              </a:ext>
            </a:extLst>
          </p:cNvPr>
          <p:cNvSpPr/>
          <p:nvPr/>
        </p:nvSpPr>
        <p:spPr>
          <a:xfrm>
            <a:off x="8592742" y="574711"/>
            <a:ext cx="2893689" cy="1158396"/>
          </a:xfrm>
          <a:prstGeom prst="wedgeRectCallout">
            <a:avLst>
              <a:gd name="adj1" fmla="val -66505"/>
              <a:gd name="adj2" fmla="val -228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大土地所有の一族</a:t>
            </a:r>
          </a:p>
        </p:txBody>
      </p:sp>
    </p:spTree>
    <p:extLst>
      <p:ext uri="{BB962C8B-B14F-4D97-AF65-F5344CB8AC3E}">
        <p14:creationId xmlns:p14="http://schemas.microsoft.com/office/powerpoint/2010/main" val="229144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 11">
            <a:extLst>
              <a:ext uri="{FF2B5EF4-FFF2-40B4-BE49-F238E27FC236}">
                <a16:creationId xmlns:a16="http://schemas.microsoft.com/office/drawing/2014/main" id="{6BA8159A-93BA-4028-BF46-0940DEC2C22C}"/>
              </a:ext>
            </a:extLst>
          </p:cNvPr>
          <p:cNvSpPr/>
          <p:nvPr/>
        </p:nvSpPr>
        <p:spPr>
          <a:xfrm>
            <a:off x="87370" y="498154"/>
            <a:ext cx="11906156" cy="621099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3340E6E-3536-405C-ABD8-4F74AA459BA9}"/>
              </a:ext>
            </a:extLst>
          </p:cNvPr>
          <p:cNvSpPr txBox="1"/>
          <p:nvPr/>
        </p:nvSpPr>
        <p:spPr>
          <a:xfrm>
            <a:off x="87370" y="498154"/>
            <a:ext cx="221631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郷挙里選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187FA4-A19D-422C-90A8-9977FE4CFBF0}"/>
              </a:ext>
            </a:extLst>
          </p:cNvPr>
          <p:cNvSpPr/>
          <p:nvPr/>
        </p:nvSpPr>
        <p:spPr>
          <a:xfrm>
            <a:off x="3251541" y="684606"/>
            <a:ext cx="2351331" cy="24818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政府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2B751A-1770-4514-AB71-2EC103C6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4" y="1432384"/>
            <a:ext cx="1521347" cy="152134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447AA0-D257-404A-946A-3405DE19D430}"/>
              </a:ext>
            </a:extLst>
          </p:cNvPr>
          <p:cNvSpPr/>
          <p:nvPr/>
        </p:nvSpPr>
        <p:spPr>
          <a:xfrm>
            <a:off x="324936" y="3782900"/>
            <a:ext cx="2796939" cy="24818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1E516A-F573-4E4C-A086-1DE95D99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6" y="4520404"/>
            <a:ext cx="1298327" cy="16382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1E1384-44E7-4BD3-A9FE-BDE4B424D4C1}"/>
              </a:ext>
            </a:extLst>
          </p:cNvPr>
          <p:cNvSpPr txBox="1"/>
          <p:nvPr/>
        </p:nvSpPr>
        <p:spPr>
          <a:xfrm>
            <a:off x="1390216" y="4985593"/>
            <a:ext cx="1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95F2165A-F1DA-4F88-91DF-0E0B78379749}"/>
              </a:ext>
            </a:extLst>
          </p:cNvPr>
          <p:cNvSpPr/>
          <p:nvPr/>
        </p:nvSpPr>
        <p:spPr>
          <a:xfrm>
            <a:off x="6425411" y="661606"/>
            <a:ext cx="2825808" cy="1431235"/>
          </a:xfrm>
          <a:prstGeom prst="wedgeRectCallout">
            <a:avLst>
              <a:gd name="adj1" fmla="val -69291"/>
              <a:gd name="adj2" fmla="val 33819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優秀な人材を推薦せよ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092D856-7550-4399-A965-6AB3E67AB348}"/>
              </a:ext>
            </a:extLst>
          </p:cNvPr>
          <p:cNvSpPr/>
          <p:nvPr/>
        </p:nvSpPr>
        <p:spPr>
          <a:xfrm rot="19519774">
            <a:off x="1862329" y="2173798"/>
            <a:ext cx="2258171" cy="206898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D6490C1-A51C-46E8-BD90-23C63CDC4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045" y="2534040"/>
            <a:ext cx="1263440" cy="1263440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A7F11DE3-005C-4EF3-9664-104021AEC415}"/>
              </a:ext>
            </a:extLst>
          </p:cNvPr>
          <p:cNvSpPr/>
          <p:nvPr/>
        </p:nvSpPr>
        <p:spPr>
          <a:xfrm>
            <a:off x="3351609" y="4208624"/>
            <a:ext cx="1322806" cy="776969"/>
          </a:xfrm>
          <a:prstGeom prst="wedgeRectCallout">
            <a:avLst>
              <a:gd name="adj1" fmla="val -45318"/>
              <a:gd name="adj2" fmla="val -98761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推薦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E13E678D-39FD-4EF7-A9DE-4953D74A2258}"/>
              </a:ext>
            </a:extLst>
          </p:cNvPr>
          <p:cNvSpPr/>
          <p:nvPr/>
        </p:nvSpPr>
        <p:spPr>
          <a:xfrm>
            <a:off x="8729738" y="2222253"/>
            <a:ext cx="3056247" cy="1431235"/>
          </a:xfrm>
          <a:prstGeom prst="wedgeRectCallout">
            <a:avLst>
              <a:gd name="adj1" fmla="val -126465"/>
              <a:gd name="adj2" fmla="val 34562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有力者（豪族）の子弟が多数</a:t>
            </a:r>
          </a:p>
        </p:txBody>
      </p:sp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90F4CCE0-110F-47BE-A323-ACEEBF42EDD5}"/>
              </a:ext>
            </a:extLst>
          </p:cNvPr>
          <p:cNvSpPr/>
          <p:nvPr/>
        </p:nvSpPr>
        <p:spPr>
          <a:xfrm>
            <a:off x="8727486" y="3768576"/>
            <a:ext cx="3058499" cy="2655976"/>
          </a:xfrm>
          <a:prstGeom prst="upArrowCallout">
            <a:avLst>
              <a:gd name="adj1" fmla="val 17070"/>
              <a:gd name="adj2" fmla="val 19273"/>
              <a:gd name="adj3" fmla="val 17951"/>
              <a:gd name="adj4" fmla="val 73788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</a:t>
            </a:r>
            <a:endParaRPr kumimoji="1" lang="en-US" altLang="ja-JP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政界進出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7F5381-D95E-41FC-A781-1F7C57AF15EE}"/>
              </a:ext>
            </a:extLst>
          </p:cNvPr>
          <p:cNvSpPr/>
          <p:nvPr/>
        </p:nvSpPr>
        <p:spPr>
          <a:xfrm>
            <a:off x="5657893" y="3797480"/>
            <a:ext cx="2796939" cy="24818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endParaRPr kumimoji="1" lang="en-US" altLang="ja-JP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CDC82DD-36C2-4B14-B4BF-EF065AD2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93" y="4534984"/>
            <a:ext cx="1298327" cy="163826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B16EE5-4F17-4CE2-A66D-32CB85B4D51A}"/>
              </a:ext>
            </a:extLst>
          </p:cNvPr>
          <p:cNvSpPr txBox="1"/>
          <p:nvPr/>
        </p:nvSpPr>
        <p:spPr>
          <a:xfrm>
            <a:off x="6723173" y="5000173"/>
            <a:ext cx="1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有力者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0B0FAD-57D1-4DF4-BC50-F32B25A027FE}"/>
              </a:ext>
            </a:extLst>
          </p:cNvPr>
          <p:cNvSpPr/>
          <p:nvPr/>
        </p:nvSpPr>
        <p:spPr>
          <a:xfrm rot="13572789">
            <a:off x="4573917" y="2227908"/>
            <a:ext cx="2258171" cy="206898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2E60613-C8F4-4F30-9102-346739A0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068" y="2638331"/>
            <a:ext cx="1263440" cy="12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 11">
            <a:extLst>
              <a:ext uri="{FF2B5EF4-FFF2-40B4-BE49-F238E27FC236}">
                <a16:creationId xmlns:a16="http://schemas.microsoft.com/office/drawing/2014/main" id="{D1E95170-74E2-4B41-8138-DD2319A7079B}"/>
              </a:ext>
            </a:extLst>
          </p:cNvPr>
          <p:cNvSpPr/>
          <p:nvPr/>
        </p:nvSpPr>
        <p:spPr>
          <a:xfrm>
            <a:off x="233916" y="606056"/>
            <a:ext cx="5369442" cy="56458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6A9069C-5DF9-4AF0-A5D5-6FB17F55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641" y="445307"/>
            <a:ext cx="1793350" cy="179335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802869-7C51-473F-A6A9-08DE42832BF7}"/>
              </a:ext>
            </a:extLst>
          </p:cNvPr>
          <p:cNvSpPr txBox="1"/>
          <p:nvPr/>
        </p:nvSpPr>
        <p:spPr>
          <a:xfrm>
            <a:off x="1567659" y="1946270"/>
            <a:ext cx="236131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儒学の経典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064CBEF-245A-45A5-982E-84738DBFB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41" y="3507158"/>
            <a:ext cx="2017487" cy="1439982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B1D0A4CB-01C4-43CA-87A4-3829A33EE2A3}"/>
              </a:ext>
            </a:extLst>
          </p:cNvPr>
          <p:cNvSpPr/>
          <p:nvPr/>
        </p:nvSpPr>
        <p:spPr>
          <a:xfrm>
            <a:off x="2408270" y="2691795"/>
            <a:ext cx="712381" cy="100833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D6DB47-8C1A-4EAE-9B36-723A9A48660D}"/>
              </a:ext>
            </a:extLst>
          </p:cNvPr>
          <p:cNvSpPr txBox="1"/>
          <p:nvPr/>
        </p:nvSpPr>
        <p:spPr>
          <a:xfrm>
            <a:off x="2153095" y="4523115"/>
            <a:ext cx="141457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儒学者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85A2C64-424A-416E-9A8F-A470035B3992}"/>
              </a:ext>
            </a:extLst>
          </p:cNvPr>
          <p:cNvSpPr/>
          <p:nvPr/>
        </p:nvSpPr>
        <p:spPr>
          <a:xfrm>
            <a:off x="3882205" y="2758953"/>
            <a:ext cx="1495650" cy="2183753"/>
          </a:xfrm>
          <a:prstGeom prst="wedgeRectCallout">
            <a:avLst>
              <a:gd name="adj1" fmla="val -74304"/>
              <a:gd name="adj2" fmla="val 17264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lang="en-US" altLang="ja-JP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という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解釈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でしょ</a:t>
            </a: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EBF95B4E-963A-4081-936F-A04186A69203}"/>
              </a:ext>
            </a:extLst>
          </p:cNvPr>
          <p:cNvSpPr/>
          <p:nvPr/>
        </p:nvSpPr>
        <p:spPr>
          <a:xfrm>
            <a:off x="310341" y="2758954"/>
            <a:ext cx="1495650" cy="2183753"/>
          </a:xfrm>
          <a:prstGeom prst="wedgeRectCallout">
            <a:avLst>
              <a:gd name="adj1" fmla="val 67876"/>
              <a:gd name="adj2" fmla="val 14343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［</a:t>
            </a:r>
            <a:r>
              <a:rPr lang="en-US" altLang="ja-JP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］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という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解釈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だ</a:t>
            </a:r>
            <a:endParaRPr kumimoji="1" lang="ja-JP" altLang="en-US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1D80EB50-354D-4593-B3A8-DCEC05CC6ADE}"/>
              </a:ext>
            </a:extLst>
          </p:cNvPr>
          <p:cNvSpPr/>
          <p:nvPr/>
        </p:nvSpPr>
        <p:spPr>
          <a:xfrm>
            <a:off x="1640074" y="5197604"/>
            <a:ext cx="2557126" cy="96462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解釈論争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73E9F16-7D01-4773-8F92-B2640B8BD015}"/>
              </a:ext>
            </a:extLst>
          </p:cNvPr>
          <p:cNvSpPr/>
          <p:nvPr/>
        </p:nvSpPr>
        <p:spPr>
          <a:xfrm>
            <a:off x="5724715" y="2863887"/>
            <a:ext cx="870543" cy="128654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 11">
            <a:extLst>
              <a:ext uri="{FF2B5EF4-FFF2-40B4-BE49-F238E27FC236}">
                <a16:creationId xmlns:a16="http://schemas.microsoft.com/office/drawing/2014/main" id="{9C0DB663-0CB8-4293-AE8B-CB59AC3A9B62}"/>
              </a:ext>
            </a:extLst>
          </p:cNvPr>
          <p:cNvSpPr/>
          <p:nvPr/>
        </p:nvSpPr>
        <p:spPr>
          <a:xfrm>
            <a:off x="6679597" y="606055"/>
            <a:ext cx="5369442" cy="564588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0933DACE-03F0-46C9-83A3-4B47F3C21018}"/>
              </a:ext>
            </a:extLst>
          </p:cNvPr>
          <p:cNvSpPr/>
          <p:nvPr/>
        </p:nvSpPr>
        <p:spPr>
          <a:xfrm>
            <a:off x="3729330" y="983486"/>
            <a:ext cx="1270147" cy="707886"/>
          </a:xfrm>
          <a:prstGeom prst="wedgeRectCallout">
            <a:avLst>
              <a:gd name="adj1" fmla="val -74304"/>
              <a:gd name="adj2" fmla="val 17264"/>
            </a:avLst>
          </a:prstGeom>
          <a:solidFill>
            <a:schemeClr val="tx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古典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6FD95B-7DB7-45D9-968C-B48CDC75E8F6}"/>
              </a:ext>
            </a:extLst>
          </p:cNvPr>
          <p:cNvSpPr txBox="1"/>
          <p:nvPr/>
        </p:nvSpPr>
        <p:spPr>
          <a:xfrm>
            <a:off x="6679597" y="606003"/>
            <a:ext cx="17650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訓詁学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35C150A-5DB5-45A2-ABEC-1687B5B69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7" b="4006"/>
          <a:stretch/>
        </p:blipFill>
        <p:spPr>
          <a:xfrm>
            <a:off x="6846824" y="1659449"/>
            <a:ext cx="1864975" cy="252238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D7BA09-AF5B-491A-9636-FC5BA559F8DA}"/>
              </a:ext>
            </a:extLst>
          </p:cNvPr>
          <p:cNvSpPr txBox="1"/>
          <p:nvPr/>
        </p:nvSpPr>
        <p:spPr>
          <a:xfrm>
            <a:off x="7183954" y="1659449"/>
            <a:ext cx="11907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600" b="1" dirty="0">
                <a:solidFill>
                  <a:srgbClr val="00B0F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鄭玄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B1298253-B62E-456C-B91A-D1342076B3D9}"/>
              </a:ext>
            </a:extLst>
          </p:cNvPr>
          <p:cNvSpPr/>
          <p:nvPr/>
        </p:nvSpPr>
        <p:spPr>
          <a:xfrm>
            <a:off x="8796138" y="2086576"/>
            <a:ext cx="3134321" cy="1560888"/>
          </a:xfrm>
          <a:prstGeom prst="wedgeRectCallout">
            <a:avLst>
              <a:gd name="adj1" fmla="val -66785"/>
              <a:gd name="adj2" fmla="val -6722"/>
            </a:avLst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経典（古典）</a:t>
            </a:r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正しい解釈を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考えましょう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B7C332-32BF-4AD9-92FD-57CBC550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642" y="4523115"/>
            <a:ext cx="1613637" cy="161363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CBBFBCC-AFBC-4603-8222-EF6C26FA8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561">
            <a:off x="8931089" y="3683489"/>
            <a:ext cx="2567810" cy="24980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151FB06-0CD0-4248-B245-487A2429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074" y="4037371"/>
            <a:ext cx="1560888" cy="156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1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 11">
            <a:extLst>
              <a:ext uri="{FF2B5EF4-FFF2-40B4-BE49-F238E27FC236}">
                <a16:creationId xmlns:a16="http://schemas.microsoft.com/office/drawing/2014/main" id="{28357E9D-F9B3-40AC-A522-1F09A3E0F335}"/>
              </a:ext>
            </a:extLst>
          </p:cNvPr>
          <p:cNvSpPr/>
          <p:nvPr/>
        </p:nvSpPr>
        <p:spPr>
          <a:xfrm>
            <a:off x="196603" y="1479480"/>
            <a:ext cx="3204143" cy="44795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435B24-B442-4CA7-8D63-24B52C9DC7B9}"/>
              </a:ext>
            </a:extLst>
          </p:cNvPr>
          <p:cNvSpPr txBox="1"/>
          <p:nvPr/>
        </p:nvSpPr>
        <p:spPr>
          <a:xfrm>
            <a:off x="9311492" y="3275103"/>
            <a:ext cx="228492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5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紀伝体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3407B5-843E-4DDC-9EC8-2B7BE893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045" y="2120892"/>
            <a:ext cx="1446510" cy="15983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F4A18D-D8B6-4855-9521-4AF61E349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68" y="2058005"/>
            <a:ext cx="1477312" cy="16787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1C2AD8-E38B-49CF-80A3-A82204987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00" y="4556800"/>
            <a:ext cx="3005191" cy="123212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6A3BEC-D6CD-4847-B0BD-E6EBBDD9EBB1}"/>
              </a:ext>
            </a:extLst>
          </p:cNvPr>
          <p:cNvSpPr txBox="1"/>
          <p:nvPr/>
        </p:nvSpPr>
        <p:spPr>
          <a:xfrm>
            <a:off x="196603" y="4050770"/>
            <a:ext cx="306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君主の年代記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25C5E6-1EF8-4B23-958C-6F32543EF871}"/>
              </a:ext>
            </a:extLst>
          </p:cNvPr>
          <p:cNvSpPr txBox="1"/>
          <p:nvPr/>
        </p:nvSpPr>
        <p:spPr>
          <a:xfrm>
            <a:off x="1119446" y="4882409"/>
            <a:ext cx="1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本紀</a:t>
            </a:r>
          </a:p>
        </p:txBody>
      </p:sp>
      <p:sp>
        <p:nvSpPr>
          <p:cNvPr id="12" name="加算記号 11">
            <a:extLst>
              <a:ext uri="{FF2B5EF4-FFF2-40B4-BE49-F238E27FC236}">
                <a16:creationId xmlns:a16="http://schemas.microsoft.com/office/drawing/2014/main" id="{BAE90115-BE25-46A1-A64A-BDA5E95C002D}"/>
              </a:ext>
            </a:extLst>
          </p:cNvPr>
          <p:cNvSpPr/>
          <p:nvPr/>
        </p:nvSpPr>
        <p:spPr>
          <a:xfrm>
            <a:off x="3316465" y="3074085"/>
            <a:ext cx="1448657" cy="1325366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四角形 11">
            <a:extLst>
              <a:ext uri="{FF2B5EF4-FFF2-40B4-BE49-F238E27FC236}">
                <a16:creationId xmlns:a16="http://schemas.microsoft.com/office/drawing/2014/main" id="{BFD8ACEE-ED7E-484C-97A8-8F83A7D99C17}"/>
              </a:ext>
            </a:extLst>
          </p:cNvPr>
          <p:cNvSpPr/>
          <p:nvPr/>
        </p:nvSpPr>
        <p:spPr>
          <a:xfrm>
            <a:off x="4680841" y="1479480"/>
            <a:ext cx="3204143" cy="44795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8305CF-0D26-4861-AF94-AB32CCF84176}"/>
              </a:ext>
            </a:extLst>
          </p:cNvPr>
          <p:cNvSpPr txBox="1"/>
          <p:nvPr/>
        </p:nvSpPr>
        <p:spPr>
          <a:xfrm>
            <a:off x="5014357" y="4044855"/>
            <a:ext cx="264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臣下の伝記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41BD7C4-3A4B-445A-897D-4E426BF09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403" y="1978937"/>
            <a:ext cx="1470561" cy="174030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AFC05AF-BC07-4292-9121-7A25BA88A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516" y="2051800"/>
            <a:ext cx="1446510" cy="166744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3F3724B-896B-4406-973D-29B68865A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17" y="4556800"/>
            <a:ext cx="3005189" cy="123212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CE15CF-18BE-4462-B526-C94A8A16B689}"/>
              </a:ext>
            </a:extLst>
          </p:cNvPr>
          <p:cNvSpPr txBox="1"/>
          <p:nvPr/>
        </p:nvSpPr>
        <p:spPr>
          <a:xfrm>
            <a:off x="5661178" y="4882409"/>
            <a:ext cx="156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列伝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次の値と等しい 19">
            <a:extLst>
              <a:ext uri="{FF2B5EF4-FFF2-40B4-BE49-F238E27FC236}">
                <a16:creationId xmlns:a16="http://schemas.microsoft.com/office/drawing/2014/main" id="{C863D29D-85A8-4DB4-A3CF-D940FA323753}"/>
              </a:ext>
            </a:extLst>
          </p:cNvPr>
          <p:cNvSpPr/>
          <p:nvPr/>
        </p:nvSpPr>
        <p:spPr>
          <a:xfrm>
            <a:off x="7988265" y="3226085"/>
            <a:ext cx="945222" cy="1173366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9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3063F4-EFCC-401E-AC9A-9976F2694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44" y="164847"/>
            <a:ext cx="10188112" cy="6528305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3C2C2ABE-887B-4AB2-A970-F7AAEC41B95E}"/>
              </a:ext>
            </a:extLst>
          </p:cNvPr>
          <p:cNvSpPr/>
          <p:nvPr/>
        </p:nvSpPr>
        <p:spPr>
          <a:xfrm>
            <a:off x="3298050" y="975274"/>
            <a:ext cx="2295615" cy="715131"/>
          </a:xfrm>
          <a:prstGeom prst="wedgeRectCallout">
            <a:avLst>
              <a:gd name="adj1" fmla="val -73319"/>
              <a:gd name="adj2" fmla="val 28072"/>
            </a:avLst>
          </a:prstGeom>
          <a:solidFill>
            <a:srgbClr val="B482D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2303525F-9E29-4B21-B45F-EAFD6637592D}"/>
              </a:ext>
            </a:extLst>
          </p:cNvPr>
          <p:cNvSpPr/>
          <p:nvPr/>
        </p:nvSpPr>
        <p:spPr>
          <a:xfrm>
            <a:off x="10046061" y="2303186"/>
            <a:ext cx="1367963" cy="715131"/>
          </a:xfrm>
          <a:prstGeom prst="wedgeRectCallout">
            <a:avLst>
              <a:gd name="adj1" fmla="val -83736"/>
              <a:gd name="adj2" fmla="val 39565"/>
            </a:avLst>
          </a:prstGeom>
          <a:solidFill>
            <a:srgbClr val="FF99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8F27995F-CC1A-4D3E-B789-8FD518BCA2C0}"/>
              </a:ext>
            </a:extLst>
          </p:cNvPr>
          <p:cNvSpPr/>
          <p:nvPr/>
        </p:nvSpPr>
        <p:spPr>
          <a:xfrm>
            <a:off x="10278598" y="599962"/>
            <a:ext cx="1516135" cy="1109608"/>
          </a:xfrm>
          <a:prstGeom prst="wedgeRectCallout">
            <a:avLst>
              <a:gd name="adj1" fmla="val -64587"/>
              <a:gd name="adj2" fmla="val 3053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（倭）</a:t>
            </a:r>
            <a:endParaRPr kumimoji="1" lang="ja-JP" altLang="en-US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矢印: 上カーブ 5">
            <a:extLst>
              <a:ext uri="{FF2B5EF4-FFF2-40B4-BE49-F238E27FC236}">
                <a16:creationId xmlns:a16="http://schemas.microsoft.com/office/drawing/2014/main" id="{B9D816E5-5EA1-4DC5-AE37-82A9448A043D}"/>
              </a:ext>
            </a:extLst>
          </p:cNvPr>
          <p:cNvSpPr/>
          <p:nvPr/>
        </p:nvSpPr>
        <p:spPr>
          <a:xfrm rot="875637">
            <a:off x="2498177" y="3620564"/>
            <a:ext cx="7212458" cy="1808252"/>
          </a:xfrm>
          <a:prstGeom prst="curvedUpArrow">
            <a:avLst/>
          </a:prstGeom>
          <a:solidFill>
            <a:srgbClr val="B482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EBBC2D99-668E-4D21-A3EB-F522E2280AB0}"/>
              </a:ext>
            </a:extLst>
          </p:cNvPr>
          <p:cNvSpPr/>
          <p:nvPr/>
        </p:nvSpPr>
        <p:spPr>
          <a:xfrm>
            <a:off x="1913890" y="4881302"/>
            <a:ext cx="2295615" cy="1099335"/>
          </a:xfrm>
          <a:prstGeom prst="wedgeRectCallout">
            <a:avLst>
              <a:gd name="adj1" fmla="val 67213"/>
              <a:gd name="adj2" fmla="val -35142"/>
            </a:avLst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大秦王安敦と交易</a:t>
            </a:r>
          </a:p>
        </p:txBody>
      </p:sp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CCC7F302-330D-4A3B-8919-37AB010434A9}"/>
              </a:ext>
            </a:extLst>
          </p:cNvPr>
          <p:cNvSpPr/>
          <p:nvPr/>
        </p:nvSpPr>
        <p:spPr>
          <a:xfrm rot="18803471">
            <a:off x="8418028" y="1495304"/>
            <a:ext cx="1639076" cy="675653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5E235017-583A-4B85-9977-A00DD7BC1DF9}"/>
              </a:ext>
            </a:extLst>
          </p:cNvPr>
          <p:cNvSpPr/>
          <p:nvPr/>
        </p:nvSpPr>
        <p:spPr>
          <a:xfrm>
            <a:off x="6737660" y="599962"/>
            <a:ext cx="2706365" cy="604010"/>
          </a:xfrm>
          <a:prstGeom prst="wedgeRectCallout">
            <a:avLst>
              <a:gd name="adj1" fmla="val 37981"/>
              <a:gd name="adj2" fmla="val 8562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封建（冊封）</a:t>
            </a:r>
          </a:p>
        </p:txBody>
      </p:sp>
      <p:sp>
        <p:nvSpPr>
          <p:cNvPr id="13" name="矢印: 上 12">
            <a:extLst>
              <a:ext uri="{FF2B5EF4-FFF2-40B4-BE49-F238E27FC236}">
                <a16:creationId xmlns:a16="http://schemas.microsoft.com/office/drawing/2014/main" id="{8FB2FB48-C0E0-4D47-9FA0-025E7258BEA9}"/>
              </a:ext>
            </a:extLst>
          </p:cNvPr>
          <p:cNvSpPr/>
          <p:nvPr/>
        </p:nvSpPr>
        <p:spPr>
          <a:xfrm rot="3277237">
            <a:off x="7506545" y="2571168"/>
            <a:ext cx="739879" cy="2282741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7F7C649F-629A-444C-9308-9AD75E7680A7}"/>
              </a:ext>
            </a:extLst>
          </p:cNvPr>
          <p:cNvSpPr/>
          <p:nvPr/>
        </p:nvSpPr>
        <p:spPr>
          <a:xfrm>
            <a:off x="5292809" y="2901372"/>
            <a:ext cx="2314060" cy="604010"/>
          </a:xfrm>
          <a:prstGeom prst="wedgeRectCallout">
            <a:avLst>
              <a:gd name="adj1" fmla="val 64164"/>
              <a:gd name="adj2" fmla="val 3970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仏教の伝来</a:t>
            </a:r>
            <a:endParaRPr kumimoji="1" lang="ja-JP" altLang="en-US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139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1">
            <a:extLst>
              <a:ext uri="{FF2B5EF4-FFF2-40B4-BE49-F238E27FC236}">
                <a16:creationId xmlns:a16="http://schemas.microsoft.com/office/drawing/2014/main" id="{E0C7834C-7CE0-40A4-844F-7979A00D58B2}"/>
              </a:ext>
            </a:extLst>
          </p:cNvPr>
          <p:cNvSpPr/>
          <p:nvPr/>
        </p:nvSpPr>
        <p:spPr>
          <a:xfrm>
            <a:off x="2641851" y="1530849"/>
            <a:ext cx="3204143" cy="4078839"/>
          </a:xfrm>
          <a:prstGeom prst="rect">
            <a:avLst/>
          </a:prstGeom>
          <a:solidFill>
            <a:srgbClr val="FF9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漢王朝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63549F-6034-48FC-820B-9C70059BD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668" y="3459822"/>
            <a:ext cx="1446510" cy="1598354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F270CE7D-CEFD-45B1-9A4F-2D060D3A48B4}"/>
              </a:ext>
            </a:extLst>
          </p:cNvPr>
          <p:cNvSpPr/>
          <p:nvPr/>
        </p:nvSpPr>
        <p:spPr>
          <a:xfrm>
            <a:off x="316525" y="3398178"/>
            <a:ext cx="3204143" cy="1094198"/>
          </a:xfrm>
          <a:prstGeom prst="wedgeRectCallout">
            <a:avLst>
              <a:gd name="adj1" fmla="val 61709"/>
              <a:gd name="adj2" fmla="val 311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中国文明を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普及させるのだ</a:t>
            </a:r>
          </a:p>
        </p:txBody>
      </p:sp>
      <p:sp>
        <p:nvSpPr>
          <p:cNvPr id="5" name="吹き出し: 上矢印 4">
            <a:extLst>
              <a:ext uri="{FF2B5EF4-FFF2-40B4-BE49-F238E27FC236}">
                <a16:creationId xmlns:a16="http://schemas.microsoft.com/office/drawing/2014/main" id="{35B74452-CE40-45C2-AF6A-DF16A4C6358E}"/>
              </a:ext>
            </a:extLst>
          </p:cNvPr>
          <p:cNvSpPr/>
          <p:nvPr/>
        </p:nvSpPr>
        <p:spPr>
          <a:xfrm>
            <a:off x="87966" y="4554020"/>
            <a:ext cx="3661259" cy="1808252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儒学や華夷思想の影響</a:t>
            </a:r>
          </a:p>
        </p:txBody>
      </p:sp>
      <p:sp>
        <p:nvSpPr>
          <p:cNvPr id="6" name="四角形 11">
            <a:extLst>
              <a:ext uri="{FF2B5EF4-FFF2-40B4-BE49-F238E27FC236}">
                <a16:creationId xmlns:a16="http://schemas.microsoft.com/office/drawing/2014/main" id="{0FCBA984-E091-4D65-BE20-61B2A104A3C0}"/>
              </a:ext>
            </a:extLst>
          </p:cNvPr>
          <p:cNvSpPr/>
          <p:nvPr/>
        </p:nvSpPr>
        <p:spPr>
          <a:xfrm>
            <a:off x="8171320" y="1705510"/>
            <a:ext cx="3050032" cy="223976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日本（倭）</a:t>
            </a:r>
            <a:endParaRPr lang="en-US" altLang="ja-JP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388B95-86A1-49B7-A0F0-E82EC145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76767" y="2398253"/>
            <a:ext cx="1176072" cy="1438620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B84EDD42-8652-4613-BD4F-648D4DE31131}"/>
              </a:ext>
            </a:extLst>
          </p:cNvPr>
          <p:cNvSpPr/>
          <p:nvPr/>
        </p:nvSpPr>
        <p:spPr>
          <a:xfrm rot="20548626">
            <a:off x="5256877" y="1642465"/>
            <a:ext cx="3114871" cy="18238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封建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4112E29-6A1C-4608-9428-C8D6B360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9761">
            <a:off x="6903419" y="1968398"/>
            <a:ext cx="894428" cy="813497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76A6F473-1083-40F3-BDAB-947812167C9D}"/>
              </a:ext>
            </a:extLst>
          </p:cNvPr>
          <p:cNvSpPr/>
          <p:nvPr/>
        </p:nvSpPr>
        <p:spPr>
          <a:xfrm>
            <a:off x="4293014" y="4815175"/>
            <a:ext cx="3661259" cy="1094198"/>
          </a:xfrm>
          <a:prstGeom prst="wedgeRectCallout">
            <a:avLst>
              <a:gd name="adj1" fmla="val -43783"/>
              <a:gd name="adj2" fmla="val -89019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「漢倭奴国王」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として封建しよう</a:t>
            </a:r>
          </a:p>
        </p:txBody>
      </p:sp>
      <p:sp>
        <p:nvSpPr>
          <p:cNvPr id="15" name="吹き出し: 下矢印 14">
            <a:extLst>
              <a:ext uri="{FF2B5EF4-FFF2-40B4-BE49-F238E27FC236}">
                <a16:creationId xmlns:a16="http://schemas.microsoft.com/office/drawing/2014/main" id="{7526777F-31AB-4970-B4FA-973221431D91}"/>
              </a:ext>
            </a:extLst>
          </p:cNvPr>
          <p:cNvSpPr/>
          <p:nvPr/>
        </p:nvSpPr>
        <p:spPr>
          <a:xfrm>
            <a:off x="8399879" y="198404"/>
            <a:ext cx="3688423" cy="1598354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「小さい人」という卑下する意味</a:t>
            </a:r>
            <a:endParaRPr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吹き出し: 上矢印 15">
            <a:extLst>
              <a:ext uri="{FF2B5EF4-FFF2-40B4-BE49-F238E27FC236}">
                <a16:creationId xmlns:a16="http://schemas.microsoft.com/office/drawing/2014/main" id="{9D6ADF50-4AD5-4934-AFC0-D687845011B6}"/>
              </a:ext>
            </a:extLst>
          </p:cNvPr>
          <p:cNvSpPr/>
          <p:nvPr/>
        </p:nvSpPr>
        <p:spPr>
          <a:xfrm>
            <a:off x="8203974" y="5411684"/>
            <a:ext cx="2901113" cy="1221872"/>
          </a:xfrm>
          <a:prstGeom prst="up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安全保障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3B3E84-FB85-44E5-B3E3-F6CC19722159}"/>
              </a:ext>
            </a:extLst>
          </p:cNvPr>
          <p:cNvSpPr txBox="1"/>
          <p:nvPr/>
        </p:nvSpPr>
        <p:spPr>
          <a:xfrm>
            <a:off x="87966" y="74251"/>
            <a:ext cx="30251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5400" b="1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冊封体制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F6DB51D-5555-4EEF-9A3B-CA9888D23C50}"/>
              </a:ext>
            </a:extLst>
          </p:cNvPr>
          <p:cNvSpPr txBox="1"/>
          <p:nvPr/>
        </p:nvSpPr>
        <p:spPr>
          <a:xfrm>
            <a:off x="8943363" y="3252098"/>
            <a:ext cx="142233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奴国</a:t>
            </a:r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E606A7E7-ED81-4512-AEF3-4A86DF01E11C}"/>
              </a:ext>
            </a:extLst>
          </p:cNvPr>
          <p:cNvSpPr/>
          <p:nvPr/>
        </p:nvSpPr>
        <p:spPr>
          <a:xfrm rot="20432064">
            <a:off x="5450468" y="3233267"/>
            <a:ext cx="2901113" cy="120721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使者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524A181C-E0AE-41B9-80D9-AE0458CDDDBB}"/>
              </a:ext>
            </a:extLst>
          </p:cNvPr>
          <p:cNvSpPr/>
          <p:nvPr/>
        </p:nvSpPr>
        <p:spPr>
          <a:xfrm>
            <a:off x="8099592" y="4258999"/>
            <a:ext cx="2901113" cy="1094198"/>
          </a:xfrm>
          <a:prstGeom prst="wedgeRectCallout">
            <a:avLst>
              <a:gd name="adj1" fmla="val -70950"/>
              <a:gd name="adj2" fmla="val -98409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漢王朝に服属いたします</a:t>
            </a:r>
          </a:p>
        </p:txBody>
      </p:sp>
    </p:spTree>
    <p:extLst>
      <p:ext uri="{BB962C8B-B14F-4D97-AF65-F5344CB8AC3E}">
        <p14:creationId xmlns:p14="http://schemas.microsoft.com/office/powerpoint/2010/main" val="298120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79368"/>
            <a:ext cx="11857592" cy="6381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81209"/>
            <a:ext cx="206981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漢の文化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8" y="845995"/>
            <a:ext cx="25218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豪族の進出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313787" y="1597903"/>
            <a:ext cx="1036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小作制などの大土地経営　＋　郷挙里選での政界進出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2BF89C-E46D-4164-91F5-297CCA9A2367}"/>
              </a:ext>
            </a:extLst>
          </p:cNvPr>
          <p:cNvSpPr txBox="1"/>
          <p:nvPr/>
        </p:nvSpPr>
        <p:spPr>
          <a:xfrm>
            <a:off x="313789" y="2235579"/>
            <a:ext cx="11143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学問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CF69BE-91B4-4AC2-B995-40839C3EE69E}"/>
              </a:ext>
            </a:extLst>
          </p:cNvPr>
          <p:cNvSpPr txBox="1"/>
          <p:nvPr/>
        </p:nvSpPr>
        <p:spPr>
          <a:xfrm>
            <a:off x="313787" y="2987487"/>
            <a:ext cx="1036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儒学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の採用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董仲舒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の影響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CF16BD-86F7-4BD2-98BD-BF796A58EF71}"/>
              </a:ext>
            </a:extLst>
          </p:cNvPr>
          <p:cNvSpPr txBox="1"/>
          <p:nvPr/>
        </p:nvSpPr>
        <p:spPr>
          <a:xfrm>
            <a:off x="6828886" y="2987487"/>
            <a:ext cx="458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訓詁学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鄭玄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が大成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EF8181-2D70-4085-A2AC-DE32F7B96564}"/>
              </a:ext>
            </a:extLst>
          </p:cNvPr>
          <p:cNvSpPr txBox="1"/>
          <p:nvPr/>
        </p:nvSpPr>
        <p:spPr>
          <a:xfrm>
            <a:off x="313789" y="3520573"/>
            <a:ext cx="116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司馬遷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史記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紀伝体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で歴史書を編纂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A27348-EEA8-48D8-9C4F-5B63567F327B}"/>
              </a:ext>
            </a:extLst>
          </p:cNvPr>
          <p:cNvSpPr txBox="1"/>
          <p:nvPr/>
        </p:nvSpPr>
        <p:spPr>
          <a:xfrm>
            <a:off x="313789" y="4060561"/>
            <a:ext cx="1036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の改良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蔡倫によって製紙法が改良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3B40DB-3E0A-44D1-867D-9C6D2B214BA8}"/>
              </a:ext>
            </a:extLst>
          </p:cNvPr>
          <p:cNvSpPr txBox="1"/>
          <p:nvPr/>
        </p:nvSpPr>
        <p:spPr>
          <a:xfrm>
            <a:off x="313787" y="4645336"/>
            <a:ext cx="48815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グローバル国家「漢」</a:t>
            </a:r>
            <a:endParaRPr lang="en-US" altLang="ja-JP" sz="3600" b="1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D72640-0C28-4A7C-8270-E8F244FB4FD0}"/>
              </a:ext>
            </a:extLst>
          </p:cNvPr>
          <p:cNvSpPr txBox="1"/>
          <p:nvPr/>
        </p:nvSpPr>
        <p:spPr>
          <a:xfrm>
            <a:off x="313788" y="5311461"/>
            <a:ext cx="6381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張騫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班超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西方事情伝来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FC37C3-F408-444B-9EDD-5A0935A1736E}"/>
              </a:ext>
            </a:extLst>
          </p:cNvPr>
          <p:cNvSpPr txBox="1"/>
          <p:nvPr/>
        </p:nvSpPr>
        <p:spPr>
          <a:xfrm>
            <a:off x="6946930" y="5291667"/>
            <a:ext cx="278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仏教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の伝来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F99C41-A81C-412F-BA00-7C1AAE1656A3}"/>
              </a:ext>
            </a:extLst>
          </p:cNvPr>
          <p:cNvSpPr txBox="1"/>
          <p:nvPr/>
        </p:nvSpPr>
        <p:spPr>
          <a:xfrm>
            <a:off x="313786" y="5876442"/>
            <a:ext cx="1209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冊封体制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周辺首長を臣下として封建（漢委奴国王など）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314</Words>
  <Application>Microsoft Office PowerPoint</Application>
  <PresentationFormat>ワイド画面</PresentationFormat>
  <Paragraphs>91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894</cp:revision>
  <dcterms:created xsi:type="dcterms:W3CDTF">2019-06-25T21:59:19Z</dcterms:created>
  <dcterms:modified xsi:type="dcterms:W3CDTF">2024-02-02T08:28:49Z</dcterms:modified>
</cp:coreProperties>
</file>