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806" r:id="rId3"/>
    <p:sldId id="839" r:id="rId4"/>
    <p:sldId id="840" r:id="rId5"/>
    <p:sldId id="841" r:id="rId6"/>
    <p:sldId id="842" r:id="rId7"/>
    <p:sldId id="704" r:id="rId8"/>
    <p:sldId id="705" r:id="rId9"/>
    <p:sldId id="706" r:id="rId10"/>
    <p:sldId id="703" r:id="rId11"/>
    <p:sldId id="843" r:id="rId12"/>
    <p:sldId id="844" r:id="rId13"/>
    <p:sldId id="845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ED4"/>
    <a:srgbClr val="FFCCFF"/>
    <a:srgbClr val="FF0066"/>
    <a:srgbClr val="FF99CC"/>
    <a:srgbClr val="E9D7F3"/>
    <a:srgbClr val="E91FE9"/>
    <a:srgbClr val="ED49E1"/>
    <a:srgbClr val="ED49ED"/>
    <a:srgbClr val="D9829C"/>
    <a:srgbClr val="B48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45C44D7F-792E-4728-97E7-1377C3D8E790}"/>
    <pc:docChg chg="addSld delSld modSld">
      <pc:chgData name="" userId="4df855aef7cffa4d" providerId="LiveId" clId="{45C44D7F-792E-4728-97E7-1377C3D8E790}" dt="2024-02-03T07:48:31.226" v="79" actId="20577"/>
      <pc:docMkLst>
        <pc:docMk/>
      </pc:docMkLst>
      <pc:sldChg chg="del">
        <pc:chgData name="" userId="4df855aef7cffa4d" providerId="LiveId" clId="{45C44D7F-792E-4728-97E7-1377C3D8E790}" dt="2024-02-02T08:41:38.108" v="71" actId="2696"/>
        <pc:sldMkLst>
          <pc:docMk/>
          <pc:sldMk cId="2838530973" sldId="506"/>
        </pc:sldMkLst>
      </pc:sldChg>
      <pc:sldChg chg="modSp add">
        <pc:chgData name="" userId="4df855aef7cffa4d" providerId="LiveId" clId="{45C44D7F-792E-4728-97E7-1377C3D8E790}" dt="2024-02-03T07:48:31.226" v="79" actId="20577"/>
        <pc:sldMkLst>
          <pc:docMk/>
          <pc:sldMk cId="849079194" sldId="519"/>
        </pc:sldMkLst>
        <pc:spChg chg="mod">
          <ac:chgData name="" userId="4df855aef7cffa4d" providerId="LiveId" clId="{45C44D7F-792E-4728-97E7-1377C3D8E790}" dt="2024-02-03T07:48:31.226" v="79" actId="20577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45C44D7F-792E-4728-97E7-1377C3D8E790}" dt="2024-02-02T08:41:03.258" v="6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45C44D7F-792E-4728-97E7-1377C3D8E790}" dt="2024-02-02T08:41:34.519" v="70" actId="122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603D9B4A-C56E-4849-8996-B361CFB06BA6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2024/2/3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2/3/2024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665326"/>
            <a:ext cx="114187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唐初期の文化②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国際性と宗教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隋、唐④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95478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唐初期の文化の特徴とは？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 17">
            <a:extLst>
              <a:ext uri="{FF2B5EF4-FFF2-40B4-BE49-F238E27FC236}">
                <a16:creationId xmlns:a16="http://schemas.microsoft.com/office/drawing/2014/main" id="{3091B927-86C1-6740-315B-0D76B7B5C03A}"/>
              </a:ext>
            </a:extLst>
          </p:cNvPr>
          <p:cNvSpPr/>
          <p:nvPr/>
        </p:nvSpPr>
        <p:spPr>
          <a:xfrm>
            <a:off x="-10096" y="1636286"/>
            <a:ext cx="5861742" cy="39351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98C735B-347B-8666-91D1-441AC3A0DE1E}"/>
              </a:ext>
            </a:extLst>
          </p:cNvPr>
          <p:cNvSpPr txBox="1"/>
          <p:nvPr/>
        </p:nvSpPr>
        <p:spPr>
          <a:xfrm>
            <a:off x="499211" y="2837350"/>
            <a:ext cx="1510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玄奘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5B1B540-9156-A6E2-F113-396AE4B08960}"/>
              </a:ext>
            </a:extLst>
          </p:cNvPr>
          <p:cNvSpPr txBox="1"/>
          <p:nvPr/>
        </p:nvSpPr>
        <p:spPr>
          <a:xfrm>
            <a:off x="450904" y="2474029"/>
            <a:ext cx="217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げんじょう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CC92DA8-3D41-0449-6C09-A8389B61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232746" y="1791649"/>
            <a:ext cx="1947278" cy="229767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89CCFA4-1755-9267-1EAA-0D12D408FA52}"/>
              </a:ext>
            </a:extLst>
          </p:cNvPr>
          <p:cNvSpPr txBox="1"/>
          <p:nvPr/>
        </p:nvSpPr>
        <p:spPr>
          <a:xfrm>
            <a:off x="3797904" y="3676230"/>
            <a:ext cx="1370251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陸路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3B068DF-6232-0399-55E2-18A8C14E2F64}"/>
              </a:ext>
            </a:extLst>
          </p:cNvPr>
          <p:cNvSpPr txBox="1"/>
          <p:nvPr/>
        </p:nvSpPr>
        <p:spPr>
          <a:xfrm>
            <a:off x="1298396" y="4684145"/>
            <a:ext cx="3244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大唐西域記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1" name="四角形 30">
            <a:extLst>
              <a:ext uri="{FF2B5EF4-FFF2-40B4-BE49-F238E27FC236}">
                <a16:creationId xmlns:a16="http://schemas.microsoft.com/office/drawing/2014/main" id="{12191E91-C5EC-D175-3E6A-085C42CC899C}"/>
              </a:ext>
            </a:extLst>
          </p:cNvPr>
          <p:cNvSpPr/>
          <p:nvPr/>
        </p:nvSpPr>
        <p:spPr>
          <a:xfrm>
            <a:off x="5863809" y="1636286"/>
            <a:ext cx="6328191" cy="39351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4492F3A-1F84-080A-712B-571F3F8B259C}"/>
              </a:ext>
            </a:extLst>
          </p:cNvPr>
          <p:cNvSpPr txBox="1"/>
          <p:nvPr/>
        </p:nvSpPr>
        <p:spPr>
          <a:xfrm>
            <a:off x="6419445" y="2837350"/>
            <a:ext cx="1474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義浄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0C2A420-9F0C-54E8-BD79-4954BA6382E4}"/>
              </a:ext>
            </a:extLst>
          </p:cNvPr>
          <p:cNvSpPr txBox="1"/>
          <p:nvPr/>
        </p:nvSpPr>
        <p:spPr>
          <a:xfrm>
            <a:off x="6483775" y="2474029"/>
            <a:ext cx="147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ぎじょう</a:t>
            </a:r>
            <a:endParaRPr kumimoji="1" lang="ja-JP" altLang="en-US" sz="2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911E281-12E4-2EA3-3736-03A92D77BAF2}"/>
              </a:ext>
            </a:extLst>
          </p:cNvPr>
          <p:cNvSpPr txBox="1"/>
          <p:nvPr/>
        </p:nvSpPr>
        <p:spPr>
          <a:xfrm>
            <a:off x="6784699" y="4677780"/>
            <a:ext cx="4486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南海寄帰内法伝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915FAB0F-8C62-7ECE-F1E7-C7D927E3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248" y="1645285"/>
            <a:ext cx="2176903" cy="2176903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89B193E-A4C0-83D5-E194-F1F61C9EB56B}"/>
              </a:ext>
            </a:extLst>
          </p:cNvPr>
          <p:cNvSpPr txBox="1"/>
          <p:nvPr/>
        </p:nvSpPr>
        <p:spPr>
          <a:xfrm>
            <a:off x="9894292" y="3676229"/>
            <a:ext cx="1376817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海路</a:t>
            </a:r>
            <a:endParaRPr kumimoji="1" lang="ja-JP" altLang="en-US" sz="44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3082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FDC459A-B164-4DAF-A742-EE90B1C98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11" y="53163"/>
            <a:ext cx="11712378" cy="67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1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1C8A89A-5FF3-42DB-8055-4955A0B1A3B0}"/>
              </a:ext>
            </a:extLst>
          </p:cNvPr>
          <p:cNvSpPr/>
          <p:nvPr/>
        </p:nvSpPr>
        <p:spPr>
          <a:xfrm>
            <a:off x="85060" y="925034"/>
            <a:ext cx="5862085" cy="584790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F59978-9DC4-429F-833B-A3404BC768E9}"/>
              </a:ext>
            </a:extLst>
          </p:cNvPr>
          <p:cNvSpPr/>
          <p:nvPr/>
        </p:nvSpPr>
        <p:spPr>
          <a:xfrm>
            <a:off x="85060" y="85061"/>
            <a:ext cx="4167963" cy="7549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</a:t>
            </a:r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独自の宗派</a:t>
            </a:r>
            <a:endParaRPr kumimoji="1" lang="en-US" altLang="ja-JP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6C1BF9-B69E-41D9-8897-0C8A684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24" y="4110370"/>
            <a:ext cx="2014475" cy="251809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5404D3-AAE3-4DF0-8C06-D65F6E88E1AE}"/>
              </a:ext>
            </a:extLst>
          </p:cNvPr>
          <p:cNvSpPr/>
          <p:nvPr/>
        </p:nvSpPr>
        <p:spPr>
          <a:xfrm>
            <a:off x="212652" y="1063254"/>
            <a:ext cx="1371600" cy="7549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禅宗</a:t>
            </a:r>
            <a:endParaRPr kumimoji="1" lang="en-US" altLang="ja-JP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6A44EE-0E3B-4C5A-9771-B2C05D351E4F}"/>
              </a:ext>
            </a:extLst>
          </p:cNvPr>
          <p:cNvSpPr/>
          <p:nvPr/>
        </p:nvSpPr>
        <p:spPr>
          <a:xfrm>
            <a:off x="6241312" y="925034"/>
            <a:ext cx="5862085" cy="584790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7AB61D-2E5C-470E-BFCC-6DA073E07A8C}"/>
              </a:ext>
            </a:extLst>
          </p:cNvPr>
          <p:cNvSpPr txBox="1"/>
          <p:nvPr/>
        </p:nvSpPr>
        <p:spPr>
          <a:xfrm>
            <a:off x="212652" y="1977654"/>
            <a:ext cx="5702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経典を学ぶことよりも</a:t>
            </a:r>
            <a:r>
              <a:rPr lang="ja-JP" altLang="en-US" sz="3600" u="sng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座禅を組んで瞑想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することで、解脱を目指す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思考の吹き出し: 雲形 7">
            <a:extLst>
              <a:ext uri="{FF2B5EF4-FFF2-40B4-BE49-F238E27FC236}">
                <a16:creationId xmlns:a16="http://schemas.microsoft.com/office/drawing/2014/main" id="{83607683-6902-4F18-9321-5BB9E7BD9E44}"/>
              </a:ext>
            </a:extLst>
          </p:cNvPr>
          <p:cNvSpPr/>
          <p:nvPr/>
        </p:nvSpPr>
        <p:spPr>
          <a:xfrm>
            <a:off x="2099535" y="3731979"/>
            <a:ext cx="3418763" cy="1472609"/>
          </a:xfrm>
          <a:prstGeom prst="cloudCallout">
            <a:avLst>
              <a:gd name="adj1" fmla="val -67644"/>
              <a:gd name="adj2" fmla="val 314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己とは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何なのか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95376AA-2F31-45E9-9C2E-3B6664C50ED8}"/>
              </a:ext>
            </a:extLst>
          </p:cNvPr>
          <p:cNvSpPr/>
          <p:nvPr/>
        </p:nvSpPr>
        <p:spPr>
          <a:xfrm>
            <a:off x="6368902" y="1063254"/>
            <a:ext cx="1903227" cy="7549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浄土宗</a:t>
            </a:r>
            <a:endParaRPr kumimoji="1" lang="en-US" altLang="ja-JP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03D62B-921A-4DE3-9E12-D02FF3C5AD13}"/>
              </a:ext>
            </a:extLst>
          </p:cNvPr>
          <p:cNvSpPr txBox="1"/>
          <p:nvPr/>
        </p:nvSpPr>
        <p:spPr>
          <a:xfrm>
            <a:off x="6321055" y="1977653"/>
            <a:ext cx="5782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苦しい現世から</a:t>
            </a:r>
            <a:r>
              <a:rPr lang="ja-JP" altLang="en-US" sz="3600" u="sng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阿弥陀仏による救済を信じ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て、極楽浄土に行くことを目指す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581B673-C928-4A2E-A83D-4B8031B8F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691" y="4237964"/>
            <a:ext cx="1852756" cy="2439239"/>
          </a:xfrm>
          <a:prstGeom prst="rect">
            <a:avLst/>
          </a:prstGeom>
        </p:spPr>
      </p:pic>
      <p:sp>
        <p:nvSpPr>
          <p:cNvPr id="12" name="思考の吹き出し: 雲形 11">
            <a:extLst>
              <a:ext uri="{FF2B5EF4-FFF2-40B4-BE49-F238E27FC236}">
                <a16:creationId xmlns:a16="http://schemas.microsoft.com/office/drawing/2014/main" id="{26F5906E-9053-42AB-AC22-0520F2068C4D}"/>
              </a:ext>
            </a:extLst>
          </p:cNvPr>
          <p:cNvSpPr/>
          <p:nvPr/>
        </p:nvSpPr>
        <p:spPr>
          <a:xfrm>
            <a:off x="8535713" y="3716920"/>
            <a:ext cx="3499099" cy="1472609"/>
          </a:xfrm>
          <a:prstGeom prst="cloudCallout">
            <a:avLst>
              <a:gd name="adj1" fmla="val -63290"/>
              <a:gd name="adj2" fmla="val 4878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どうかお救いください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353A902-B3A4-493C-AA90-6FBD51CF1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905" y="4195434"/>
            <a:ext cx="1852756" cy="2439240"/>
          </a:xfrm>
          <a:prstGeom prst="rect">
            <a:avLst/>
          </a:prstGeom>
        </p:spPr>
      </p:pic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86A7D757-4C24-41FA-908B-41A6C8373A40}"/>
              </a:ext>
            </a:extLst>
          </p:cNvPr>
          <p:cNvSpPr/>
          <p:nvPr/>
        </p:nvSpPr>
        <p:spPr>
          <a:xfrm>
            <a:off x="8586447" y="5415054"/>
            <a:ext cx="3174543" cy="719932"/>
          </a:xfrm>
          <a:prstGeom prst="wedgeRectCallout">
            <a:avLst>
              <a:gd name="adj1" fmla="val -63369"/>
              <a:gd name="adj2" fmla="val -275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南無阿弥陀仏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8619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ED536F1-3C4B-4F4B-83AB-F0A803C255CD}"/>
              </a:ext>
            </a:extLst>
          </p:cNvPr>
          <p:cNvSpPr/>
          <p:nvPr/>
        </p:nvSpPr>
        <p:spPr>
          <a:xfrm>
            <a:off x="6096000" y="0"/>
            <a:ext cx="6096000" cy="683537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20137FC-5833-45FC-A1E1-67E85E00C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85" y="22630"/>
            <a:ext cx="1873049" cy="187304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160744E-13FE-4497-8517-20BE1D40E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480"/>
            <a:ext cx="4673063" cy="528704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144EA45-F57F-4A5D-8867-BB1496BAB7DA}"/>
              </a:ext>
            </a:extLst>
          </p:cNvPr>
          <p:cNvSpPr/>
          <p:nvPr/>
        </p:nvSpPr>
        <p:spPr>
          <a:xfrm>
            <a:off x="6233406" y="680049"/>
            <a:ext cx="2190306" cy="55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五経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D6FBC78F-6839-4A32-A466-BFEAC0051D67}"/>
              </a:ext>
            </a:extLst>
          </p:cNvPr>
          <p:cNvSpPr/>
          <p:nvPr/>
        </p:nvSpPr>
        <p:spPr>
          <a:xfrm>
            <a:off x="8568989" y="172350"/>
            <a:ext cx="2247538" cy="1180215"/>
          </a:xfrm>
          <a:prstGeom prst="wedgeRectCallout">
            <a:avLst>
              <a:gd name="adj1" fmla="val -75329"/>
              <a:gd name="adj2" fmla="val -748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数百年前に作成</a:t>
            </a:r>
          </a:p>
        </p:txBody>
      </p:sp>
      <p:sp>
        <p:nvSpPr>
          <p:cNvPr id="6" name="吹き出し: 上矢印 5">
            <a:extLst>
              <a:ext uri="{FF2B5EF4-FFF2-40B4-BE49-F238E27FC236}">
                <a16:creationId xmlns:a16="http://schemas.microsoft.com/office/drawing/2014/main" id="{90EAA923-A44F-4D16-A071-88F22AD8547F}"/>
              </a:ext>
            </a:extLst>
          </p:cNvPr>
          <p:cNvSpPr/>
          <p:nvPr/>
        </p:nvSpPr>
        <p:spPr>
          <a:xfrm>
            <a:off x="6656129" y="1363196"/>
            <a:ext cx="4987703" cy="90153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解釈がバラバラ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D4EEBACE-8094-4D6C-A227-51DD31A92329}"/>
              </a:ext>
            </a:extLst>
          </p:cNvPr>
          <p:cNvSpPr/>
          <p:nvPr/>
        </p:nvSpPr>
        <p:spPr>
          <a:xfrm>
            <a:off x="4742121" y="4646898"/>
            <a:ext cx="1275907" cy="109515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レーム 7">
            <a:extLst>
              <a:ext uri="{FF2B5EF4-FFF2-40B4-BE49-F238E27FC236}">
                <a16:creationId xmlns:a16="http://schemas.microsoft.com/office/drawing/2014/main" id="{1799EFBE-BA75-4E01-8125-CF78FCCA0372}"/>
              </a:ext>
            </a:extLst>
          </p:cNvPr>
          <p:cNvSpPr/>
          <p:nvPr/>
        </p:nvSpPr>
        <p:spPr>
          <a:xfrm>
            <a:off x="202019" y="4401879"/>
            <a:ext cx="4338083" cy="1541721"/>
          </a:xfrm>
          <a:prstGeom prst="frame">
            <a:avLst>
              <a:gd name="adj1" fmla="val 49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D600283-0C40-40DE-9BD0-3555ED0EB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942" y="4930746"/>
            <a:ext cx="1628385" cy="174319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7D5E3E-27B0-4AF6-BAA9-5295A306EC4C}"/>
              </a:ext>
            </a:extLst>
          </p:cNvPr>
          <p:cNvSpPr/>
          <p:nvPr/>
        </p:nvSpPr>
        <p:spPr>
          <a:xfrm>
            <a:off x="6161240" y="5519170"/>
            <a:ext cx="2169791" cy="5582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五経正義</a:t>
            </a:r>
            <a:endParaRPr kumimoji="1" lang="en-US" altLang="ja-JP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D581F188-FE8C-4CB4-B5FC-8DCD0580048C}"/>
              </a:ext>
            </a:extLst>
          </p:cNvPr>
          <p:cNvSpPr/>
          <p:nvPr/>
        </p:nvSpPr>
        <p:spPr>
          <a:xfrm>
            <a:off x="6656129" y="2392321"/>
            <a:ext cx="1180214" cy="261560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皇帝命令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DBF480F-8238-469B-B550-2329F3340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835" y="2324364"/>
            <a:ext cx="1412834" cy="195656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6A1DEE9-A963-4B85-B640-2582A5216769}"/>
              </a:ext>
            </a:extLst>
          </p:cNvPr>
          <p:cNvSpPr/>
          <p:nvPr/>
        </p:nvSpPr>
        <p:spPr>
          <a:xfrm>
            <a:off x="8084440" y="4286670"/>
            <a:ext cx="1628384" cy="6361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孔穎達</a:t>
            </a:r>
            <a:endParaRPr kumimoji="1" lang="en-US" altLang="ja-JP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4E39E8BE-1FA9-440A-80C9-A55286B5BF75}"/>
              </a:ext>
            </a:extLst>
          </p:cNvPr>
          <p:cNvSpPr/>
          <p:nvPr/>
        </p:nvSpPr>
        <p:spPr>
          <a:xfrm>
            <a:off x="9836342" y="2708212"/>
            <a:ext cx="2076926" cy="1180215"/>
          </a:xfrm>
          <a:prstGeom prst="wedgeRectCallout">
            <a:avLst>
              <a:gd name="adj1" fmla="val -65868"/>
              <a:gd name="adj2" fmla="val 2764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解釈の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統一だ！</a:t>
            </a: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3B7BC45F-3996-4346-BA78-A5666D82DAF5}"/>
              </a:ext>
            </a:extLst>
          </p:cNvPr>
          <p:cNvSpPr/>
          <p:nvPr/>
        </p:nvSpPr>
        <p:spPr>
          <a:xfrm>
            <a:off x="8676264" y="5201071"/>
            <a:ext cx="3394122" cy="636198"/>
          </a:xfrm>
          <a:prstGeom prst="wedgeRectCallout">
            <a:avLst>
              <a:gd name="adj1" fmla="val -59602"/>
              <a:gd name="adj2" fmla="val 281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国指定の教科書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吹き出し: 上矢印 18">
            <a:extLst>
              <a:ext uri="{FF2B5EF4-FFF2-40B4-BE49-F238E27FC236}">
                <a16:creationId xmlns:a16="http://schemas.microsoft.com/office/drawing/2014/main" id="{1A70EFCB-B26D-422C-AFC1-3FD8F869EACA}"/>
              </a:ext>
            </a:extLst>
          </p:cNvPr>
          <p:cNvSpPr/>
          <p:nvPr/>
        </p:nvSpPr>
        <p:spPr>
          <a:xfrm>
            <a:off x="9059370" y="5857463"/>
            <a:ext cx="2532523" cy="90153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科挙の基準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F52FA43-3D33-41CE-8AFE-C74A5B535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607" y="1244682"/>
            <a:ext cx="1527785" cy="118021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B440589-A145-4F93-9E8D-AA989D508587}"/>
              </a:ext>
            </a:extLst>
          </p:cNvPr>
          <p:cNvSpPr txBox="1"/>
          <p:nvPr/>
        </p:nvSpPr>
        <p:spPr>
          <a:xfrm>
            <a:off x="4953983" y="1401207"/>
            <a:ext cx="565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これをうけて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87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75394" cy="6635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716552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唐初期の文化②（国際性と宗教）</a:t>
            </a:r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34439-5A60-47CE-842D-066A091949D5}"/>
              </a:ext>
            </a:extLst>
          </p:cNvPr>
          <p:cNvSpPr txBox="1"/>
          <p:nvPr/>
        </p:nvSpPr>
        <p:spPr>
          <a:xfrm>
            <a:off x="340522" y="817094"/>
            <a:ext cx="143511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国際性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449B46-B631-4E0A-A117-5763BE263D6F}"/>
              </a:ext>
            </a:extLst>
          </p:cNvPr>
          <p:cNvSpPr/>
          <p:nvPr/>
        </p:nvSpPr>
        <p:spPr>
          <a:xfrm>
            <a:off x="361575" y="1437889"/>
            <a:ext cx="7983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・海外宗教の信仰（景教、祆教、マニ教）</a:t>
            </a:r>
            <a:endParaRPr lang="ja-JP" altLang="en-US" sz="32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5782F0A-066C-4180-9147-5CF2A8BC46A5}"/>
              </a:ext>
            </a:extLst>
          </p:cNvPr>
          <p:cNvSpPr/>
          <p:nvPr/>
        </p:nvSpPr>
        <p:spPr>
          <a:xfrm>
            <a:off x="361574" y="2022664"/>
            <a:ext cx="10834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揚州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広州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などの港町の発展（←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市舶司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を置いて管理）</a:t>
            </a:r>
            <a:endParaRPr lang="ja-JP" altLang="en-US" sz="32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4BACD5C-1FD1-448E-9D7E-9141B991619E}"/>
              </a:ext>
            </a:extLst>
          </p:cNvPr>
          <p:cNvSpPr/>
          <p:nvPr/>
        </p:nvSpPr>
        <p:spPr>
          <a:xfrm>
            <a:off x="340522" y="2567948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ソグド人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など、外国人の活躍</a:t>
            </a:r>
            <a:endParaRPr lang="ja-JP" altLang="en-US" sz="32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64AA38E-4F4C-4F4B-ACF2-68E4BB878EE0}"/>
              </a:ext>
            </a:extLst>
          </p:cNvPr>
          <p:cNvSpPr txBox="1"/>
          <p:nvPr/>
        </p:nvSpPr>
        <p:spPr>
          <a:xfrm>
            <a:off x="361574" y="3152723"/>
            <a:ext cx="99939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403E165-6DD3-447E-A69D-3F6EDDA6DF19}"/>
              </a:ext>
            </a:extLst>
          </p:cNvPr>
          <p:cNvSpPr/>
          <p:nvPr/>
        </p:nvSpPr>
        <p:spPr>
          <a:xfrm>
            <a:off x="361575" y="3773518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・道教：国教化</a:t>
            </a:r>
            <a:endParaRPr lang="ja-JP" altLang="en-US" sz="3200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7B0D3E9-39B0-4201-9F5E-5A331DD2C597}"/>
              </a:ext>
            </a:extLst>
          </p:cNvPr>
          <p:cNvSpPr/>
          <p:nvPr/>
        </p:nvSpPr>
        <p:spPr>
          <a:xfrm>
            <a:off x="340522" y="4278896"/>
            <a:ext cx="10854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・仏教：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玄奘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や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義浄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がインドへ留学　→　中国仏教の発展</a:t>
            </a:r>
            <a:endParaRPr lang="ja-JP" altLang="en-US" sz="32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7C747DD-40CE-4463-97DC-C19FE72C45FA}"/>
              </a:ext>
            </a:extLst>
          </p:cNvPr>
          <p:cNvSpPr/>
          <p:nvPr/>
        </p:nvSpPr>
        <p:spPr>
          <a:xfrm>
            <a:off x="340520" y="4782400"/>
            <a:ext cx="10759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・儒教：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孔穎達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五経正義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←　科挙の基準に</a:t>
            </a:r>
            <a:endParaRPr lang="ja-JP" altLang="en-US" sz="32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8676D50-4C88-4562-92C2-0D3D9BEB4D6A}"/>
              </a:ext>
            </a:extLst>
          </p:cNvPr>
          <p:cNvSpPr txBox="1"/>
          <p:nvPr/>
        </p:nvSpPr>
        <p:spPr>
          <a:xfrm>
            <a:off x="340520" y="5394105"/>
            <a:ext cx="99939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文学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BF89E42-417E-44D8-974F-BFA11E7F25F3}"/>
              </a:ext>
            </a:extLst>
          </p:cNvPr>
          <p:cNvSpPr/>
          <p:nvPr/>
        </p:nvSpPr>
        <p:spPr>
          <a:xfrm>
            <a:off x="340520" y="5977006"/>
            <a:ext cx="12163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・定型詩の流行　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李白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：詩仙、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杜甫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：詩聖、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白居易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長恨歌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2E97B23-66F0-4E23-A3E4-F54B97DD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55"/>
            <a:ext cx="12214579" cy="5142981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6096000" y="2157572"/>
            <a:ext cx="1934966" cy="19109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600524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465182F-E72D-4346-BA3D-A9948F85E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956"/>
            <a:ext cx="12192000" cy="6262087"/>
          </a:xfrm>
          <a:prstGeom prst="rect">
            <a:avLst/>
          </a:prstGeom>
        </p:spPr>
      </p:pic>
      <p:sp>
        <p:nvSpPr>
          <p:cNvPr id="3" name="吹き出し: 四角形 2">
            <a:extLst>
              <a:ext uri="{FF2B5EF4-FFF2-40B4-BE49-F238E27FC236}">
                <a16:creationId xmlns:a16="http://schemas.microsoft.com/office/drawing/2014/main" id="{E9D8622B-7102-4439-85A3-F6E268FB05C9}"/>
              </a:ext>
            </a:extLst>
          </p:cNvPr>
          <p:cNvSpPr/>
          <p:nvPr/>
        </p:nvSpPr>
        <p:spPr>
          <a:xfrm>
            <a:off x="0" y="680485"/>
            <a:ext cx="3530010" cy="1063256"/>
          </a:xfrm>
          <a:prstGeom prst="wedgeRectCallout">
            <a:avLst>
              <a:gd name="adj1" fmla="val 35134"/>
              <a:gd name="adj2" fmla="val 76421"/>
            </a:avLst>
          </a:prstGeom>
          <a:ln>
            <a:solidFill>
              <a:srgbClr val="A86ED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別名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「ビザンツ帝国」</a:t>
            </a: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1A673375-6A03-4E8E-B524-0E3628C53CD8}"/>
              </a:ext>
            </a:extLst>
          </p:cNvPr>
          <p:cNvSpPr/>
          <p:nvPr/>
        </p:nvSpPr>
        <p:spPr>
          <a:xfrm>
            <a:off x="4029739" y="1435395"/>
            <a:ext cx="2477386" cy="10632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6232530C-6053-473A-8A8F-40FB8E788820}"/>
              </a:ext>
            </a:extLst>
          </p:cNvPr>
          <p:cNvSpPr/>
          <p:nvPr/>
        </p:nvSpPr>
        <p:spPr>
          <a:xfrm rot="20712866">
            <a:off x="4630590" y="2428613"/>
            <a:ext cx="2123185" cy="10632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84866D52-0527-4A5E-A6C6-3AFF68D98F4A}"/>
              </a:ext>
            </a:extLst>
          </p:cNvPr>
          <p:cNvSpPr/>
          <p:nvPr/>
        </p:nvSpPr>
        <p:spPr>
          <a:xfrm>
            <a:off x="191386" y="3832916"/>
            <a:ext cx="3530010" cy="637952"/>
          </a:xfrm>
          <a:prstGeom prst="wedgeRectCallout">
            <a:avLst>
              <a:gd name="adj1" fmla="val 34833"/>
              <a:gd name="adj2" fmla="val -98580"/>
            </a:avLst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イスラーム国家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817666F7-1C2D-4548-92A6-8B81024577A3}"/>
              </a:ext>
            </a:extLst>
          </p:cNvPr>
          <p:cNvSpPr/>
          <p:nvPr/>
        </p:nvSpPr>
        <p:spPr>
          <a:xfrm>
            <a:off x="4497571" y="3783095"/>
            <a:ext cx="4019107" cy="637952"/>
          </a:xfrm>
          <a:prstGeom prst="wedgeRectCallout">
            <a:avLst>
              <a:gd name="adj1" fmla="val -30621"/>
              <a:gd name="adj2" fmla="val -102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使節・留学生・商人</a:t>
            </a:r>
          </a:p>
        </p:txBody>
      </p:sp>
    </p:spTree>
    <p:extLst>
      <p:ext uri="{BB962C8B-B14F-4D97-AF65-F5344CB8AC3E}">
        <p14:creationId xmlns:p14="http://schemas.microsoft.com/office/powerpoint/2010/main" val="371100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5C95691-847A-4380-8EFF-FF896EC67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84102"/>
            <a:ext cx="6724650" cy="627697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A5A30E-0DD4-4EA1-99DA-56DFFB13CD8E}"/>
              </a:ext>
            </a:extLst>
          </p:cNvPr>
          <p:cNvSpPr txBox="1"/>
          <p:nvPr/>
        </p:nvSpPr>
        <p:spPr>
          <a:xfrm>
            <a:off x="5297291" y="6361077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1143E1F1-4B26-4CBA-B012-8E6B33887244}"/>
              </a:ext>
            </a:extLst>
          </p:cNvPr>
          <p:cNvSpPr/>
          <p:nvPr/>
        </p:nvSpPr>
        <p:spPr>
          <a:xfrm>
            <a:off x="170120" y="839973"/>
            <a:ext cx="2690037" cy="1057817"/>
          </a:xfrm>
          <a:prstGeom prst="wedgeRectCallout">
            <a:avLst>
              <a:gd name="adj1" fmla="val 62896"/>
              <a:gd name="adj2" fmla="val -282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ビザンツ帝国の使節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325F6D5B-9C24-42EE-BF6D-0E825C09F4FD}"/>
              </a:ext>
            </a:extLst>
          </p:cNvPr>
          <p:cNvSpPr/>
          <p:nvPr/>
        </p:nvSpPr>
        <p:spPr>
          <a:xfrm>
            <a:off x="5401339" y="2164772"/>
            <a:ext cx="2690037" cy="1057817"/>
          </a:xfrm>
          <a:prstGeom prst="wedgeRectCallout">
            <a:avLst>
              <a:gd name="adj1" fmla="val 50248"/>
              <a:gd name="adj2" fmla="val -10561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4ED1FF3A-6158-4C4F-AE2C-3862C3169D62}"/>
              </a:ext>
            </a:extLst>
          </p:cNvPr>
          <p:cNvSpPr/>
          <p:nvPr/>
        </p:nvSpPr>
        <p:spPr>
          <a:xfrm>
            <a:off x="5401339" y="2164772"/>
            <a:ext cx="2690037" cy="1567256"/>
          </a:xfrm>
          <a:prstGeom prst="wedgeRectCallout">
            <a:avLst>
              <a:gd name="adj1" fmla="val -45799"/>
              <a:gd name="adj2" fmla="val -8561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中国東北地方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朝鮮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の使節</a:t>
            </a:r>
          </a:p>
        </p:txBody>
      </p:sp>
    </p:spTree>
    <p:extLst>
      <p:ext uri="{BB962C8B-B14F-4D97-AF65-F5344CB8AC3E}">
        <p14:creationId xmlns:p14="http://schemas.microsoft.com/office/powerpoint/2010/main" val="441223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81D0613-E6E3-4B4B-ABD6-C8EEE71BE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34" t="26708" r="7633" b="34054"/>
          <a:stretch/>
        </p:blipFill>
        <p:spPr>
          <a:xfrm>
            <a:off x="404037" y="467558"/>
            <a:ext cx="7004151" cy="5922884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475C2550-0B6D-4D53-A63D-94B4071E3435}"/>
              </a:ext>
            </a:extLst>
          </p:cNvPr>
          <p:cNvSpPr/>
          <p:nvPr/>
        </p:nvSpPr>
        <p:spPr>
          <a:xfrm>
            <a:off x="5869172" y="2881423"/>
            <a:ext cx="226828" cy="2445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386FC591-97C4-4D41-9E4D-725582981400}"/>
              </a:ext>
            </a:extLst>
          </p:cNvPr>
          <p:cNvSpPr/>
          <p:nvPr/>
        </p:nvSpPr>
        <p:spPr>
          <a:xfrm>
            <a:off x="6347984" y="2440294"/>
            <a:ext cx="1137684" cy="685678"/>
          </a:xfrm>
          <a:prstGeom prst="wedgeRectCallout">
            <a:avLst>
              <a:gd name="adj1" fmla="val -72072"/>
              <a:gd name="adj2" fmla="val 3312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揚州</a:t>
            </a:r>
            <a:endParaRPr kumimoji="1" lang="ja-JP" altLang="en-US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フレーム 4">
            <a:extLst>
              <a:ext uri="{FF2B5EF4-FFF2-40B4-BE49-F238E27FC236}">
                <a16:creationId xmlns:a16="http://schemas.microsoft.com/office/drawing/2014/main" id="{65443EFA-F53F-442F-87AB-A033E70A1708}"/>
              </a:ext>
            </a:extLst>
          </p:cNvPr>
          <p:cNvSpPr/>
          <p:nvPr/>
        </p:nvSpPr>
        <p:spPr>
          <a:xfrm>
            <a:off x="3349256" y="1807535"/>
            <a:ext cx="1584251" cy="1073888"/>
          </a:xfrm>
          <a:prstGeom prst="frame">
            <a:avLst>
              <a:gd name="adj1" fmla="val 754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減算記号 5">
            <a:extLst>
              <a:ext uri="{FF2B5EF4-FFF2-40B4-BE49-F238E27FC236}">
                <a16:creationId xmlns:a16="http://schemas.microsoft.com/office/drawing/2014/main" id="{D68877C0-3E78-44E1-B37F-3294BB8C929F}"/>
              </a:ext>
            </a:extLst>
          </p:cNvPr>
          <p:cNvSpPr/>
          <p:nvPr/>
        </p:nvSpPr>
        <p:spPr>
          <a:xfrm rot="1354483">
            <a:off x="4702440" y="2288754"/>
            <a:ext cx="1397800" cy="84867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EB9228E2-C6F1-4B22-ABFB-E35176E94B09}"/>
              </a:ext>
            </a:extLst>
          </p:cNvPr>
          <p:cNvSpPr/>
          <p:nvPr/>
        </p:nvSpPr>
        <p:spPr>
          <a:xfrm>
            <a:off x="5190461" y="1664239"/>
            <a:ext cx="1584250" cy="685678"/>
          </a:xfrm>
          <a:prstGeom prst="wedgeRectCallout">
            <a:avLst>
              <a:gd name="adj1" fmla="val -34488"/>
              <a:gd name="adj2" fmla="val 84295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大運河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01B1AC74-896B-4CEE-9798-E80E3AF38828}"/>
              </a:ext>
            </a:extLst>
          </p:cNvPr>
          <p:cNvSpPr/>
          <p:nvPr/>
        </p:nvSpPr>
        <p:spPr>
          <a:xfrm>
            <a:off x="3712535" y="855845"/>
            <a:ext cx="1584250" cy="685678"/>
          </a:xfrm>
          <a:prstGeom prst="wedgeRectCallout">
            <a:avLst>
              <a:gd name="adj1" fmla="val -34488"/>
              <a:gd name="adj2" fmla="val 84295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首都圏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BCDC8DBD-AC3A-4FE0-B10E-E4F08E26EF2D}"/>
              </a:ext>
            </a:extLst>
          </p:cNvPr>
          <p:cNvSpPr/>
          <p:nvPr/>
        </p:nvSpPr>
        <p:spPr>
          <a:xfrm>
            <a:off x="5048346" y="5369441"/>
            <a:ext cx="226828" cy="2445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69C6FA4E-4407-44DE-835D-AD1151A30319}"/>
              </a:ext>
            </a:extLst>
          </p:cNvPr>
          <p:cNvSpPr/>
          <p:nvPr/>
        </p:nvSpPr>
        <p:spPr>
          <a:xfrm>
            <a:off x="5527158" y="5485545"/>
            <a:ext cx="1137684" cy="685678"/>
          </a:xfrm>
          <a:prstGeom prst="wedgeRectCallout">
            <a:avLst>
              <a:gd name="adj1" fmla="val -70203"/>
              <a:gd name="adj2" fmla="val -3665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広州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B36DC1D4-7E94-4F54-935B-42DFC6F53DBF}"/>
              </a:ext>
            </a:extLst>
          </p:cNvPr>
          <p:cNvSpPr/>
          <p:nvPr/>
        </p:nvSpPr>
        <p:spPr>
          <a:xfrm>
            <a:off x="7129619" y="3936644"/>
            <a:ext cx="4332279" cy="2234579"/>
          </a:xfrm>
          <a:prstGeom prst="wedgeRectCallout">
            <a:avLst>
              <a:gd name="adj1" fmla="val -58955"/>
              <a:gd name="adj2" fmla="val 285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徴税や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交易事務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22AA2CB-C6EF-4E8F-98A0-14DE8640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619" y="3916431"/>
            <a:ext cx="2584537" cy="240835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27824A8-AEE4-402F-9E4D-691BBDEE1500}"/>
              </a:ext>
            </a:extLst>
          </p:cNvPr>
          <p:cNvSpPr/>
          <p:nvPr/>
        </p:nvSpPr>
        <p:spPr>
          <a:xfrm>
            <a:off x="7198595" y="5326912"/>
            <a:ext cx="1756144" cy="57415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市舶司</a:t>
            </a: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B42FB501-6134-40E1-9480-674913101BD6}"/>
              </a:ext>
            </a:extLst>
          </p:cNvPr>
          <p:cNvSpPr/>
          <p:nvPr/>
        </p:nvSpPr>
        <p:spPr>
          <a:xfrm>
            <a:off x="2312716" y="5097334"/>
            <a:ext cx="2254102" cy="1073889"/>
          </a:xfrm>
          <a:prstGeom prst="wedgeRectCallout">
            <a:avLst>
              <a:gd name="adj1" fmla="val 67846"/>
              <a:gd name="adj2" fmla="val -127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「海の道」の発展</a:t>
            </a:r>
          </a:p>
        </p:txBody>
      </p:sp>
    </p:spTree>
    <p:extLst>
      <p:ext uri="{BB962C8B-B14F-4D97-AF65-F5344CB8AC3E}">
        <p14:creationId xmlns:p14="http://schemas.microsoft.com/office/powerpoint/2010/main" val="405082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BF1B9CE-9922-42C0-AC5D-562815685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6"/>
          <a:stretch/>
        </p:blipFill>
        <p:spPr>
          <a:xfrm>
            <a:off x="717719" y="143539"/>
            <a:ext cx="4164376" cy="657092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36DCDD-5070-405B-8358-390163FD49D0}"/>
              </a:ext>
            </a:extLst>
          </p:cNvPr>
          <p:cNvSpPr txBox="1"/>
          <p:nvPr/>
        </p:nvSpPr>
        <p:spPr>
          <a:xfrm>
            <a:off x="717719" y="634512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EBCF8E09-9E77-483E-99A1-A25E126ACD1A}"/>
              </a:ext>
            </a:extLst>
          </p:cNvPr>
          <p:cNvSpPr/>
          <p:nvPr/>
        </p:nvSpPr>
        <p:spPr>
          <a:xfrm>
            <a:off x="2339164" y="2493335"/>
            <a:ext cx="1573618" cy="643270"/>
          </a:xfrm>
          <a:prstGeom prst="wedgeRectCallout">
            <a:avLst>
              <a:gd name="adj1" fmla="val -11830"/>
              <a:gd name="adj2" fmla="val -1060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琵琶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B5CCC6-066B-40C6-998A-117193361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351" y="2142461"/>
            <a:ext cx="994144" cy="994144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A117A2AB-0616-4D39-AF8F-FB1A630B1F35}"/>
              </a:ext>
            </a:extLst>
          </p:cNvPr>
          <p:cNvSpPr/>
          <p:nvPr/>
        </p:nvSpPr>
        <p:spPr>
          <a:xfrm>
            <a:off x="3511404" y="215937"/>
            <a:ext cx="2251442" cy="1102500"/>
          </a:xfrm>
          <a:prstGeom prst="wedgeRectCallout">
            <a:avLst>
              <a:gd name="adj1" fmla="val -66093"/>
              <a:gd name="adj2" fmla="val -240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ソグド人風の西域人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A028657-2941-4982-BF1C-3C6EC7F4A8EC}"/>
              </a:ext>
            </a:extLst>
          </p:cNvPr>
          <p:cNvSpPr/>
          <p:nvPr/>
        </p:nvSpPr>
        <p:spPr>
          <a:xfrm>
            <a:off x="5901069" y="1212112"/>
            <a:ext cx="5243602" cy="49654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ソグド人</a:t>
            </a:r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・シルクロードの交易を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担っていた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・唐国内でも経済や軍事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で活躍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66FAB84-CD27-436F-AD3C-C675EDCE3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91" y="4210492"/>
            <a:ext cx="1570074" cy="184986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D68CAA-9717-4524-9592-008E4843B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205" y="4210492"/>
            <a:ext cx="1871330" cy="18713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FF14E13-4D7B-494C-953A-9783BAD43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342" y="4229661"/>
            <a:ext cx="1656566" cy="18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97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四角形 26">
            <a:extLst>
              <a:ext uri="{FF2B5EF4-FFF2-40B4-BE49-F238E27FC236}">
                <a16:creationId xmlns:a16="http://schemas.microsoft.com/office/drawing/2014/main" id="{3FBF6CD8-CA4F-0DC6-6358-13F92C1E47CE}"/>
              </a:ext>
            </a:extLst>
          </p:cNvPr>
          <p:cNvSpPr/>
          <p:nvPr/>
        </p:nvSpPr>
        <p:spPr>
          <a:xfrm>
            <a:off x="6835159" y="294954"/>
            <a:ext cx="5017119" cy="6224715"/>
          </a:xfrm>
          <a:prstGeom prst="rect">
            <a:avLst/>
          </a:prstGeom>
          <a:solidFill>
            <a:schemeClr val="tx1">
              <a:lumMod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4D5668C-7C14-6947-4A0F-CD0F4DDE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9" y="607435"/>
            <a:ext cx="2473854" cy="5536085"/>
          </a:xfrm>
          <a:prstGeom prst="rect">
            <a:avLst/>
          </a:prstGeom>
        </p:spPr>
      </p:pic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11259A5F-45C8-6EDF-C867-3431A49C1AF3}"/>
              </a:ext>
            </a:extLst>
          </p:cNvPr>
          <p:cNvSpPr/>
          <p:nvPr/>
        </p:nvSpPr>
        <p:spPr>
          <a:xfrm>
            <a:off x="2388485" y="1624296"/>
            <a:ext cx="3955521" cy="1370074"/>
          </a:xfrm>
          <a:prstGeom prst="wedgeRectCallout">
            <a:avLst>
              <a:gd name="adj1" fmla="val -63659"/>
              <a:gd name="adj2" fmla="val -80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唐（中国）の仏教は物足らないな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1032F1D0-A2FB-60BD-85E6-15EE99F9CF2B}"/>
              </a:ext>
            </a:extLst>
          </p:cNvPr>
          <p:cNvSpPr/>
          <p:nvPr/>
        </p:nvSpPr>
        <p:spPr>
          <a:xfrm>
            <a:off x="2375143" y="3407312"/>
            <a:ext cx="3955521" cy="1370074"/>
          </a:xfrm>
          <a:prstGeom prst="wedgeRectCallout">
            <a:avLst>
              <a:gd name="adj1" fmla="val -65058"/>
              <a:gd name="adj2" fmla="val -4746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本場（インド）で学びたい！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9BDE9A7B-A27D-F657-DA8A-AD0A98D8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509" y="4089956"/>
            <a:ext cx="1362104" cy="249927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9DDCF09-F306-610A-5F55-F81305DA4CB6}"/>
              </a:ext>
            </a:extLst>
          </p:cNvPr>
          <p:cNvSpPr txBox="1"/>
          <p:nvPr/>
        </p:nvSpPr>
        <p:spPr>
          <a:xfrm>
            <a:off x="6835159" y="294954"/>
            <a:ext cx="306916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唐（中国）</a:t>
            </a:r>
          </a:p>
        </p:txBody>
      </p: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630A99F7-53FB-59A9-71D4-0611D21B3F2F}"/>
              </a:ext>
            </a:extLst>
          </p:cNvPr>
          <p:cNvSpPr/>
          <p:nvPr/>
        </p:nvSpPr>
        <p:spPr>
          <a:xfrm>
            <a:off x="10288587" y="438787"/>
            <a:ext cx="1464739" cy="2746478"/>
          </a:xfrm>
          <a:prstGeom prst="wedgeRectCallout">
            <a:avLst>
              <a:gd name="adj1" fmla="val -89706"/>
              <a:gd name="adj2" fmla="val -43247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36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  <a:cs typeface="Devanagari Sangam MN" panose="02000000000000000000" pitchFamily="2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1E4B4E2-6B17-4286-489A-CBEFE292C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064" y="464964"/>
            <a:ext cx="1309892" cy="216511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0FC706D-F67B-356D-1834-C464B3AC1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383" y="575435"/>
            <a:ext cx="1408371" cy="1235710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B2FC5A-4C4F-8A57-FBD0-3F4C48BC1CAF}"/>
              </a:ext>
            </a:extLst>
          </p:cNvPr>
          <p:cNvSpPr txBox="1"/>
          <p:nvPr/>
        </p:nvSpPr>
        <p:spPr>
          <a:xfrm>
            <a:off x="10427650" y="1966010"/>
            <a:ext cx="118661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個人旅行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333FE54D-5EEE-464B-F5F5-8C92C8979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684" y="1500400"/>
            <a:ext cx="1640417" cy="187476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1C06811-FEA3-2488-F1D1-FBC76B4DE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696" y="1107437"/>
            <a:ext cx="1809749" cy="1832513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13F34CD-A88F-DE97-092D-E0FEDC64C2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839" y="4007001"/>
            <a:ext cx="1696410" cy="1720996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A643E7B5-10D5-ECD1-81B2-10B539BE7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15201" y="4086917"/>
            <a:ext cx="1640417" cy="1640417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78F5BB6-5D55-C6D6-909E-375319B34674}"/>
              </a:ext>
            </a:extLst>
          </p:cNvPr>
          <p:cNvSpPr txBox="1"/>
          <p:nvPr/>
        </p:nvSpPr>
        <p:spPr>
          <a:xfrm>
            <a:off x="7152350" y="3248758"/>
            <a:ext cx="241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昼は隠れ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3D920DB-132D-246D-CD12-735389AB77C1}"/>
              </a:ext>
            </a:extLst>
          </p:cNvPr>
          <p:cNvSpPr txBox="1"/>
          <p:nvPr/>
        </p:nvSpPr>
        <p:spPr>
          <a:xfrm>
            <a:off x="7239971" y="5675843"/>
            <a:ext cx="241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夜に行動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901FFF-9BBE-220C-EABA-4DD2D05584C2}"/>
              </a:ext>
            </a:extLst>
          </p:cNvPr>
          <p:cNvSpPr txBox="1"/>
          <p:nvPr/>
        </p:nvSpPr>
        <p:spPr>
          <a:xfrm>
            <a:off x="576696" y="632965"/>
            <a:ext cx="16915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玄奘</a:t>
            </a:r>
            <a:endParaRPr kumimoji="1" lang="ja-JP" altLang="en-US" sz="5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56" name="吹き出し: 左矢印 55">
            <a:extLst>
              <a:ext uri="{FF2B5EF4-FFF2-40B4-BE49-F238E27FC236}">
                <a16:creationId xmlns:a16="http://schemas.microsoft.com/office/drawing/2014/main" id="{50643EF4-0B8C-E247-EFBA-00A63991A512}"/>
              </a:ext>
            </a:extLst>
          </p:cNvPr>
          <p:cNvSpPr/>
          <p:nvPr/>
        </p:nvSpPr>
        <p:spPr>
          <a:xfrm>
            <a:off x="9849822" y="3721530"/>
            <a:ext cx="1633010" cy="2349765"/>
          </a:xfrm>
          <a:prstGeom prst="leftArrowCallou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命懸け</a:t>
            </a:r>
          </a:p>
        </p:txBody>
      </p:sp>
    </p:spTree>
    <p:extLst>
      <p:ext uri="{BB962C8B-B14F-4D97-AF65-F5344CB8AC3E}">
        <p14:creationId xmlns:p14="http://schemas.microsoft.com/office/powerpoint/2010/main" val="397157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9ED323B-394B-2853-3AA2-1B8F584EFA8E}"/>
              </a:ext>
            </a:extLst>
          </p:cNvPr>
          <p:cNvSpPr txBox="1"/>
          <p:nvPr/>
        </p:nvSpPr>
        <p:spPr>
          <a:xfrm>
            <a:off x="3165025" y="637440"/>
            <a:ext cx="869766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ヴァルダナ朝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の</a:t>
            </a:r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ハルシャ王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時代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342B004-A4BB-C98E-10C5-684B37C9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6" y="637440"/>
            <a:ext cx="2473854" cy="5536085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F73BAA2-82B1-2F5C-DA05-A083AFB34F5C}"/>
              </a:ext>
            </a:extLst>
          </p:cNvPr>
          <p:cNvSpPr txBox="1"/>
          <p:nvPr/>
        </p:nvSpPr>
        <p:spPr>
          <a:xfrm>
            <a:off x="587683" y="662970"/>
            <a:ext cx="16915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5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玄奘</a:t>
            </a:r>
            <a:endParaRPr kumimoji="1" lang="ja-JP" altLang="en-US" sz="5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D655CE6-381E-DF6E-C097-BD1B0335990A}"/>
              </a:ext>
            </a:extLst>
          </p:cNvPr>
          <p:cNvSpPr txBox="1"/>
          <p:nvPr/>
        </p:nvSpPr>
        <p:spPr>
          <a:xfrm>
            <a:off x="3165025" y="1664428"/>
            <a:ext cx="85063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ナーランダー僧院</a:t>
            </a:r>
          </a:p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　　　　　</a:t>
            </a:r>
            <a:r>
              <a:rPr kumimoji="1"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で</a:t>
            </a:r>
            <a:r>
              <a:rPr kumimoji="1" lang="en-US" altLang="ja-JP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5</a:t>
            </a:r>
            <a:r>
              <a:rPr kumimoji="1"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年間、仏典を</a:t>
            </a:r>
            <a:r>
              <a:rPr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研究</a:t>
            </a:r>
            <a:endParaRPr kumimoji="1" lang="ja-JP" altLang="en-US" sz="4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F44B33A-E895-A914-F742-EC156D9B6795}"/>
              </a:ext>
            </a:extLst>
          </p:cNvPr>
          <p:cNvSpPr txBox="1"/>
          <p:nvPr/>
        </p:nvSpPr>
        <p:spPr>
          <a:xfrm>
            <a:off x="3165025" y="3523474"/>
            <a:ext cx="9181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→ 唐に戻ってから仏典の漢訳に従事</a:t>
            </a:r>
            <a:endParaRPr kumimoji="1" lang="ja-JP" altLang="en-US" sz="4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42" name="吹き出し: 上矢印 41">
            <a:extLst>
              <a:ext uri="{FF2B5EF4-FFF2-40B4-BE49-F238E27FC236}">
                <a16:creationId xmlns:a16="http://schemas.microsoft.com/office/drawing/2014/main" id="{ADC6AF2F-ED51-D88C-6E1B-977AB3BDDC67}"/>
              </a:ext>
            </a:extLst>
          </p:cNvPr>
          <p:cNvSpPr/>
          <p:nvPr/>
        </p:nvSpPr>
        <p:spPr>
          <a:xfrm>
            <a:off x="2764896" y="4150495"/>
            <a:ext cx="7664979" cy="2412999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6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17</a:t>
            </a:r>
            <a:r>
              <a:rPr lang="ja-JP" altLang="en-US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年間の旅行を弟子たちが</a:t>
            </a:r>
          </a:p>
          <a:p>
            <a:pPr algn="ctr"/>
            <a:r>
              <a:rPr lang="ja-JP" altLang="en-US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まとめたものが</a:t>
            </a:r>
            <a:r>
              <a:rPr lang="en-US" altLang="ja-JP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『</a:t>
            </a:r>
            <a:r>
              <a:rPr lang="ja-JP" altLang="en-US" sz="4200" dirty="0">
                <a:solidFill>
                  <a:srgbClr val="FF0000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大唐西域記</a:t>
            </a:r>
            <a:r>
              <a:rPr lang="en-US" altLang="ja-JP" sz="4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』</a:t>
            </a:r>
            <a:endParaRPr lang="ja-JP" altLang="en-US" sz="4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0CC805F-459B-7F6B-57E7-63A666D53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591" y="480136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1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7C3ACC-4505-D32A-BE57-78A1DC680B35}"/>
              </a:ext>
            </a:extLst>
          </p:cNvPr>
          <p:cNvSpPr txBox="1"/>
          <p:nvPr/>
        </p:nvSpPr>
        <p:spPr>
          <a:xfrm>
            <a:off x="95693" y="176512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その後、</a:t>
            </a:r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『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大唐西域記</a:t>
            </a:r>
            <a:r>
              <a:rPr kumimoji="1"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』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をおもしろい読み物</a:t>
            </a:r>
          </a:p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　　　　　　　　　　　　　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にしたのが・・・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958590F-8900-A08E-0DA7-5087E04F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2" y="1623062"/>
            <a:ext cx="1997604" cy="44703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4A508E-A831-7CB6-EDF5-10C0E8DBEEF5}"/>
              </a:ext>
            </a:extLst>
          </p:cNvPr>
          <p:cNvSpPr txBox="1"/>
          <p:nvPr/>
        </p:nvSpPr>
        <p:spPr>
          <a:xfrm>
            <a:off x="912378" y="1623062"/>
            <a:ext cx="152751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玄奘</a:t>
            </a:r>
            <a:endParaRPr kumimoji="1" lang="ja-JP" altLang="en-US" sz="4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sym typeface="Wingdings" pitchFamily="2" charset="2"/>
            </a:endParaRPr>
          </a:p>
        </p:txBody>
      </p:sp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E0792156-20EB-B560-A5F5-3B6CC7A9D1C2}"/>
              </a:ext>
            </a:extLst>
          </p:cNvPr>
          <p:cNvSpPr/>
          <p:nvPr/>
        </p:nvSpPr>
        <p:spPr>
          <a:xfrm>
            <a:off x="2674936" y="2211569"/>
            <a:ext cx="3032559" cy="2563631"/>
          </a:xfrm>
          <a:prstGeom prst="wedgeRectCallout">
            <a:avLst>
              <a:gd name="adj1" fmla="val -72565"/>
              <a:gd name="adj2" fmla="val -2468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尊称は</a:t>
            </a:r>
          </a:p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「三蔵」</a:t>
            </a:r>
          </a:p>
          <a:p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「法師」</a:t>
            </a:r>
          </a:p>
          <a:p>
            <a:r>
              <a:rPr lang="ja-JP" altLang="en-US" sz="36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と呼ばれたよ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D47E06A-5575-319F-19DE-879FC265E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8" y="2082062"/>
            <a:ext cx="5080000" cy="415290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ED4F113-D689-3B2A-64FB-2A77E2AA22DC}"/>
              </a:ext>
            </a:extLst>
          </p:cNvPr>
          <p:cNvSpPr txBox="1"/>
          <p:nvPr/>
        </p:nvSpPr>
        <p:spPr>
          <a:xfrm>
            <a:off x="7757146" y="5317982"/>
            <a:ext cx="237948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sym typeface="Wingdings" pitchFamily="2" charset="2"/>
              </a:rPr>
              <a:t>西遊記</a:t>
            </a: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D0689933-3A16-4A98-C0C9-8B7393D41927}"/>
              </a:ext>
            </a:extLst>
          </p:cNvPr>
          <p:cNvSpPr/>
          <p:nvPr/>
        </p:nvSpPr>
        <p:spPr>
          <a:xfrm>
            <a:off x="8904987" y="2437887"/>
            <a:ext cx="2324568" cy="884279"/>
          </a:xfrm>
          <a:prstGeom prst="wedgeRectCallout">
            <a:avLst>
              <a:gd name="adj1" fmla="val -64852"/>
              <a:gd name="adj2" fmla="val -25929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  <a:cs typeface="Devanagari Sangam MN" panose="02000000000000000000" pitchFamily="2" charset="0"/>
              </a:rPr>
              <a:t>三蔵法師</a:t>
            </a:r>
          </a:p>
        </p:txBody>
      </p:sp>
      <p:sp>
        <p:nvSpPr>
          <p:cNvPr id="2" name="フレーム 1">
            <a:extLst>
              <a:ext uri="{FF2B5EF4-FFF2-40B4-BE49-F238E27FC236}">
                <a16:creationId xmlns:a16="http://schemas.microsoft.com/office/drawing/2014/main" id="{02843A09-1103-4381-9F88-CF525E7DB96B}"/>
              </a:ext>
            </a:extLst>
          </p:cNvPr>
          <p:cNvSpPr/>
          <p:nvPr/>
        </p:nvSpPr>
        <p:spPr>
          <a:xfrm>
            <a:off x="6095999" y="1881962"/>
            <a:ext cx="5663609" cy="4710223"/>
          </a:xfrm>
          <a:prstGeom prst="frame">
            <a:avLst>
              <a:gd name="adj1" fmla="val 22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82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</TotalTime>
  <Words>443</Words>
  <Application>Microsoft Office PowerPoint</Application>
  <PresentationFormat>ワイド画面</PresentationFormat>
  <Paragraphs>95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2" baseType="lpstr">
      <vt:lpstr>Devanagari Sangam MN</vt:lpstr>
      <vt:lpstr>UD Digi Kyokasho N-B</vt:lpstr>
      <vt:lpstr>UD デジタル 教科書体 N-B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944</cp:revision>
  <dcterms:created xsi:type="dcterms:W3CDTF">2019-06-25T21:59:19Z</dcterms:created>
  <dcterms:modified xsi:type="dcterms:W3CDTF">2024-02-03T07:48:38Z</dcterms:modified>
</cp:coreProperties>
</file>