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518" r:id="rId3"/>
    <p:sldId id="511" r:id="rId4"/>
    <p:sldId id="512" r:id="rId5"/>
    <p:sldId id="513" r:id="rId6"/>
    <p:sldId id="475" r:id="rId7"/>
    <p:sldId id="514" r:id="rId8"/>
    <p:sldId id="515" r:id="rId9"/>
    <p:sldId id="484" r:id="rId10"/>
    <p:sldId id="464" r:id="rId11"/>
    <p:sldId id="468" r:id="rId12"/>
    <p:sldId id="469" r:id="rId13"/>
    <p:sldId id="470" r:id="rId14"/>
    <p:sldId id="471" r:id="rId15"/>
    <p:sldId id="520" r:id="rId16"/>
    <p:sldId id="507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CEFD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69CF340F-1F31-47AD-86D1-402FEE670103}"/>
    <pc:docChg chg="undo addSld delSld modSld">
      <pc:chgData name="" userId="4df855aef7cffa4d" providerId="LiveId" clId="{69CF340F-1F31-47AD-86D1-402FEE670103}" dt="2024-10-27T13:42:13.949" v="5" actId="2696"/>
      <pc:docMkLst>
        <pc:docMk/>
      </pc:docMkLst>
      <pc:sldChg chg="modSp del">
        <pc:chgData name="" userId="4df855aef7cffa4d" providerId="LiveId" clId="{69CF340F-1F31-47AD-86D1-402FEE670103}" dt="2024-10-27T13:42:13.949" v="5" actId="2696"/>
        <pc:sldMkLst>
          <pc:docMk/>
          <pc:sldMk cId="3861374819" sldId="517"/>
        </pc:sldMkLst>
        <pc:picChg chg="mod">
          <ac:chgData name="" userId="4df855aef7cffa4d" providerId="LiveId" clId="{69CF340F-1F31-47AD-86D1-402FEE670103}" dt="2024-10-27T13:41:54.318" v="3" actId="1076"/>
          <ac:picMkLst>
            <pc:docMk/>
            <pc:sldMk cId="3861374819" sldId="517"/>
            <ac:picMk id="10" creationId="{FA966D76-1A06-7A7D-3CA7-D1B0E2169B84}"/>
          </ac:picMkLst>
        </pc:picChg>
      </pc:sldChg>
      <pc:sldChg chg="addSp add">
        <pc:chgData name="" userId="4df855aef7cffa4d" providerId="LiveId" clId="{69CF340F-1F31-47AD-86D1-402FEE670103}" dt="2024-10-27T13:42:00.868" v="4"/>
        <pc:sldMkLst>
          <pc:docMk/>
          <pc:sldMk cId="778930153" sldId="520"/>
        </pc:sldMkLst>
        <pc:spChg chg="add">
          <ac:chgData name="" userId="4df855aef7cffa4d" providerId="LiveId" clId="{69CF340F-1F31-47AD-86D1-402FEE670103}" dt="2024-10-27T13:42:00.868" v="4"/>
          <ac:spMkLst>
            <pc:docMk/>
            <pc:sldMk cId="778930153" sldId="520"/>
            <ac:spMk id="3" creationId="{45EFCD5C-59C9-4E7B-ACBC-9C4698409AF0}"/>
          </ac:spMkLst>
        </pc:spChg>
        <pc:spChg chg="add">
          <ac:chgData name="" userId="4df855aef7cffa4d" providerId="LiveId" clId="{69CF340F-1F31-47AD-86D1-402FEE670103}" dt="2024-10-27T13:42:00.868" v="4"/>
          <ac:spMkLst>
            <pc:docMk/>
            <pc:sldMk cId="778930153" sldId="520"/>
            <ac:spMk id="4" creationId="{CB823191-D253-4031-87DC-295899BA879B}"/>
          </ac:spMkLst>
        </pc:spChg>
        <pc:spChg chg="add">
          <ac:chgData name="" userId="4df855aef7cffa4d" providerId="LiveId" clId="{69CF340F-1F31-47AD-86D1-402FEE670103}" dt="2024-10-27T13:42:00.868" v="4"/>
          <ac:spMkLst>
            <pc:docMk/>
            <pc:sldMk cId="778930153" sldId="520"/>
            <ac:spMk id="5" creationId="{521BB27B-B260-4C13-ADD2-7B4DC596D1F4}"/>
          </ac:spMkLst>
        </pc:spChg>
        <pc:spChg chg="add">
          <ac:chgData name="" userId="4df855aef7cffa4d" providerId="LiveId" clId="{69CF340F-1F31-47AD-86D1-402FEE670103}" dt="2024-10-27T13:42:00.868" v="4"/>
          <ac:spMkLst>
            <pc:docMk/>
            <pc:sldMk cId="778930153" sldId="520"/>
            <ac:spMk id="7" creationId="{17F554C8-27CE-451B-B2D0-E5484B1BF065}"/>
          </ac:spMkLst>
        </pc:spChg>
        <pc:picChg chg="add">
          <ac:chgData name="" userId="4df855aef7cffa4d" providerId="LiveId" clId="{69CF340F-1F31-47AD-86D1-402FEE670103}" dt="2024-10-27T13:41:46.836" v="1"/>
          <ac:picMkLst>
            <pc:docMk/>
            <pc:sldMk cId="778930153" sldId="520"/>
            <ac:picMk id="2" creationId="{D4B7006E-FC03-4746-A871-357715C7016A}"/>
          </ac:picMkLst>
        </pc:picChg>
        <pc:picChg chg="add">
          <ac:chgData name="" userId="4df855aef7cffa4d" providerId="LiveId" clId="{69CF340F-1F31-47AD-86D1-402FEE670103}" dt="2024-10-27T13:42:00.868" v="4"/>
          <ac:picMkLst>
            <pc:docMk/>
            <pc:sldMk cId="778930153" sldId="520"/>
            <ac:picMk id="6" creationId="{B8F90EFA-E394-4D8E-9E4C-A9D9CACB44A9}"/>
          </ac:picMkLst>
        </pc:picChg>
      </pc:sldChg>
    </pc:docChg>
  </pc:docChgLst>
  <pc:docChgLst>
    <pc:chgData userId="4df855aef7cffa4d" providerId="LiveId" clId="{65D583C5-7221-4066-9583-090CDA42CFEF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10/27/2024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1544179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アッシリア王国と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en-US" altLang="ja-JP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4</a:t>
            </a:r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王国分立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8420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オリエントの統一と分裂</a:t>
            </a:r>
          </a:p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166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なぜアッシリアは史上初のオリエント統一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ができたのか？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896453-FCB3-47F0-B86C-04C4C0848477}"/>
              </a:ext>
            </a:extLst>
          </p:cNvPr>
          <p:cNvSpPr txBox="1"/>
          <p:nvPr/>
        </p:nvSpPr>
        <p:spPr>
          <a:xfrm>
            <a:off x="466173" y="2068602"/>
            <a:ext cx="525876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強制移住＆奴隷化</a:t>
            </a:r>
            <a:endParaRPr kumimoji="1" lang="ja-JP" altLang="en-US" sz="48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3AA035-15D7-47CF-A4A6-609D0F08DB22}"/>
              </a:ext>
            </a:extLst>
          </p:cNvPr>
          <p:cNvSpPr txBox="1"/>
          <p:nvPr/>
        </p:nvSpPr>
        <p:spPr>
          <a:xfrm>
            <a:off x="466173" y="4621931"/>
            <a:ext cx="400957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軍事力で制圧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F2122C-5B70-4105-9CD2-B4461B5D4957}"/>
              </a:ext>
            </a:extLst>
          </p:cNvPr>
          <p:cNvSpPr txBox="1"/>
          <p:nvPr/>
        </p:nvSpPr>
        <p:spPr>
          <a:xfrm>
            <a:off x="206734" y="769117"/>
            <a:ext cx="9358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反乱の芽は摘めるが</a:t>
            </a:r>
            <a:r>
              <a:rPr kumimoji="1" lang="en-US" altLang="ja-JP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E3CCA3F7-6691-4764-8E65-342A4149F2E8}"/>
              </a:ext>
            </a:extLst>
          </p:cNvPr>
          <p:cNvSpPr/>
          <p:nvPr/>
        </p:nvSpPr>
        <p:spPr>
          <a:xfrm>
            <a:off x="2454186" y="3260890"/>
            <a:ext cx="1532544" cy="962165"/>
          </a:xfrm>
          <a:prstGeom prst="wedgeRoundRectCallout">
            <a:avLst>
              <a:gd name="adj1" fmla="val -37783"/>
              <a:gd name="adj2" fmla="val -82076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圧政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F28E5974-FB6A-4990-B74D-CE942A92342C}"/>
              </a:ext>
            </a:extLst>
          </p:cNvPr>
          <p:cNvSpPr/>
          <p:nvPr/>
        </p:nvSpPr>
        <p:spPr>
          <a:xfrm>
            <a:off x="2470960" y="5715260"/>
            <a:ext cx="1498997" cy="959860"/>
          </a:xfrm>
          <a:prstGeom prst="wedgeRoundRectCallout">
            <a:avLst>
              <a:gd name="adj1" fmla="val -37591"/>
              <a:gd name="adj2" fmla="val -7826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重税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99FFBA5B-3EA7-4C0E-98AF-E25A562547AD}"/>
              </a:ext>
            </a:extLst>
          </p:cNvPr>
          <p:cNvSpPr/>
          <p:nvPr/>
        </p:nvSpPr>
        <p:spPr>
          <a:xfrm>
            <a:off x="5974521" y="1948069"/>
            <a:ext cx="620202" cy="3902281"/>
          </a:xfrm>
          <a:prstGeom prst="rightBrace">
            <a:avLst>
              <a:gd name="adj1" fmla="val 8333"/>
              <a:gd name="adj2" fmla="val 50408"/>
            </a:avLst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D55E44-4D33-4FD0-9044-31562EFB9D37}"/>
              </a:ext>
            </a:extLst>
          </p:cNvPr>
          <p:cNvSpPr txBox="1"/>
          <p:nvPr/>
        </p:nvSpPr>
        <p:spPr>
          <a:xfrm>
            <a:off x="6844304" y="3079082"/>
            <a:ext cx="5091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各地で反乱を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招き、衰退・滅亡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57" y="2882645"/>
            <a:ext cx="1608120" cy="160812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126" y="5070923"/>
            <a:ext cx="1527951" cy="178707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419" y="920091"/>
            <a:ext cx="2150019" cy="205595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872" y="4582465"/>
            <a:ext cx="2269917" cy="192375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97" y="686203"/>
            <a:ext cx="2660797" cy="23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6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8AD644E-A92D-41C9-A4B8-99B72855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5" y="201083"/>
            <a:ext cx="11795137" cy="6455833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5199E13C-C6C0-4B06-898F-C62E6FFDFD8C}"/>
              </a:ext>
            </a:extLst>
          </p:cNvPr>
          <p:cNvSpPr/>
          <p:nvPr/>
        </p:nvSpPr>
        <p:spPr>
          <a:xfrm>
            <a:off x="184168" y="914481"/>
            <a:ext cx="2919161" cy="132770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ギリシア世界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E90D1967-8EA3-43DB-BD2F-B1016F3EC122}"/>
              </a:ext>
            </a:extLst>
          </p:cNvPr>
          <p:cNvSpPr/>
          <p:nvPr/>
        </p:nvSpPr>
        <p:spPr>
          <a:xfrm>
            <a:off x="3492321" y="1000987"/>
            <a:ext cx="3023922" cy="789465"/>
          </a:xfrm>
          <a:prstGeom prst="wedgeRoundRectCallout">
            <a:avLst>
              <a:gd name="adj1" fmla="val -37754"/>
              <a:gd name="adj2" fmla="val 79389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金・銀の産地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2231D51E-882D-452E-AC2E-CDCA03A12E52}"/>
              </a:ext>
            </a:extLst>
          </p:cNvPr>
          <p:cNvSpPr/>
          <p:nvPr/>
        </p:nvSpPr>
        <p:spPr>
          <a:xfrm>
            <a:off x="242318" y="3785698"/>
            <a:ext cx="4956770" cy="1327709"/>
          </a:xfrm>
          <a:prstGeom prst="wedgeRoundRectCallout">
            <a:avLst>
              <a:gd name="adj1" fmla="val 9824"/>
              <a:gd name="adj2" fmla="val -120269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文明・大国の間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“中継貿易で繁栄”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89" y="1292462"/>
            <a:ext cx="2100328" cy="110240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038" y="3874846"/>
            <a:ext cx="1965205" cy="21046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3DBC48-50F7-58EB-B18B-4FCCBCC7A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565" y="1503504"/>
            <a:ext cx="1179218" cy="11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9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C282EB-D59C-404D-9E65-8718676C4132}"/>
              </a:ext>
            </a:extLst>
          </p:cNvPr>
          <p:cNvSpPr txBox="1"/>
          <p:nvPr/>
        </p:nvSpPr>
        <p:spPr>
          <a:xfrm>
            <a:off x="171383" y="1089682"/>
            <a:ext cx="5436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当時の交易は</a:t>
            </a:r>
            <a:r>
              <a:rPr kumimoji="1" lang="ja-JP" altLang="en-US" sz="40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重量貨幣</a:t>
            </a:r>
          </a:p>
        </p:txBody>
      </p:sp>
      <p:pic>
        <p:nvPicPr>
          <p:cNvPr id="9224" name="Picture 8" descr="天秤」フリーイラスト - シンプルフリーイラスト">
            <a:extLst>
              <a:ext uri="{FF2B5EF4-FFF2-40B4-BE49-F238E27FC236}">
                <a16:creationId xmlns:a16="http://schemas.microsoft.com/office/drawing/2014/main" id="{DE173A49-C856-4068-8973-C8EA52ED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17" y="1719841"/>
            <a:ext cx="1604365" cy="16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49705871-3FDD-466A-B301-917ADB1AB6C5}"/>
              </a:ext>
            </a:extLst>
          </p:cNvPr>
          <p:cNvSpPr/>
          <p:nvPr/>
        </p:nvSpPr>
        <p:spPr>
          <a:xfrm>
            <a:off x="6429467" y="679713"/>
            <a:ext cx="4744452" cy="1323440"/>
          </a:xfrm>
          <a:prstGeom prst="wedgeRoundRectCallout">
            <a:avLst>
              <a:gd name="adj1" fmla="val -67927"/>
              <a:gd name="adj2" fmla="val 1607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金と銀の鉱石の重さを測って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いた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Picture 2" descr="かわいい王様のイラスト | かわいいフリー素材集 いらすとや">
            <a:extLst>
              <a:ext uri="{FF2B5EF4-FFF2-40B4-BE49-F238E27FC236}">
                <a16:creationId xmlns:a16="http://schemas.microsoft.com/office/drawing/2014/main" id="{16DF23A6-3C3C-4311-BC77-17D6B83BD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31" y="3697993"/>
            <a:ext cx="2234316" cy="26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6A4670-5B76-4E45-9557-B864565286BE}"/>
              </a:ext>
            </a:extLst>
          </p:cNvPr>
          <p:cNvSpPr txBox="1"/>
          <p:nvPr/>
        </p:nvSpPr>
        <p:spPr>
          <a:xfrm>
            <a:off x="7605736" y="5428711"/>
            <a:ext cx="3539707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リディア王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クロイソス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EE985148-7B8F-493B-826B-4D691876D430}"/>
              </a:ext>
            </a:extLst>
          </p:cNvPr>
          <p:cNvSpPr/>
          <p:nvPr/>
        </p:nvSpPr>
        <p:spPr>
          <a:xfrm>
            <a:off x="3234095" y="4816010"/>
            <a:ext cx="4045293" cy="1327709"/>
          </a:xfrm>
          <a:prstGeom prst="wedgeRoundRectCallout">
            <a:avLst>
              <a:gd name="adj1" fmla="val 70652"/>
              <a:gd name="adj2" fmla="val -2908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同じ重さの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金・銀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を作ろう！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E0C477-6AEA-4FF6-B768-78BB7EE07B2F}"/>
              </a:ext>
            </a:extLst>
          </p:cNvPr>
          <p:cNvSpPr txBox="1"/>
          <p:nvPr/>
        </p:nvSpPr>
        <p:spPr>
          <a:xfrm>
            <a:off x="191368" y="4031244"/>
            <a:ext cx="502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数量貨幣</a:t>
            </a:r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への転換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22" y="1957852"/>
            <a:ext cx="1274829" cy="1413648"/>
          </a:xfrm>
          <a:prstGeom prst="rect">
            <a:avLst/>
          </a:prstGeom>
        </p:spPr>
      </p:pic>
      <p:sp>
        <p:nvSpPr>
          <p:cNvPr id="6" name="下矢印 5"/>
          <p:cNvSpPr/>
          <p:nvPr/>
        </p:nvSpPr>
        <p:spPr>
          <a:xfrm>
            <a:off x="1879042" y="1797568"/>
            <a:ext cx="934474" cy="20733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7" y="4816010"/>
            <a:ext cx="1810702" cy="1810702"/>
          </a:xfrm>
          <a:prstGeom prst="rect">
            <a:avLst/>
          </a:prstGeom>
        </p:spPr>
      </p:pic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EE61D227-B4F6-58C9-1FD3-67AE88AB7632}"/>
              </a:ext>
            </a:extLst>
          </p:cNvPr>
          <p:cNvSpPr/>
          <p:nvPr/>
        </p:nvSpPr>
        <p:spPr>
          <a:xfrm>
            <a:off x="7066911" y="1814482"/>
            <a:ext cx="4306577" cy="1730718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金と銀の含有率が</a:t>
            </a:r>
          </a:p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不定で時間がかかる</a:t>
            </a:r>
          </a:p>
        </p:txBody>
      </p:sp>
    </p:spTree>
    <p:extLst>
      <p:ext uri="{BB962C8B-B14F-4D97-AF65-F5344CB8AC3E}">
        <p14:creationId xmlns:p14="http://schemas.microsoft.com/office/powerpoint/2010/main" val="328779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A6E7BC0-2030-4AF0-8889-D710C6AB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6" y="877980"/>
            <a:ext cx="3972723" cy="1609347"/>
          </a:xfrm>
          <a:prstGeom prst="rect">
            <a:avLst/>
          </a:prstGeom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7B35FFEA-2569-483B-8E31-34EA5CA2FD83}"/>
              </a:ext>
            </a:extLst>
          </p:cNvPr>
          <p:cNvSpPr/>
          <p:nvPr/>
        </p:nvSpPr>
        <p:spPr>
          <a:xfrm>
            <a:off x="4749170" y="901407"/>
            <a:ext cx="4188349" cy="1438395"/>
          </a:xfrm>
          <a:prstGeom prst="wedgeRoundRectCallout">
            <a:avLst>
              <a:gd name="adj1" fmla="val -61077"/>
              <a:gd name="adj2" fmla="val 1787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刻印で重さと質を国が保証！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5DB199D2-F403-4BD7-AFE5-3A2B4A8A89CC}"/>
              </a:ext>
            </a:extLst>
          </p:cNvPr>
          <p:cNvSpPr/>
          <p:nvPr/>
        </p:nvSpPr>
        <p:spPr>
          <a:xfrm>
            <a:off x="1612523" y="2548146"/>
            <a:ext cx="1351183" cy="108077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Picture 2" descr="会議 話し合い イラスト 無料 の最高のコレクション ~ 日本のイラスト">
            <a:extLst>
              <a:ext uri="{FF2B5EF4-FFF2-40B4-BE49-F238E27FC236}">
                <a16:creationId xmlns:a16="http://schemas.microsoft.com/office/drawing/2014/main" id="{6F549F0C-FF33-4F9C-A026-AA412313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9" y="4587456"/>
            <a:ext cx="2522551" cy="18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BFB7DC5-6B17-442D-A999-FC5038C15D32}"/>
              </a:ext>
            </a:extLst>
          </p:cNvPr>
          <p:cNvSpPr/>
          <p:nvPr/>
        </p:nvSpPr>
        <p:spPr>
          <a:xfrm>
            <a:off x="1052337" y="3838153"/>
            <a:ext cx="2522552" cy="7028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商人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91F4DF41-B568-4458-9D84-DE109F99D41B}"/>
              </a:ext>
            </a:extLst>
          </p:cNvPr>
          <p:cNvSpPr/>
          <p:nvPr/>
        </p:nvSpPr>
        <p:spPr>
          <a:xfrm>
            <a:off x="3856660" y="3628916"/>
            <a:ext cx="3108959" cy="1327709"/>
          </a:xfrm>
          <a:prstGeom prst="wedgeRoundRectCallout">
            <a:avLst>
              <a:gd name="adj1" fmla="val -62612"/>
              <a:gd name="adj2" fmla="val 39433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数えるだけで楽ね！</a:t>
            </a:r>
          </a:p>
        </p:txBody>
      </p:sp>
      <p:pic>
        <p:nvPicPr>
          <p:cNvPr id="13" name="Picture 8" descr="天秤」フリーイラスト - シンプルフリーイラスト">
            <a:extLst>
              <a:ext uri="{FF2B5EF4-FFF2-40B4-BE49-F238E27FC236}">
                <a16:creationId xmlns:a16="http://schemas.microsoft.com/office/drawing/2014/main" id="{0DDE8210-8437-42B2-83A9-1A84C098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31" y="5064582"/>
            <a:ext cx="1456482" cy="145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乗算記号 8">
            <a:extLst>
              <a:ext uri="{FF2B5EF4-FFF2-40B4-BE49-F238E27FC236}">
                <a16:creationId xmlns:a16="http://schemas.microsoft.com/office/drawing/2014/main" id="{F72BA69C-2678-494E-AE14-130534C9D15E}"/>
              </a:ext>
            </a:extLst>
          </p:cNvPr>
          <p:cNvSpPr/>
          <p:nvPr/>
        </p:nvSpPr>
        <p:spPr>
          <a:xfrm>
            <a:off x="4378795" y="4956625"/>
            <a:ext cx="2064688" cy="1748198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C7A13B-DF5C-455E-9B4F-152F4EE43282}"/>
              </a:ext>
            </a:extLst>
          </p:cNvPr>
          <p:cNvSpPr txBox="1"/>
          <p:nvPr/>
        </p:nvSpPr>
        <p:spPr>
          <a:xfrm>
            <a:off x="6294192" y="5314302"/>
            <a:ext cx="5670146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貨幣流通量が増加！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00" y="546629"/>
            <a:ext cx="1799819" cy="179981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628" y="3326943"/>
            <a:ext cx="2064688" cy="20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会議 話し合い イラスト 無料 の最高のコレクション ~ 日本のイラスト">
            <a:extLst>
              <a:ext uri="{FF2B5EF4-FFF2-40B4-BE49-F238E27FC236}">
                <a16:creationId xmlns:a16="http://schemas.microsoft.com/office/drawing/2014/main" id="{093D9B34-CA5D-47F4-B2A5-2E3ACCE3F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1" y="3227150"/>
            <a:ext cx="2522551" cy="18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6776A4A-4C55-48ED-91F3-D4C2C284FEA2}"/>
              </a:ext>
            </a:extLst>
          </p:cNvPr>
          <p:cNvSpPr/>
          <p:nvPr/>
        </p:nvSpPr>
        <p:spPr>
          <a:xfrm>
            <a:off x="446781" y="2477847"/>
            <a:ext cx="2522552" cy="7028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商人</a:t>
            </a:r>
          </a:p>
        </p:txBody>
      </p:sp>
      <p:pic>
        <p:nvPicPr>
          <p:cNvPr id="6" name="Picture 2" descr="かわいい王様のイラスト | かわいいフリー素材集 いらすとや">
            <a:extLst>
              <a:ext uri="{FF2B5EF4-FFF2-40B4-BE49-F238E27FC236}">
                <a16:creationId xmlns:a16="http://schemas.microsoft.com/office/drawing/2014/main" id="{7884394A-D44E-43D8-9FFB-B4301DF1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39" y="2244745"/>
            <a:ext cx="2234316" cy="26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CA7839-872F-4784-ABC9-B7139E9AEC0C}"/>
              </a:ext>
            </a:extLst>
          </p:cNvPr>
          <p:cNvSpPr txBox="1"/>
          <p:nvPr/>
        </p:nvSpPr>
        <p:spPr>
          <a:xfrm>
            <a:off x="8479948" y="2829290"/>
            <a:ext cx="3539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リディア王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クロイソス</a:t>
            </a:r>
            <a:endParaRPr kumimoji="1" lang="ja-JP" altLang="en-US" sz="4000" b="1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596B1858-9538-420B-9C73-DC93FC58EEEF}"/>
              </a:ext>
            </a:extLst>
          </p:cNvPr>
          <p:cNvSpPr/>
          <p:nvPr/>
        </p:nvSpPr>
        <p:spPr>
          <a:xfrm>
            <a:off x="165505" y="689960"/>
            <a:ext cx="4182385" cy="1327709"/>
          </a:xfrm>
          <a:prstGeom prst="wedgeRoundRectCallout">
            <a:avLst>
              <a:gd name="adj1" fmla="val -19168"/>
              <a:gd name="adj2" fmla="val 76564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金銀と貨幣を交換してください！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739A8D0F-45A1-463C-B2FC-79F2BFC706E2}"/>
              </a:ext>
            </a:extLst>
          </p:cNvPr>
          <p:cNvSpPr/>
          <p:nvPr/>
        </p:nvSpPr>
        <p:spPr>
          <a:xfrm>
            <a:off x="7519220" y="4401016"/>
            <a:ext cx="4500435" cy="1327709"/>
          </a:xfrm>
          <a:prstGeom prst="wedgeRoundRectCallout">
            <a:avLst>
              <a:gd name="adj1" fmla="val -35670"/>
              <a:gd name="adj2" fmla="val -9471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交換する際に手数料をいただきます。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B567E2C4-6A97-4F6C-B0D9-B6BD356E2675}"/>
              </a:ext>
            </a:extLst>
          </p:cNvPr>
          <p:cNvSpPr/>
          <p:nvPr/>
        </p:nvSpPr>
        <p:spPr>
          <a:xfrm>
            <a:off x="3391311" y="2136480"/>
            <a:ext cx="3275937" cy="154437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・銀</a:t>
            </a: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83D5AB9C-D6A7-45FB-A5A0-F3D17DA292F9}"/>
              </a:ext>
            </a:extLst>
          </p:cNvPr>
          <p:cNvSpPr/>
          <p:nvPr/>
        </p:nvSpPr>
        <p:spPr>
          <a:xfrm>
            <a:off x="3266427" y="3599384"/>
            <a:ext cx="3537703" cy="1544372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硬貨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コイン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C7E575ED-D048-49E4-BA45-68CF7DCB0ECE}"/>
              </a:ext>
            </a:extLst>
          </p:cNvPr>
          <p:cNvSpPr/>
          <p:nvPr/>
        </p:nvSpPr>
        <p:spPr>
          <a:xfrm>
            <a:off x="7404168" y="1517851"/>
            <a:ext cx="2940124" cy="707886"/>
          </a:xfrm>
          <a:prstGeom prst="wedgeRoundRectCallout">
            <a:avLst>
              <a:gd name="adj1" fmla="val -59464"/>
              <a:gd name="adj2" fmla="val 27142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＋　手数料</a:t>
            </a:r>
          </a:p>
        </p:txBody>
      </p:sp>
      <p:pic>
        <p:nvPicPr>
          <p:cNvPr id="10242" name="Picture 2" descr="金貨・コインのイラスト | 無料のフリー素材 イラストエイト">
            <a:extLst>
              <a:ext uri="{FF2B5EF4-FFF2-40B4-BE49-F238E27FC236}">
                <a16:creationId xmlns:a16="http://schemas.microsoft.com/office/drawing/2014/main" id="{9D727FCF-E506-48F9-B4C4-10D76FE8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52" y="616306"/>
            <a:ext cx="1007784" cy="10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498" y="4658719"/>
            <a:ext cx="1458448" cy="1458448"/>
          </a:xfrm>
          <a:prstGeom prst="rect">
            <a:avLst/>
          </a:prstGeom>
        </p:spPr>
      </p:pic>
      <p:pic>
        <p:nvPicPr>
          <p:cNvPr id="23" name="Picture 2" descr="金貨・コインのイラスト | 無料のフリー素材 イラストエイト">
            <a:extLst>
              <a:ext uri="{FF2B5EF4-FFF2-40B4-BE49-F238E27FC236}">
                <a16:creationId xmlns:a16="http://schemas.microsoft.com/office/drawing/2014/main" id="{9D727FCF-E506-48F9-B4C4-10D76FE8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11" y="601545"/>
            <a:ext cx="1007784" cy="10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金貨・コインのイラスト | 無料のフリー素材 イラストエイト">
            <a:extLst>
              <a:ext uri="{FF2B5EF4-FFF2-40B4-BE49-F238E27FC236}">
                <a16:creationId xmlns:a16="http://schemas.microsoft.com/office/drawing/2014/main" id="{9D727FCF-E506-48F9-B4C4-10D76FE8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849" y="601545"/>
            <a:ext cx="1007784" cy="10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886" y="1281269"/>
            <a:ext cx="2043887" cy="107278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449" y="1347788"/>
            <a:ext cx="1179218" cy="11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2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4B7006E-FC03-4746-A871-357715C7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7" y="0"/>
            <a:ext cx="10835925" cy="685800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45EFCD5C-59C9-4E7B-ACBC-9C4698409AF0}"/>
              </a:ext>
            </a:extLst>
          </p:cNvPr>
          <p:cNvSpPr/>
          <p:nvPr/>
        </p:nvSpPr>
        <p:spPr>
          <a:xfrm flipV="1">
            <a:off x="3887787" y="6093618"/>
            <a:ext cx="266171" cy="26617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四角形吹き出し 15">
            <a:extLst>
              <a:ext uri="{FF2B5EF4-FFF2-40B4-BE49-F238E27FC236}">
                <a16:creationId xmlns:a16="http://schemas.microsoft.com/office/drawing/2014/main" id="{CB823191-D253-4031-87DC-295899BA879B}"/>
              </a:ext>
            </a:extLst>
          </p:cNvPr>
          <p:cNvSpPr/>
          <p:nvPr/>
        </p:nvSpPr>
        <p:spPr>
          <a:xfrm>
            <a:off x="4659935" y="5498070"/>
            <a:ext cx="1700649" cy="728633"/>
          </a:xfrm>
          <a:prstGeom prst="wedgeRectCallout">
            <a:avLst>
              <a:gd name="adj1" fmla="val -77344"/>
              <a:gd name="adj2" fmla="val 4186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メロエ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5">
            <a:extLst>
              <a:ext uri="{FF2B5EF4-FFF2-40B4-BE49-F238E27FC236}">
                <a16:creationId xmlns:a16="http://schemas.microsoft.com/office/drawing/2014/main" id="{521BB27B-B260-4C13-ADD2-7B4DC596D1F4}"/>
              </a:ext>
            </a:extLst>
          </p:cNvPr>
          <p:cNvSpPr/>
          <p:nvPr/>
        </p:nvSpPr>
        <p:spPr>
          <a:xfrm>
            <a:off x="4408581" y="4358377"/>
            <a:ext cx="2532022" cy="846705"/>
          </a:xfrm>
          <a:prstGeom prst="wedgeRectCallout">
            <a:avLst>
              <a:gd name="adj1" fmla="val -77344"/>
              <a:gd name="adj2" fmla="val 4186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クシュ王国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8F90EFA-E394-4D8E-9E4C-A9D9CACB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009" y="4419571"/>
            <a:ext cx="1530303" cy="9793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F554C8-27CE-451B-B2D0-E5484B1BF065}"/>
              </a:ext>
            </a:extLst>
          </p:cNvPr>
          <p:cNvSpPr txBox="1"/>
          <p:nvPr/>
        </p:nvSpPr>
        <p:spPr>
          <a:xfrm>
            <a:off x="1463542" y="5262221"/>
            <a:ext cx="227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rgbClr val="00000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高度な</a:t>
            </a:r>
          </a:p>
          <a:p>
            <a:r>
              <a:rPr lang="ja-JP" altLang="en-US" sz="3600" b="1" dirty="0">
                <a:solidFill>
                  <a:srgbClr val="00000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鉄器文明</a:t>
            </a:r>
            <a:endParaRPr kumimoji="1" lang="ja-JP" altLang="en-US" sz="3600" b="1" dirty="0">
              <a:solidFill>
                <a:srgbClr val="000000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893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396564"/>
            <a:ext cx="11894598" cy="1766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47CB18-2DC0-D947-BD0D-F4AFA1FAD99E}"/>
              </a:ext>
            </a:extLst>
          </p:cNvPr>
          <p:cNvSpPr txBox="1"/>
          <p:nvPr/>
        </p:nvSpPr>
        <p:spPr>
          <a:xfrm>
            <a:off x="148701" y="98555"/>
            <a:ext cx="388619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オリエントの統一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330366A-DEEC-D2BE-6FBB-9707600F15B9}"/>
              </a:ext>
            </a:extLst>
          </p:cNvPr>
          <p:cNvSpPr txBox="1"/>
          <p:nvPr/>
        </p:nvSpPr>
        <p:spPr>
          <a:xfrm>
            <a:off x="349648" y="3105834"/>
            <a:ext cx="34270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8342EA-48C0-9BB2-58B4-38601DDBB73A}"/>
              </a:ext>
            </a:extLst>
          </p:cNvPr>
          <p:cNvSpPr txBox="1"/>
          <p:nvPr/>
        </p:nvSpPr>
        <p:spPr>
          <a:xfrm>
            <a:off x="3838958" y="4015896"/>
            <a:ext cx="778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 世界初の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金属貨幣</a:t>
            </a:r>
            <a:endParaRPr lang="en-US" altLang="ja-JP" sz="3600" b="1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2821D8-32BE-7867-4314-884C609C2D67}"/>
              </a:ext>
            </a:extLst>
          </p:cNvPr>
          <p:cNvSpPr txBox="1"/>
          <p:nvPr/>
        </p:nvSpPr>
        <p:spPr>
          <a:xfrm>
            <a:off x="349650" y="1015796"/>
            <a:ext cx="34270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アッシリア王国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40388C-46D1-BBDF-7327-A9A9114844C9}"/>
              </a:ext>
            </a:extLst>
          </p:cNvPr>
          <p:cNvSpPr txBox="1"/>
          <p:nvPr/>
        </p:nvSpPr>
        <p:spPr>
          <a:xfrm>
            <a:off x="3813704" y="1041887"/>
            <a:ext cx="793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 鉄器や戦車で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全オリエント統一</a:t>
            </a: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 圧政と重税で反乱・滅亡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2BB41C-A74B-4B47-7032-06753E1CA740}"/>
              </a:ext>
            </a:extLst>
          </p:cNvPr>
          <p:cNvSpPr txBox="1"/>
          <p:nvPr/>
        </p:nvSpPr>
        <p:spPr>
          <a:xfrm>
            <a:off x="3838960" y="4901178"/>
            <a:ext cx="822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 バビロン捕囚</a:t>
            </a: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EF677FF1-6CD3-F0C8-6EF2-A373FFE23BC7}"/>
              </a:ext>
            </a:extLst>
          </p:cNvPr>
          <p:cNvSpPr/>
          <p:nvPr/>
        </p:nvSpPr>
        <p:spPr>
          <a:xfrm>
            <a:off x="148701" y="2539217"/>
            <a:ext cx="8225107" cy="3922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4914CF-400E-C457-BA26-3DAF26A3530C}"/>
              </a:ext>
            </a:extLst>
          </p:cNvPr>
          <p:cNvSpPr txBox="1"/>
          <p:nvPr/>
        </p:nvSpPr>
        <p:spPr>
          <a:xfrm>
            <a:off x="143871" y="2300266"/>
            <a:ext cx="3256026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王国分立時代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DDB2AD-88B9-08F1-C7E9-C33A71C0F017}"/>
              </a:ext>
            </a:extLst>
          </p:cNvPr>
          <p:cNvSpPr txBox="1"/>
          <p:nvPr/>
        </p:nvSpPr>
        <p:spPr>
          <a:xfrm>
            <a:off x="349647" y="3978067"/>
            <a:ext cx="34270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リディア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76B8F3-D54A-9270-3E5B-579F51068FAB}"/>
              </a:ext>
            </a:extLst>
          </p:cNvPr>
          <p:cNvSpPr txBox="1"/>
          <p:nvPr/>
        </p:nvSpPr>
        <p:spPr>
          <a:xfrm>
            <a:off x="349646" y="4850300"/>
            <a:ext cx="34270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新バビロニア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2AB576-DC4E-605A-7BA8-47E2F079CE9F}"/>
              </a:ext>
            </a:extLst>
          </p:cNvPr>
          <p:cNvSpPr txBox="1"/>
          <p:nvPr/>
        </p:nvSpPr>
        <p:spPr>
          <a:xfrm>
            <a:off x="349645" y="5681956"/>
            <a:ext cx="34270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メデイア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7">
            <a:extLst>
              <a:ext uri="{FF2B5EF4-FFF2-40B4-BE49-F238E27FC236}">
                <a16:creationId xmlns:a16="http://schemas.microsoft.com/office/drawing/2014/main" id="{85EDAC5C-B648-01EC-2C61-6C1F229E15D0}"/>
              </a:ext>
            </a:extLst>
          </p:cNvPr>
          <p:cNvSpPr/>
          <p:nvPr/>
        </p:nvSpPr>
        <p:spPr>
          <a:xfrm>
            <a:off x="8512450" y="2539216"/>
            <a:ext cx="3551615" cy="3922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B729484-50A3-CEFF-678D-A22FE5F92382}"/>
              </a:ext>
            </a:extLst>
          </p:cNvPr>
          <p:cNvSpPr txBox="1"/>
          <p:nvPr/>
        </p:nvSpPr>
        <p:spPr>
          <a:xfrm>
            <a:off x="8574755" y="2631225"/>
            <a:ext cx="26529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クシュ王国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3C6537-DADD-8D30-60AC-CB9756E20357}"/>
              </a:ext>
            </a:extLst>
          </p:cNvPr>
          <p:cNvSpPr txBox="1"/>
          <p:nvPr/>
        </p:nvSpPr>
        <p:spPr>
          <a:xfrm>
            <a:off x="8574754" y="3399567"/>
            <a:ext cx="289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都：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メロエ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7995B76-96A7-F55E-19F9-F46177D8E741}"/>
              </a:ext>
            </a:extLst>
          </p:cNvPr>
          <p:cNvSpPr txBox="1"/>
          <p:nvPr/>
        </p:nvSpPr>
        <p:spPr>
          <a:xfrm>
            <a:off x="8574753" y="4149693"/>
            <a:ext cx="346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高度な鉄器文明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3105D8F-37E5-DB2B-AB91-24D39977993E}"/>
              </a:ext>
            </a:extLst>
          </p:cNvPr>
          <p:cNvSpPr txBox="1"/>
          <p:nvPr/>
        </p:nvSpPr>
        <p:spPr>
          <a:xfrm>
            <a:off x="8512449" y="4955390"/>
            <a:ext cx="346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エジプトやローマ帝国と交易</a:t>
            </a: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F21949BF-CB49-63D1-5B0D-974F9A522742}"/>
              </a:ext>
            </a:extLst>
          </p:cNvPr>
          <p:cNvSpPr/>
          <p:nvPr/>
        </p:nvSpPr>
        <p:spPr>
          <a:xfrm rot="5400000">
            <a:off x="4527764" y="2079361"/>
            <a:ext cx="885282" cy="1103729"/>
          </a:xfrm>
          <a:prstGeom prst="rightArrow">
            <a:avLst>
              <a:gd name="adj1" fmla="val 50000"/>
              <a:gd name="adj2" fmla="val 515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42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08F96F-CFBA-4D0E-8479-39F78CFBAB80}"/>
              </a:ext>
            </a:extLst>
          </p:cNvPr>
          <p:cNvSpPr txBox="1"/>
          <p:nvPr/>
        </p:nvSpPr>
        <p:spPr>
          <a:xfrm>
            <a:off x="95885" y="63120"/>
            <a:ext cx="736398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古代オリエント文明とその周辺</a:t>
            </a:r>
            <a:endParaRPr kumimoji="1" lang="en-US" altLang="ja-JP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C2A30-7269-418F-9D18-4B8AB17BAA04}"/>
              </a:ext>
            </a:extLst>
          </p:cNvPr>
          <p:cNvSpPr txBox="1"/>
          <p:nvPr/>
        </p:nvSpPr>
        <p:spPr>
          <a:xfrm>
            <a:off x="402017" y="1093601"/>
            <a:ext cx="334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メソポタミア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5885" y="866776"/>
            <a:ext cx="12010390" cy="5662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42C6A-8316-46AE-B0A4-9E5D8777A999}"/>
              </a:ext>
            </a:extLst>
          </p:cNvPr>
          <p:cNvSpPr txBox="1"/>
          <p:nvPr/>
        </p:nvSpPr>
        <p:spPr>
          <a:xfrm>
            <a:off x="402017" y="2173767"/>
            <a:ext cx="25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2C4EEC-8868-41FE-AE8E-ECBB25A0992D}"/>
              </a:ext>
            </a:extLst>
          </p:cNvPr>
          <p:cNvSpPr txBox="1"/>
          <p:nvPr/>
        </p:nvSpPr>
        <p:spPr>
          <a:xfrm>
            <a:off x="402016" y="3277719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71DCFD-F93A-437E-8D83-7296BD4A292B}"/>
              </a:ext>
            </a:extLst>
          </p:cNvPr>
          <p:cNvSpPr txBox="1"/>
          <p:nvPr/>
        </p:nvSpPr>
        <p:spPr>
          <a:xfrm>
            <a:off x="402015" y="4402416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07BB54-8590-4B33-839F-D1B1BEF3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4" y="1012099"/>
            <a:ext cx="6460505" cy="42962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20B260-7E2B-4B26-B851-9FE035940918}"/>
              </a:ext>
            </a:extLst>
          </p:cNvPr>
          <p:cNvSpPr txBox="1"/>
          <p:nvPr/>
        </p:nvSpPr>
        <p:spPr>
          <a:xfrm>
            <a:off x="367695" y="5506368"/>
            <a:ext cx="543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オリエント統一と分裂</a:t>
            </a:r>
          </a:p>
        </p:txBody>
      </p:sp>
      <p:sp>
        <p:nvSpPr>
          <p:cNvPr id="9" name="フレーム 8"/>
          <p:cNvSpPr/>
          <p:nvPr/>
        </p:nvSpPr>
        <p:spPr>
          <a:xfrm>
            <a:off x="367695" y="5362593"/>
            <a:ext cx="5433030" cy="882674"/>
          </a:xfrm>
          <a:prstGeom prst="frame">
            <a:avLst>
              <a:gd name="adj1" fmla="val 433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2CBBC5C-E2EF-48A1-AF6C-B1F439F67327}"/>
              </a:ext>
            </a:extLst>
          </p:cNvPr>
          <p:cNvSpPr/>
          <p:nvPr/>
        </p:nvSpPr>
        <p:spPr>
          <a:xfrm rot="19877209">
            <a:off x="6121785" y="1413401"/>
            <a:ext cx="737091" cy="99939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0ACD9F-9C3F-4A79-BB76-0833A5C637D5}"/>
              </a:ext>
            </a:extLst>
          </p:cNvPr>
          <p:cNvSpPr txBox="1"/>
          <p:nvPr/>
        </p:nvSpPr>
        <p:spPr>
          <a:xfrm rot="20166323">
            <a:off x="6319147" y="1466037"/>
            <a:ext cx="430887" cy="109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0353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00C0008-CAB9-684F-9331-778C365D785B}"/>
              </a:ext>
            </a:extLst>
          </p:cNvPr>
          <p:cNvSpPr/>
          <p:nvPr/>
        </p:nvSpPr>
        <p:spPr>
          <a:xfrm>
            <a:off x="3278187" y="1336146"/>
            <a:ext cx="2844272" cy="115093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540375" y="128107"/>
            <a:ext cx="1563688" cy="691686"/>
          </a:xfrm>
          <a:prstGeom prst="wedgeRectCallout">
            <a:avLst>
              <a:gd name="adj1" fmla="val -44846"/>
              <a:gd name="adj2" fmla="val 11025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EEE4B1F4-8FD3-D6D7-61C5-53E0B74A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5" y="11768"/>
            <a:ext cx="5873750" cy="6834464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C87ADD8E-38F5-C1BD-2AEA-F23FC5C6EAF4}"/>
              </a:ext>
            </a:extLst>
          </p:cNvPr>
          <p:cNvSpPr/>
          <p:nvPr/>
        </p:nvSpPr>
        <p:spPr>
          <a:xfrm>
            <a:off x="8133292" y="895397"/>
            <a:ext cx="2551560" cy="678873"/>
          </a:xfrm>
          <a:prstGeom prst="wedgeRectCallout">
            <a:avLst>
              <a:gd name="adj1" fmla="val -65066"/>
              <a:gd name="adj2" fmla="val 24507"/>
            </a:avLst>
          </a:prstGeom>
          <a:solidFill>
            <a:srgbClr val="FBCEFD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アッシリア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0939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EEE4B1F4-8FD3-D6D7-61C5-53E0B74A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5" y="11768"/>
            <a:ext cx="5873750" cy="68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6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82D5532E-40B2-4A56-93EE-DD536C01D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2"/>
          <a:stretch/>
        </p:blipFill>
        <p:spPr>
          <a:xfrm>
            <a:off x="6445724" y="721707"/>
            <a:ext cx="5717579" cy="54145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167158-CDD0-4A20-9ADE-152EF36C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" y="780757"/>
            <a:ext cx="4707031" cy="5478207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41400" y="2872160"/>
            <a:ext cx="3870960" cy="1295400"/>
          </a:xfrm>
          <a:prstGeom prst="wedgeRectCallout">
            <a:avLst>
              <a:gd name="adj1" fmla="val 30742"/>
              <a:gd name="adj2" fmla="val -82206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一時ミタンニ王国に服属</a:t>
            </a:r>
          </a:p>
        </p:txBody>
      </p:sp>
      <p:sp>
        <p:nvSpPr>
          <p:cNvPr id="7" name="楕円 6"/>
          <p:cNvSpPr/>
          <p:nvPr/>
        </p:nvSpPr>
        <p:spPr>
          <a:xfrm>
            <a:off x="2394915" y="1173325"/>
            <a:ext cx="1633087" cy="120396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4436036" y="2725758"/>
            <a:ext cx="2909769" cy="1628575"/>
          </a:xfrm>
          <a:prstGeom prst="rightArrow">
            <a:avLst>
              <a:gd name="adj1" fmla="val 42880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独立・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拡大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97476" y="1303572"/>
            <a:ext cx="1447146" cy="115409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021968" y="2349601"/>
            <a:ext cx="1226035" cy="6705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戦車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679" y="4012976"/>
            <a:ext cx="1279604" cy="139847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560" y="4012976"/>
            <a:ext cx="1279604" cy="139847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789831" y="5465732"/>
            <a:ext cx="1639644" cy="6705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騎兵隊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8672914" y="4642410"/>
            <a:ext cx="3401296" cy="649258"/>
          </a:xfrm>
          <a:prstGeom prst="wedgeRectCallout">
            <a:avLst>
              <a:gd name="adj1" fmla="val -23669"/>
              <a:gd name="adj2" fmla="val -139700"/>
            </a:avLst>
          </a:prstGeom>
          <a:ln>
            <a:solidFill>
              <a:srgbClr val="ED49E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アッシリア王国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568FE84-1748-4028-82D6-DA8A997D9012}"/>
              </a:ext>
            </a:extLst>
          </p:cNvPr>
          <p:cNvSpPr/>
          <p:nvPr/>
        </p:nvSpPr>
        <p:spPr>
          <a:xfrm>
            <a:off x="340046" y="1998284"/>
            <a:ext cx="1821944" cy="6520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海の民</a:t>
            </a:r>
          </a:p>
        </p:txBody>
      </p:sp>
      <p:sp>
        <p:nvSpPr>
          <p:cNvPr id="20" name="爆発: 8 pt 7">
            <a:extLst>
              <a:ext uri="{FF2B5EF4-FFF2-40B4-BE49-F238E27FC236}">
                <a16:creationId xmlns:a16="http://schemas.microsoft.com/office/drawing/2014/main" id="{3EEFB555-55A9-4DAA-8FC8-B31B747260C9}"/>
              </a:ext>
            </a:extLst>
          </p:cNvPr>
          <p:cNvSpPr/>
          <p:nvPr/>
        </p:nvSpPr>
        <p:spPr>
          <a:xfrm>
            <a:off x="1652251" y="1562002"/>
            <a:ext cx="938254" cy="652005"/>
          </a:xfrm>
          <a:prstGeom prst="irregularSeal1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爆発: 8 pt 8">
            <a:extLst>
              <a:ext uri="{FF2B5EF4-FFF2-40B4-BE49-F238E27FC236}">
                <a16:creationId xmlns:a16="http://schemas.microsoft.com/office/drawing/2014/main" id="{90BFE776-82EB-454E-ACE9-BF2FF87D1731}"/>
              </a:ext>
            </a:extLst>
          </p:cNvPr>
          <p:cNvSpPr/>
          <p:nvPr/>
        </p:nvSpPr>
        <p:spPr>
          <a:xfrm>
            <a:off x="1682003" y="2348942"/>
            <a:ext cx="938254" cy="652005"/>
          </a:xfrm>
          <a:prstGeom prst="irregularSeal1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865728"/>
            <a:ext cx="1492172" cy="1223492"/>
          </a:xfrm>
          <a:prstGeom prst="rect">
            <a:avLst/>
          </a:prstGeom>
        </p:spPr>
      </p:pic>
      <p:sp>
        <p:nvSpPr>
          <p:cNvPr id="23" name="下矢印 22"/>
          <p:cNvSpPr/>
          <p:nvPr/>
        </p:nvSpPr>
        <p:spPr>
          <a:xfrm>
            <a:off x="1433379" y="4237625"/>
            <a:ext cx="1087001" cy="55922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9089" y="6078695"/>
            <a:ext cx="3770071" cy="5988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旧勢力衰退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756" y="5552586"/>
            <a:ext cx="1333408" cy="1407291"/>
          </a:xfrm>
          <a:prstGeom prst="rect">
            <a:avLst/>
          </a:prstGeom>
        </p:spPr>
      </p:pic>
      <p:sp>
        <p:nvSpPr>
          <p:cNvPr id="26" name="正方形/長方形 23">
            <a:extLst>
              <a:ext uri="{FF2B5EF4-FFF2-40B4-BE49-F238E27FC236}">
                <a16:creationId xmlns:a16="http://schemas.microsoft.com/office/drawing/2014/main" id="{662B0068-4751-F0AA-94FF-8EF971CA0C1E}"/>
              </a:ext>
            </a:extLst>
          </p:cNvPr>
          <p:cNvSpPr/>
          <p:nvPr/>
        </p:nvSpPr>
        <p:spPr>
          <a:xfrm>
            <a:off x="50743" y="4845202"/>
            <a:ext cx="3770071" cy="5988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「海の民」侵入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下矢印 22">
            <a:extLst>
              <a:ext uri="{FF2B5EF4-FFF2-40B4-BE49-F238E27FC236}">
                <a16:creationId xmlns:a16="http://schemas.microsoft.com/office/drawing/2014/main" id="{72FBA1A2-57E6-4274-ECF1-776D3F5B991C}"/>
              </a:ext>
            </a:extLst>
          </p:cNvPr>
          <p:cNvSpPr/>
          <p:nvPr/>
        </p:nvSpPr>
        <p:spPr>
          <a:xfrm>
            <a:off x="1435736" y="5487597"/>
            <a:ext cx="1087001" cy="55922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吹き出し 15">
            <a:extLst>
              <a:ext uri="{FF2B5EF4-FFF2-40B4-BE49-F238E27FC236}">
                <a16:creationId xmlns:a16="http://schemas.microsoft.com/office/drawing/2014/main" id="{33E0A845-048A-7A51-1493-5ABE19760196}"/>
              </a:ext>
            </a:extLst>
          </p:cNvPr>
          <p:cNvSpPr/>
          <p:nvPr/>
        </p:nvSpPr>
        <p:spPr>
          <a:xfrm>
            <a:off x="3646224" y="92128"/>
            <a:ext cx="3401296" cy="947153"/>
          </a:xfrm>
          <a:prstGeom prst="wedgeRectCallout">
            <a:avLst>
              <a:gd name="adj1" fmla="val 13669"/>
              <a:gd name="adj2" fmla="val 11167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ヒッタイトから持ち込まれた</a:t>
            </a:r>
          </a:p>
        </p:txBody>
      </p:sp>
    </p:spTree>
    <p:extLst>
      <p:ext uri="{BB962C8B-B14F-4D97-AF65-F5344CB8AC3E}">
        <p14:creationId xmlns:p14="http://schemas.microsoft.com/office/powerpoint/2010/main" val="49033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FB04028B-A202-13F8-9E42-5F785DB06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/>
          <a:stretch/>
        </p:blipFill>
        <p:spPr>
          <a:xfrm>
            <a:off x="18709" y="1081338"/>
            <a:ext cx="12154581" cy="4695324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D3BD2A74-5402-BB42-A1C3-EC80DCBC5C96}"/>
              </a:ext>
            </a:extLst>
          </p:cNvPr>
          <p:cNvSpPr/>
          <p:nvPr/>
        </p:nvSpPr>
        <p:spPr>
          <a:xfrm>
            <a:off x="9848071" y="3024297"/>
            <a:ext cx="200201" cy="20020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72B953BF-2570-B47F-136D-77ABC56862E5}"/>
              </a:ext>
            </a:extLst>
          </p:cNvPr>
          <p:cNvSpPr/>
          <p:nvPr/>
        </p:nvSpPr>
        <p:spPr>
          <a:xfrm>
            <a:off x="9456768" y="1911819"/>
            <a:ext cx="2551560" cy="678873"/>
          </a:xfrm>
          <a:prstGeom prst="wedgeRectCallout">
            <a:avLst>
              <a:gd name="adj1" fmla="val -28773"/>
              <a:gd name="adj2" fmla="val 1141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ニネヴェ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0086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6BDCFDF-3203-1191-7A70-B9B4248E0219}"/>
              </a:ext>
            </a:extLst>
          </p:cNvPr>
          <p:cNvGrpSpPr/>
          <p:nvPr/>
        </p:nvGrpSpPr>
        <p:grpSpPr>
          <a:xfrm>
            <a:off x="91411" y="52294"/>
            <a:ext cx="7592205" cy="5871978"/>
            <a:chOff x="2996884" y="547632"/>
            <a:chExt cx="8225140" cy="6429511"/>
          </a:xfrm>
        </p:grpSpPr>
        <p:sp>
          <p:nvSpPr>
            <p:cNvPr id="8" name="楕円 7"/>
            <p:cNvSpPr/>
            <p:nvPr/>
          </p:nvSpPr>
          <p:spPr>
            <a:xfrm>
              <a:off x="3503195" y="610352"/>
              <a:ext cx="6689558" cy="6199041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8" name="円 37"/>
            <p:cNvSpPr/>
            <p:nvPr/>
          </p:nvSpPr>
          <p:spPr>
            <a:xfrm>
              <a:off x="3503195" y="610352"/>
              <a:ext cx="6689558" cy="6195908"/>
            </a:xfrm>
            <a:prstGeom prst="pie">
              <a:avLst>
                <a:gd name="adj1" fmla="val 8273346"/>
                <a:gd name="adj2" fmla="val 1620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円 41"/>
            <p:cNvSpPr/>
            <p:nvPr/>
          </p:nvSpPr>
          <p:spPr>
            <a:xfrm>
              <a:off x="3503195" y="607219"/>
              <a:ext cx="6689558" cy="6199041"/>
            </a:xfrm>
            <a:prstGeom prst="pie">
              <a:avLst>
                <a:gd name="adj1" fmla="val 2576498"/>
                <a:gd name="adj2" fmla="val 821718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9" name="楕円 8"/>
            <p:cNvSpPr/>
            <p:nvPr/>
          </p:nvSpPr>
          <p:spPr>
            <a:xfrm>
              <a:off x="5977437" y="2911454"/>
              <a:ext cx="1741069" cy="159683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中央政府</a:t>
              </a:r>
              <a:endPara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8411" y="934226"/>
              <a:ext cx="1690975" cy="1602199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DE7BEB1-3C2D-4320-B8AA-8B438E82B6E0}"/>
                </a:ext>
              </a:extLst>
            </p:cNvPr>
            <p:cNvSpPr txBox="1"/>
            <p:nvPr/>
          </p:nvSpPr>
          <p:spPr>
            <a:xfrm>
              <a:off x="4931304" y="2264413"/>
              <a:ext cx="1585188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32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従属国</a:t>
              </a:r>
              <a:endPara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9299" y="2217963"/>
              <a:ext cx="1690975" cy="1602199"/>
            </a:xfrm>
            <a:prstGeom prst="rect">
              <a:avLst/>
            </a:prstGeom>
          </p:spPr>
        </p:pic>
        <p:cxnSp>
          <p:nvCxnSpPr>
            <p:cNvPr id="25" name="直線コネクタ 24"/>
            <p:cNvCxnSpPr>
              <a:cxnSpLocks/>
              <a:endCxn id="9" idx="0"/>
            </p:cNvCxnSpPr>
            <p:nvPr/>
          </p:nvCxnSpPr>
          <p:spPr>
            <a:xfrm flipH="1">
              <a:off x="6847972" y="559198"/>
              <a:ext cx="2" cy="2352256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>
              <a:stCxn id="9" idx="5"/>
              <a:endCxn id="8" idx="5"/>
            </p:cNvCxnSpPr>
            <p:nvPr/>
          </p:nvCxnSpPr>
          <p:spPr>
            <a:xfrm>
              <a:off x="7463532" y="4274438"/>
              <a:ext cx="1749558" cy="1627126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>
              <a:stCxn id="9" idx="3"/>
              <a:endCxn id="8" idx="3"/>
            </p:cNvCxnSpPr>
            <p:nvPr/>
          </p:nvCxnSpPr>
          <p:spPr>
            <a:xfrm flipH="1">
              <a:off x="4482858" y="4274438"/>
              <a:ext cx="1749553" cy="1627126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7732" y="4498435"/>
              <a:ext cx="1690975" cy="1602199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604" y="1474031"/>
              <a:ext cx="796442" cy="2082203"/>
            </a:xfrm>
            <a:prstGeom prst="rect">
              <a:avLst/>
            </a:prstGeom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CDE7BEB1-3C2D-4320-B8AA-8B438E82B6E0}"/>
                </a:ext>
              </a:extLst>
            </p:cNvPr>
            <p:cNvSpPr txBox="1"/>
            <p:nvPr/>
          </p:nvSpPr>
          <p:spPr>
            <a:xfrm>
              <a:off x="3275821" y="2463870"/>
              <a:ext cx="647725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州</a:t>
              </a:r>
            </a:p>
          </p:txBody>
        </p:sp>
        <p:sp>
          <p:nvSpPr>
            <p:cNvPr id="46" name="四角形吹き出し 45"/>
            <p:cNvSpPr/>
            <p:nvPr/>
          </p:nvSpPr>
          <p:spPr>
            <a:xfrm>
              <a:off x="2996884" y="3980231"/>
              <a:ext cx="1889727" cy="667040"/>
            </a:xfrm>
            <a:prstGeom prst="wedgeRectCallout">
              <a:avLst>
                <a:gd name="adj1" fmla="val 21079"/>
                <a:gd name="adj2" fmla="val -11511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総督</a:t>
              </a:r>
              <a:endParaRPr lang="en-US" altLang="ja-JP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49" name="左矢印 48"/>
            <p:cNvSpPr/>
            <p:nvPr/>
          </p:nvSpPr>
          <p:spPr>
            <a:xfrm rot="1388916">
              <a:off x="4759200" y="2945941"/>
              <a:ext cx="1179148" cy="772468"/>
            </a:xfrm>
            <a:prstGeom prst="lef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DE7BEB1-3C2D-4320-B8AA-8B438E82B6E0}"/>
                </a:ext>
              </a:extLst>
            </p:cNvPr>
            <p:cNvSpPr txBox="1"/>
            <p:nvPr/>
          </p:nvSpPr>
          <p:spPr>
            <a:xfrm>
              <a:off x="9766867" y="2422099"/>
              <a:ext cx="647725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州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CDE7BEB1-3C2D-4320-B8AA-8B438E82B6E0}"/>
                </a:ext>
              </a:extLst>
            </p:cNvPr>
            <p:cNvSpPr txBox="1"/>
            <p:nvPr/>
          </p:nvSpPr>
          <p:spPr>
            <a:xfrm>
              <a:off x="6059527" y="6392368"/>
              <a:ext cx="647725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州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DE7BEB1-3C2D-4320-B8AA-8B438E82B6E0}"/>
                </a:ext>
              </a:extLst>
            </p:cNvPr>
            <p:cNvSpPr txBox="1"/>
            <p:nvPr/>
          </p:nvSpPr>
          <p:spPr>
            <a:xfrm>
              <a:off x="6265202" y="547632"/>
              <a:ext cx="1124953" cy="5847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帝国</a:t>
              </a:r>
            </a:p>
          </p:txBody>
        </p:sp>
        <p:sp>
          <p:nvSpPr>
            <p:cNvPr id="21" name="四角形吹き出し 20"/>
            <p:cNvSpPr/>
            <p:nvPr/>
          </p:nvSpPr>
          <p:spPr>
            <a:xfrm>
              <a:off x="7278652" y="1167842"/>
              <a:ext cx="3943372" cy="1094841"/>
            </a:xfrm>
            <a:prstGeom prst="wedgeRectCallout">
              <a:avLst>
                <a:gd name="adj1" fmla="val -47743"/>
                <a:gd name="adj2" fmla="val 12926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ja-JP" altLang="en-US" sz="32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全国に政策を浸透させるために</a:t>
              </a:r>
              <a:endPara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7" name="吹き出し: 上矢印 6">
              <a:extLst>
                <a:ext uri="{FF2B5EF4-FFF2-40B4-BE49-F238E27FC236}">
                  <a16:creationId xmlns:a16="http://schemas.microsoft.com/office/drawing/2014/main" id="{F875E67E-1249-2511-C061-9A99A3D778C2}"/>
                </a:ext>
              </a:extLst>
            </p:cNvPr>
            <p:cNvSpPr/>
            <p:nvPr/>
          </p:nvSpPr>
          <p:spPr>
            <a:xfrm>
              <a:off x="3004411" y="4692889"/>
              <a:ext cx="2773437" cy="1215008"/>
            </a:xfrm>
            <a:prstGeom prst="up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統治を代行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6300105-74D4-7FCA-AD42-0755C13B4A5E}"/>
              </a:ext>
            </a:extLst>
          </p:cNvPr>
          <p:cNvGrpSpPr/>
          <p:nvPr/>
        </p:nvGrpSpPr>
        <p:grpSpPr>
          <a:xfrm>
            <a:off x="3646153" y="4753345"/>
            <a:ext cx="8566745" cy="2117438"/>
            <a:chOff x="0" y="236685"/>
            <a:chExt cx="10635916" cy="2653986"/>
          </a:xfrm>
        </p:grpSpPr>
        <p:sp>
          <p:nvSpPr>
            <p:cNvPr id="5" name="正方形/長方形 22">
              <a:extLst>
                <a:ext uri="{FF2B5EF4-FFF2-40B4-BE49-F238E27FC236}">
                  <a16:creationId xmlns:a16="http://schemas.microsoft.com/office/drawing/2014/main" id="{A240DC66-F35B-E8F4-DF0D-347176C37130}"/>
                </a:ext>
              </a:extLst>
            </p:cNvPr>
            <p:cNvSpPr/>
            <p:nvPr/>
          </p:nvSpPr>
          <p:spPr>
            <a:xfrm>
              <a:off x="0" y="1217794"/>
              <a:ext cx="10635916" cy="16677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D625460-4D7E-3B61-9A51-746FC4303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6739" y="1318378"/>
              <a:ext cx="1927058" cy="1567186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87A075A-2590-D2B7-ADFD-DBD98687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797708" y="1217794"/>
              <a:ext cx="1933646" cy="1667770"/>
            </a:xfrm>
            <a:prstGeom prst="rect">
              <a:avLst/>
            </a:prstGeom>
          </p:spPr>
        </p:pic>
        <p:sp>
          <p:nvSpPr>
            <p:cNvPr id="13" name="右矢印 16">
              <a:extLst>
                <a:ext uri="{FF2B5EF4-FFF2-40B4-BE49-F238E27FC236}">
                  <a16:creationId xmlns:a16="http://schemas.microsoft.com/office/drawing/2014/main" id="{AF38EEC8-90D7-2262-A0F1-DE1B3A6496A2}"/>
                </a:ext>
              </a:extLst>
            </p:cNvPr>
            <p:cNvSpPr/>
            <p:nvPr/>
          </p:nvSpPr>
          <p:spPr>
            <a:xfrm>
              <a:off x="4984458" y="1659623"/>
              <a:ext cx="722588" cy="833885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右矢印 17">
              <a:extLst>
                <a:ext uri="{FF2B5EF4-FFF2-40B4-BE49-F238E27FC236}">
                  <a16:creationId xmlns:a16="http://schemas.microsoft.com/office/drawing/2014/main" id="{41608284-DF03-C5F2-2C88-710480DC463C}"/>
                </a:ext>
              </a:extLst>
            </p:cNvPr>
            <p:cNvSpPr/>
            <p:nvPr/>
          </p:nvSpPr>
          <p:spPr>
            <a:xfrm>
              <a:off x="2244151" y="1685029"/>
              <a:ext cx="722588" cy="833885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93F1A0D-C024-3354-5ABF-A70CC9D90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4604" y="1318378"/>
              <a:ext cx="1927058" cy="1567186"/>
            </a:xfrm>
            <a:prstGeom prst="rect">
              <a:avLst/>
            </a:prstGeom>
          </p:spPr>
        </p:pic>
        <p:sp>
          <p:nvSpPr>
            <p:cNvPr id="16" name="右矢印 19">
              <a:extLst>
                <a:ext uri="{FF2B5EF4-FFF2-40B4-BE49-F238E27FC236}">
                  <a16:creationId xmlns:a16="http://schemas.microsoft.com/office/drawing/2014/main" id="{45E6770D-511D-6335-F073-EE10ED6C701C}"/>
                </a:ext>
              </a:extLst>
            </p:cNvPr>
            <p:cNvSpPr/>
            <p:nvPr/>
          </p:nvSpPr>
          <p:spPr>
            <a:xfrm>
              <a:off x="7822016" y="1685029"/>
              <a:ext cx="722588" cy="833885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21">
              <a:extLst>
                <a:ext uri="{FF2B5EF4-FFF2-40B4-BE49-F238E27FC236}">
                  <a16:creationId xmlns:a16="http://schemas.microsoft.com/office/drawing/2014/main" id="{C73FCE0B-42B5-AF9E-95C4-6D1D9BDEAA89}"/>
                </a:ext>
              </a:extLst>
            </p:cNvPr>
            <p:cNvSpPr/>
            <p:nvPr/>
          </p:nvSpPr>
          <p:spPr>
            <a:xfrm>
              <a:off x="2" y="712174"/>
              <a:ext cx="2358187" cy="7467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駅伝制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C94BEC1-F4D8-CDA5-1940-9F494847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75049" y="1262461"/>
              <a:ext cx="1887779" cy="162821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723B849B-16F0-3016-1364-64E44B18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6739" y="236685"/>
              <a:ext cx="2117559" cy="1888778"/>
            </a:xfrm>
            <a:prstGeom prst="rect">
              <a:avLst/>
            </a:prstGeom>
          </p:spPr>
        </p:pic>
      </p:grpSp>
      <p:sp>
        <p:nvSpPr>
          <p:cNvPr id="27" name="吹き出し: 下矢印 26">
            <a:extLst>
              <a:ext uri="{FF2B5EF4-FFF2-40B4-BE49-F238E27FC236}">
                <a16:creationId xmlns:a16="http://schemas.microsoft.com/office/drawing/2014/main" id="{1158AD6E-8242-F789-22D9-6F0BE60F5407}"/>
              </a:ext>
            </a:extLst>
          </p:cNvPr>
          <p:cNvSpPr/>
          <p:nvPr/>
        </p:nvSpPr>
        <p:spPr>
          <a:xfrm>
            <a:off x="7660906" y="3669504"/>
            <a:ext cx="4177107" cy="186252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37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命令や政策を迅速に各地に伝えるために</a:t>
            </a:r>
          </a:p>
        </p:txBody>
      </p:sp>
    </p:spTree>
    <p:extLst>
      <p:ext uri="{BB962C8B-B14F-4D97-AF65-F5344CB8AC3E}">
        <p14:creationId xmlns:p14="http://schemas.microsoft.com/office/powerpoint/2010/main" val="59845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D6E79D9-D460-C8F9-4E92-BD5EC6C9785F}"/>
              </a:ext>
            </a:extLst>
          </p:cNvPr>
          <p:cNvGrpSpPr/>
          <p:nvPr/>
        </p:nvGrpSpPr>
        <p:grpSpPr>
          <a:xfrm>
            <a:off x="12208" y="-155485"/>
            <a:ext cx="10592951" cy="6907651"/>
            <a:chOff x="-1485393" y="-28713"/>
            <a:chExt cx="10592951" cy="6907651"/>
          </a:xfrm>
        </p:grpSpPr>
        <p:sp>
          <p:nvSpPr>
            <p:cNvPr id="8" name="四角形 7">
              <a:extLst>
                <a:ext uri="{FF2B5EF4-FFF2-40B4-BE49-F238E27FC236}">
                  <a16:creationId xmlns:a16="http://schemas.microsoft.com/office/drawing/2014/main" id="{9172419B-FE7D-5A45-460F-3D9021C4654B}"/>
                </a:ext>
              </a:extLst>
            </p:cNvPr>
            <p:cNvSpPr/>
            <p:nvPr/>
          </p:nvSpPr>
          <p:spPr>
            <a:xfrm>
              <a:off x="131202" y="4686663"/>
              <a:ext cx="8428070" cy="2192275"/>
            </a:xfrm>
            <a:prstGeom prst="rect">
              <a:avLst/>
            </a:prstGeom>
            <a:solidFill>
              <a:schemeClr val="tx1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" name="四角形 2">
              <a:extLst>
                <a:ext uri="{FF2B5EF4-FFF2-40B4-BE49-F238E27FC236}">
                  <a16:creationId xmlns:a16="http://schemas.microsoft.com/office/drawing/2014/main" id="{39C02C42-1A22-8ED4-5800-82558D26B11B}"/>
                </a:ext>
              </a:extLst>
            </p:cNvPr>
            <p:cNvSpPr/>
            <p:nvPr/>
          </p:nvSpPr>
          <p:spPr>
            <a:xfrm>
              <a:off x="180973" y="2309142"/>
              <a:ext cx="8762205" cy="1320380"/>
            </a:xfrm>
            <a:prstGeom prst="rect">
              <a:avLst/>
            </a:prstGeom>
            <a:solidFill>
              <a:schemeClr val="tx1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8993" y="4742039"/>
              <a:ext cx="1566441" cy="2044296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4218" y="4686663"/>
              <a:ext cx="1965960" cy="196596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155" y="4801944"/>
              <a:ext cx="2224049" cy="2051685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C212852-D449-479F-98FE-3BFE99134DE8}"/>
                </a:ext>
              </a:extLst>
            </p:cNvPr>
            <p:cNvSpPr txBox="1"/>
            <p:nvPr/>
          </p:nvSpPr>
          <p:spPr>
            <a:xfrm>
              <a:off x="-1485393" y="192221"/>
              <a:ext cx="7434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b="1" dirty="0">
                  <a:solidFill>
                    <a:srgbClr val="FFFF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アッシリア</a:t>
              </a:r>
              <a:r>
                <a:rPr kumimoji="1" lang="ja-JP" altLang="en-US" sz="48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の政策は</a:t>
              </a:r>
              <a:r>
                <a:rPr kumimoji="1" lang="en-US" altLang="ja-JP" sz="48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…</a:t>
              </a:r>
              <a:endPara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D63F4F1-8AAE-41EA-961D-5D6014F20DD8}"/>
                </a:ext>
              </a:extLst>
            </p:cNvPr>
            <p:cNvSpPr txBox="1"/>
            <p:nvPr/>
          </p:nvSpPr>
          <p:spPr>
            <a:xfrm>
              <a:off x="-1206548" y="1023218"/>
              <a:ext cx="6973293" cy="110799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6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超高圧的だった！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456E8E5-29B2-4A7D-8D51-4CEDB6F0477B}"/>
                </a:ext>
              </a:extLst>
            </p:cNvPr>
            <p:cNvSpPr txBox="1"/>
            <p:nvPr/>
          </p:nvSpPr>
          <p:spPr>
            <a:xfrm>
              <a:off x="5104218" y="6017273"/>
              <a:ext cx="3253424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4000" b="1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軍事力で制圧</a:t>
              </a: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1754" y="-28713"/>
              <a:ext cx="2405804" cy="2159210"/>
            </a:xfrm>
            <a:prstGeom prst="rect">
              <a:avLst/>
            </a:prstGeom>
          </p:spPr>
        </p:pic>
        <p:sp>
          <p:nvSpPr>
            <p:cNvPr id="25" name="矢印: 右 7">
              <a:extLst>
                <a:ext uri="{FF2B5EF4-FFF2-40B4-BE49-F238E27FC236}">
                  <a16:creationId xmlns:a16="http://schemas.microsoft.com/office/drawing/2014/main" id="{2E8FF37E-47BA-45E9-8F52-1067E857BAB4}"/>
                </a:ext>
              </a:extLst>
            </p:cNvPr>
            <p:cNvSpPr/>
            <p:nvPr/>
          </p:nvSpPr>
          <p:spPr>
            <a:xfrm>
              <a:off x="4254537" y="2564507"/>
              <a:ext cx="889546" cy="73040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9534" y="2025166"/>
              <a:ext cx="1536171" cy="1604356"/>
            </a:xfrm>
            <a:prstGeom prst="rect">
              <a:avLst/>
            </a:prstGeom>
          </p:spPr>
        </p:pic>
        <p:sp>
          <p:nvSpPr>
            <p:cNvPr id="27" name="四角形: 角を丸くする 9">
              <a:extLst>
                <a:ext uri="{FF2B5EF4-FFF2-40B4-BE49-F238E27FC236}">
                  <a16:creationId xmlns:a16="http://schemas.microsoft.com/office/drawing/2014/main" id="{47DD6FB6-E285-4C22-91D1-05DA3167D26A}"/>
                </a:ext>
              </a:extLst>
            </p:cNvPr>
            <p:cNvSpPr/>
            <p:nvPr/>
          </p:nvSpPr>
          <p:spPr>
            <a:xfrm>
              <a:off x="223307" y="2613945"/>
              <a:ext cx="2857014" cy="62933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反抗的民族</a:t>
              </a:r>
              <a:endPara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8" name="四角形: 角を丸くする 12">
              <a:extLst>
                <a:ext uri="{FF2B5EF4-FFF2-40B4-BE49-F238E27FC236}">
                  <a16:creationId xmlns:a16="http://schemas.microsoft.com/office/drawing/2014/main" id="{757F6A97-3DE0-4D7D-AE63-428C499ADB71}"/>
                </a:ext>
              </a:extLst>
            </p:cNvPr>
            <p:cNvSpPr/>
            <p:nvPr/>
          </p:nvSpPr>
          <p:spPr>
            <a:xfrm>
              <a:off x="5268180" y="2615116"/>
              <a:ext cx="2608117" cy="6084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反乱</a:t>
              </a:r>
              <a:endParaRPr kumimoji="1" lang="en-US" altLang="ja-JP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2370" y="2103402"/>
              <a:ext cx="1661263" cy="1447381"/>
            </a:xfrm>
            <a:prstGeom prst="rect">
              <a:avLst/>
            </a:prstGeom>
          </p:spPr>
        </p:pic>
        <p:sp>
          <p:nvSpPr>
            <p:cNvPr id="12" name="矢印: 右 7">
              <a:extLst>
                <a:ext uri="{FF2B5EF4-FFF2-40B4-BE49-F238E27FC236}">
                  <a16:creationId xmlns:a16="http://schemas.microsoft.com/office/drawing/2014/main" id="{20587110-6508-12EC-222E-0C8B04D4997A}"/>
                </a:ext>
              </a:extLst>
            </p:cNvPr>
            <p:cNvSpPr/>
            <p:nvPr/>
          </p:nvSpPr>
          <p:spPr>
            <a:xfrm rot="5400000">
              <a:off x="2635548" y="3789659"/>
              <a:ext cx="889546" cy="73040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9039D12-9D61-3B4B-FA30-A24B8C56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970" y="4801944"/>
              <a:ext cx="1500417" cy="159618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74F46C3-6571-435B-B69C-C1486689D4BA}"/>
                </a:ext>
              </a:extLst>
            </p:cNvPr>
            <p:cNvSpPr txBox="1"/>
            <p:nvPr/>
          </p:nvSpPr>
          <p:spPr>
            <a:xfrm>
              <a:off x="245343" y="6043016"/>
              <a:ext cx="4445358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4000" b="1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強制移住＆奴隷化</a:t>
              </a:r>
              <a:endPara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900A20D-F19A-A26C-1ABB-EDD395D1FDE1}"/>
                </a:ext>
              </a:extLst>
            </p:cNvPr>
            <p:cNvSpPr txBox="1"/>
            <p:nvPr/>
          </p:nvSpPr>
          <p:spPr>
            <a:xfrm>
              <a:off x="3544065" y="3826998"/>
              <a:ext cx="4810023" cy="65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反乱の芽を摘むために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360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335</Words>
  <Application>Microsoft Office PowerPoint</Application>
  <PresentationFormat>ワイド画面</PresentationFormat>
  <Paragraphs>94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467</cp:revision>
  <dcterms:created xsi:type="dcterms:W3CDTF">2019-06-25T21:59:19Z</dcterms:created>
  <dcterms:modified xsi:type="dcterms:W3CDTF">2024-10-27T13:42:16Z</dcterms:modified>
</cp:coreProperties>
</file>